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11" r:id="rId2"/>
    <p:sldId id="438" r:id="rId3"/>
    <p:sldId id="425" r:id="rId4"/>
    <p:sldId id="431" r:id="rId5"/>
    <p:sldId id="439" r:id="rId6"/>
    <p:sldId id="432" r:id="rId7"/>
    <p:sldId id="426" r:id="rId8"/>
    <p:sldId id="427" r:id="rId9"/>
    <p:sldId id="428" r:id="rId10"/>
    <p:sldId id="437" r:id="rId11"/>
    <p:sldId id="436" r:id="rId12"/>
    <p:sldId id="429" r:id="rId13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eXGyreAdventor" panose="020B0604020202020204" charset="-18"/>
      <p:regular r:id="rId20"/>
      <p:bold r:id="rId21"/>
      <p:italic r:id="rId22"/>
      <p:boldItalic r:id="rId23"/>
    </p:embeddedFont>
  </p:embeddedFontLst>
  <p:custDataLst>
    <p:tags r:id="rId24"/>
  </p:custData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B55DEE4F-5AF7-4B02-9942-E9C0EF16E040}">
          <p14:sldIdLst>
            <p14:sldId id="311"/>
            <p14:sldId id="438"/>
            <p14:sldId id="425"/>
            <p14:sldId id="431"/>
            <p14:sldId id="439"/>
            <p14:sldId id="432"/>
            <p14:sldId id="426"/>
            <p14:sldId id="427"/>
            <p14:sldId id="428"/>
            <p14:sldId id="437"/>
            <p14:sldId id="436"/>
            <p14:sldId id="4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369"/>
    <a:srgbClr val="4E5C22"/>
    <a:srgbClr val="708430"/>
    <a:srgbClr val="8FA83E"/>
    <a:srgbClr val="92B446"/>
    <a:srgbClr val="51B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Styl pośredn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89348" autoAdjust="0"/>
  </p:normalViewPr>
  <p:slideViewPr>
    <p:cSldViewPr>
      <p:cViewPr varScale="1">
        <p:scale>
          <a:sx n="68" d="100"/>
          <a:sy n="68" d="100"/>
        </p:scale>
        <p:origin x="139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5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zemyslaw.filipowic\AppData\Local\Microsoft\Windows\INetCache\Content.Outlook\ORL2RMGM\Zeszyt1%20(004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pl-PL" sz="1400" dirty="0">
                <a:solidFill>
                  <a:schemeClr val="bg1"/>
                </a:solidFill>
                <a:latin typeface="TeXGyreAdventor" panose="00000500000000000000" pitchFamily="50" charset="-18"/>
              </a:rPr>
              <a:t>Kwota części oświatowej subwencji ogólnej w latach 2012-2020 (w mld zł)</a:t>
            </a:r>
          </a:p>
        </c:rich>
      </c:tx>
      <c:layout>
        <c:manualLayout>
          <c:xMode val="edge"/>
          <c:yMode val="edge"/>
          <c:x val="7.1396544181977273E-2"/>
          <c:y val="4.22229162677914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3.5272795761640913E-2"/>
          <c:y val="2.710030651216613E-2"/>
          <c:w val="0.8999301692792987"/>
          <c:h val="0.8799946022171392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Kwota części oświatowej subwencji ogólnej (w mld zł)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12700"/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1-23EA-4EA7-BDF9-E4AD4D30F77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3-23EA-4EA7-BDF9-E4AD4D30F77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5-23EA-4EA7-BDF9-E4AD4D30F77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7-23EA-4EA7-BDF9-E4AD4D30F77B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9-23EA-4EA7-BDF9-E4AD4D30F77B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B-23EA-4EA7-BDF9-E4AD4D30F77B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D-23EA-4EA7-BDF9-E4AD4D30F77B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F-23EA-4EA7-BDF9-E4AD4D30F77B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11-23EA-4EA7-BDF9-E4AD4D30F7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eXGyreAdventor" panose="00000500000000000000" pitchFamily="50" charset="-18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Arkusz1!$A$2:$A$22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  <c:extLst/>
            </c:numRef>
          </c:cat>
          <c:val>
            <c:numRef>
              <c:f>Arkusz1!$B$2:$B$22</c:f>
              <c:numCache>
                <c:formatCode>#\ ##0.0</c:formatCode>
                <c:ptCount val="9"/>
                <c:pt idx="0">
                  <c:v>39.161095000000003</c:v>
                </c:pt>
                <c:pt idx="1">
                  <c:v>39.509194999999998</c:v>
                </c:pt>
                <c:pt idx="2">
                  <c:v>39.499597000000001</c:v>
                </c:pt>
                <c:pt idx="3">
                  <c:v>40.376952000000003</c:v>
                </c:pt>
                <c:pt idx="4">
                  <c:v>41.496952</c:v>
                </c:pt>
                <c:pt idx="5">
                  <c:v>41.909536000000003</c:v>
                </c:pt>
                <c:pt idx="6">
                  <c:v>43.075128999999997</c:v>
                </c:pt>
                <c:pt idx="7">
                  <c:v>46.907494</c:v>
                </c:pt>
                <c:pt idx="8">
                  <c:v>49.735774999999997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2-23EA-4EA7-BDF9-E4AD4D30F7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47693992"/>
        <c:axId val="947695168"/>
      </c:barChart>
      <c:catAx>
        <c:axId val="947693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/>
                </a:solidFill>
                <a:latin typeface="TeXGyreAdventor" panose="00000500000000000000" pitchFamily="50" charset="-18"/>
                <a:ea typeface="+mn-ea"/>
                <a:cs typeface="+mn-cs"/>
              </a:defRPr>
            </a:pPr>
            <a:endParaRPr lang="pl-PL"/>
          </a:p>
        </c:txPr>
        <c:crossAx val="947695168"/>
        <c:crosses val="autoZero"/>
        <c:auto val="1"/>
        <c:lblAlgn val="ctr"/>
        <c:lblOffset val="100"/>
        <c:noMultiLvlLbl val="0"/>
      </c:catAx>
      <c:valAx>
        <c:axId val="947695168"/>
        <c:scaling>
          <c:orientation val="minMax"/>
          <c:min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/>
                </a:solidFill>
                <a:latin typeface="TeXGyreAdventor" panose="00000500000000000000" pitchFamily="50" charset="-18"/>
                <a:ea typeface="+mn-ea"/>
                <a:cs typeface="+mn-cs"/>
              </a:defRPr>
            </a:pPr>
            <a:endParaRPr lang="pl-PL"/>
          </a:p>
        </c:txPr>
        <c:crossAx val="947693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3144A-53B2-4E80-AFF4-30E67F17E828}" type="datetimeFigureOut">
              <a:rPr lang="pl-PL" smtClean="0"/>
              <a:t>28.11.2019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D4A8B-A98B-47DF-8282-022519A234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6590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8B80E-269E-4E54-B155-04DD9669A0BA}" type="datetimeFigureOut">
              <a:rPr lang="pl-PL" smtClean="0"/>
              <a:pPr/>
              <a:t>28.11.2019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DE925-92C8-4727-B5DB-58B2CBCA79F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0728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28.11.2019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815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28.11.2019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91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28.11.2019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313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28.11.2019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3155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5AD377-BECE-4ADB-9ED7-6823D93535D3}" type="datetimeFigureOut">
              <a:rPr lang="pl-PL" smtClean="0"/>
              <a:pPr/>
              <a:t>28.11.2019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4625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28.11.2019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2729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28.11.2019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657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28.11.2019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4177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28.11.2019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4210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28.11.2019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5870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28.11.2019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7883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28.11.2019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581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A5AD377-BECE-4ADB-9ED7-6823D93535D3}" type="datetimeFigureOut">
              <a:rPr lang="pl-PL" smtClean="0"/>
              <a:pPr/>
              <a:t>28.11.2019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671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endParaRPr lang="sv-SE" sz="36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6"/>
          <p:cNvSpPr txBox="1">
            <a:spLocks/>
          </p:cNvSpPr>
          <p:nvPr/>
        </p:nvSpPr>
        <p:spPr>
          <a:xfrm>
            <a:off x="0" y="900746"/>
            <a:ext cx="9144000" cy="5957254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XGyreAdventor" panose="00000500000000000000" pitchFamily="50" charset="-18"/>
              </a:rPr>
              <a:t>Część oświatowa</a:t>
            </a:r>
          </a:p>
          <a:p>
            <a:pPr algn="ctr">
              <a:buNone/>
            </a:pPr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XGyreAdventor" panose="00000500000000000000" pitchFamily="50" charset="-18"/>
              </a:rPr>
              <a:t>subwencji ogólnej</a:t>
            </a:r>
          </a:p>
        </p:txBody>
      </p:sp>
    </p:spTree>
    <p:extLst>
      <p:ext uri="{BB962C8B-B14F-4D97-AF65-F5344CB8AC3E}">
        <p14:creationId xmlns:p14="http://schemas.microsoft.com/office/powerpoint/2010/main" val="870150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latin typeface="TeXGyreAdventor" panose="00000500000000000000" pitchFamily="50" charset="-18"/>
              </a:rPr>
              <a:t> Minimalne stawki wynagrodzenia </a:t>
            </a:r>
            <a:br>
              <a:rPr lang="pl-PL" sz="2400" b="1" dirty="0">
                <a:solidFill>
                  <a:schemeClr val="tx2">
                    <a:lumMod val="50000"/>
                  </a:schemeClr>
                </a:solidFill>
                <a:latin typeface="TeXGyreAdventor" panose="00000500000000000000" pitchFamily="50" charset="-18"/>
              </a:rPr>
            </a:br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latin typeface="TeXGyreAdventor" panose="00000500000000000000" pitchFamily="50" charset="-18"/>
              </a:rPr>
              <a:t> zasadniczego nauczycieli</a:t>
            </a:r>
            <a:endParaRPr lang="sv-SE" sz="2400" b="1" dirty="0">
              <a:solidFill>
                <a:schemeClr val="tx2">
                  <a:lumMod val="50000"/>
                </a:schemeClr>
              </a:solidFill>
              <a:latin typeface="TeXGyreAdventor" panose="00000500000000000000" pitchFamily="50" charset="-1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528" y="3140968"/>
            <a:ext cx="8496944" cy="3456176"/>
          </a:xfrm>
        </p:spPr>
        <p:txBody>
          <a:bodyPr>
            <a:normAutofit/>
          </a:bodyPr>
          <a:lstStyle/>
          <a:p>
            <a:r>
              <a:rPr lang="pl-PL" sz="2000" dirty="0">
                <a:latin typeface="TeXGyreAdventor" panose="00000500000000000000" pitchFamily="50" charset="-18"/>
              </a:rPr>
              <a:t>Projektowane zmiany są podyktowane ustaloną </a:t>
            </a:r>
            <a:br>
              <a:rPr lang="pl-PL" sz="2000" dirty="0">
                <a:latin typeface="TeXGyreAdventor" panose="00000500000000000000" pitchFamily="50" charset="-18"/>
              </a:rPr>
            </a:br>
            <a:r>
              <a:rPr lang="pl-PL" sz="2000" dirty="0">
                <a:latin typeface="TeXGyreAdventor" panose="00000500000000000000" pitchFamily="50" charset="-18"/>
              </a:rPr>
              <a:t>w </a:t>
            </a:r>
            <a:r>
              <a:rPr lang="pl-PL" sz="2000" i="1" dirty="0">
                <a:latin typeface="TeXGyreAdventor" panose="00000500000000000000" pitchFamily="50" charset="-18"/>
              </a:rPr>
              <a:t>rozporządzeniu Rady Ministrów z dnia 10 września 2019 r. </a:t>
            </a:r>
            <a:br>
              <a:rPr lang="pl-PL" sz="2000" i="1" dirty="0">
                <a:latin typeface="TeXGyreAdventor" panose="00000500000000000000" pitchFamily="50" charset="-18"/>
              </a:rPr>
            </a:br>
            <a:r>
              <a:rPr lang="pl-PL" sz="2000" i="1" dirty="0">
                <a:latin typeface="TeXGyreAdventor" panose="00000500000000000000" pitchFamily="50" charset="-18"/>
              </a:rPr>
              <a:t>w sprawie wysokości minimalnego wynagrodzenia za pracę </a:t>
            </a:r>
            <a:br>
              <a:rPr lang="pl-PL" sz="2000" i="1" dirty="0">
                <a:latin typeface="TeXGyreAdventor" panose="00000500000000000000" pitchFamily="50" charset="-18"/>
              </a:rPr>
            </a:br>
            <a:r>
              <a:rPr lang="pl-PL" sz="2000" i="1" dirty="0">
                <a:latin typeface="TeXGyreAdventor" panose="00000500000000000000" pitchFamily="50" charset="-18"/>
              </a:rPr>
              <a:t>oraz wysokości minimalnej stawki godzinowej w 2020 r. </a:t>
            </a:r>
            <a:br>
              <a:rPr lang="pl-PL" sz="2000" dirty="0">
                <a:latin typeface="TeXGyreAdventor" panose="00000500000000000000" pitchFamily="50" charset="-18"/>
              </a:rPr>
            </a:br>
            <a:r>
              <a:rPr lang="pl-PL" sz="2000" dirty="0">
                <a:latin typeface="TeXGyreAdventor" panose="00000500000000000000" pitchFamily="50" charset="-18"/>
              </a:rPr>
              <a:t>(Dz. U. poz. 1778) kwotą minimalnego wynagrodzenia za pracę </a:t>
            </a:r>
            <a:br>
              <a:rPr lang="pl-PL" sz="2000" dirty="0">
                <a:latin typeface="TeXGyreAdventor" panose="00000500000000000000" pitchFamily="50" charset="-18"/>
              </a:rPr>
            </a:br>
            <a:r>
              <a:rPr lang="pl-PL" sz="2000" dirty="0">
                <a:latin typeface="TeXGyreAdventor" panose="00000500000000000000" pitchFamily="50" charset="-18"/>
              </a:rPr>
              <a:t>w 2020 r. w wysokości </a:t>
            </a:r>
            <a:r>
              <a:rPr lang="pl-PL" sz="2000" dirty="0">
                <a:solidFill>
                  <a:srgbClr val="FFC000"/>
                </a:solidFill>
                <a:latin typeface="TeXGyreAdventor" panose="00000500000000000000" pitchFamily="50" charset="-18"/>
              </a:rPr>
              <a:t>2 600</a:t>
            </a:r>
            <a:r>
              <a:rPr lang="pl-PL" sz="2000" dirty="0">
                <a:latin typeface="TeXGyreAdventor" panose="00000500000000000000" pitchFamily="50" charset="-18"/>
              </a:rPr>
              <a:t> </a:t>
            </a:r>
            <a:r>
              <a:rPr lang="pl-PL" sz="2000" dirty="0">
                <a:solidFill>
                  <a:srgbClr val="FFC000"/>
                </a:solidFill>
                <a:latin typeface="TeXGyreAdventor" panose="00000500000000000000" pitchFamily="50" charset="-18"/>
              </a:rPr>
              <a:t>zł</a:t>
            </a:r>
            <a:r>
              <a:rPr lang="pl-PL" sz="2000" dirty="0">
                <a:latin typeface="TeXGyreAdventor" panose="00000500000000000000" pitchFamily="50" charset="-18"/>
              </a:rPr>
              <a:t>.</a:t>
            </a:r>
          </a:p>
          <a:p>
            <a:pPr marL="0" indent="0">
              <a:buNone/>
            </a:pPr>
            <a:endParaRPr lang="pl-PL" sz="2000" dirty="0">
              <a:latin typeface="TeXGyreAdventor" panose="00000500000000000000" pitchFamily="50" charset="-18"/>
            </a:endParaRPr>
          </a:p>
          <a:p>
            <a:r>
              <a:rPr lang="pl-PL" sz="2000" dirty="0">
                <a:latin typeface="TeXGyreAdventor" panose="00000500000000000000" pitchFamily="50" charset="-18"/>
              </a:rPr>
              <a:t>Według wstępnych danych Systemu Informacji Oświatowej </a:t>
            </a:r>
            <a:br>
              <a:rPr lang="pl-PL" sz="2000" dirty="0">
                <a:latin typeface="TeXGyreAdventor" panose="00000500000000000000" pitchFamily="50" charset="-18"/>
              </a:rPr>
            </a:br>
            <a:r>
              <a:rPr lang="pl-PL" sz="2000" dirty="0">
                <a:latin typeface="TeXGyreAdventor" panose="00000500000000000000" pitchFamily="50" charset="-18"/>
              </a:rPr>
              <a:t>(stan na dzień 30 września 2019 r.) projektowane zmiany dotyczą </a:t>
            </a:r>
            <a:br>
              <a:rPr lang="pl-PL" sz="2000" dirty="0">
                <a:latin typeface="TeXGyreAdventor" panose="00000500000000000000" pitchFamily="50" charset="-18"/>
              </a:rPr>
            </a:br>
            <a:r>
              <a:rPr lang="pl-PL" sz="2000" dirty="0">
                <a:latin typeface="TeXGyreAdventor" panose="00000500000000000000" pitchFamily="50" charset="-18"/>
              </a:rPr>
              <a:t>ok. 19 tys. etatów nauczycieli.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0" y="1218278"/>
            <a:ext cx="9144000" cy="162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>
                <a:latin typeface="TeXGyreAdventor" panose="00000500000000000000" pitchFamily="50" charset="-18"/>
              </a:rPr>
              <a:t>Projekt rozporządzenia Ministra Edukacji Narodowej </a:t>
            </a:r>
            <a:r>
              <a:rPr lang="pl-PL" sz="1800" dirty="0">
                <a:latin typeface="TeXGyreAdventor" panose="00000500000000000000" pitchFamily="50" charset="-18"/>
              </a:rPr>
              <a:t>zmieniającego rozporządzenie w sprawie wysokości minimalnych stawek wynagrodzenia zasadniczego nauczycieli, ogólnych warunków przyznawania dodatków </a:t>
            </a:r>
            <a:br>
              <a:rPr lang="pl-PL" sz="1800" dirty="0">
                <a:latin typeface="TeXGyreAdventor" panose="00000500000000000000" pitchFamily="50" charset="-18"/>
              </a:rPr>
            </a:br>
            <a:r>
              <a:rPr lang="pl-PL" sz="1800" dirty="0">
                <a:latin typeface="TeXGyreAdventor" panose="00000500000000000000" pitchFamily="50" charset="-18"/>
              </a:rPr>
              <a:t>do wynagrodzenia zasadniczego oraz wynagradzania za pracę </a:t>
            </a:r>
            <a:br>
              <a:rPr lang="pl-PL" sz="1800" dirty="0">
                <a:latin typeface="TeXGyreAdventor" panose="00000500000000000000" pitchFamily="50" charset="-18"/>
              </a:rPr>
            </a:br>
            <a:r>
              <a:rPr lang="pl-PL" sz="1800" dirty="0">
                <a:latin typeface="TeXGyreAdventor" panose="00000500000000000000" pitchFamily="50" charset="-18"/>
              </a:rPr>
              <a:t>w dniu wolnym od pracy</a:t>
            </a:r>
            <a:endParaRPr lang="pl-PL" sz="1800" b="1" dirty="0">
              <a:latin typeface="TeXGyreAdventor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909243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latin typeface="TeXGyreAdventor" panose="00000500000000000000" pitchFamily="50" charset="-18"/>
              </a:rPr>
              <a:t> Minimalne stawki wynagrodzenia </a:t>
            </a:r>
            <a:br>
              <a:rPr lang="pl-PL" sz="2400" b="1" dirty="0">
                <a:solidFill>
                  <a:schemeClr val="tx2">
                    <a:lumMod val="50000"/>
                  </a:schemeClr>
                </a:solidFill>
                <a:latin typeface="TeXGyreAdventor" panose="00000500000000000000" pitchFamily="50" charset="-18"/>
              </a:rPr>
            </a:br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latin typeface="TeXGyreAdventor" panose="00000500000000000000" pitchFamily="50" charset="-18"/>
              </a:rPr>
              <a:t> zasadniczego nauczycieli</a:t>
            </a:r>
            <a:endParaRPr lang="sv-SE" sz="2400" b="1" dirty="0">
              <a:solidFill>
                <a:schemeClr val="tx2">
                  <a:lumMod val="50000"/>
                </a:schemeClr>
              </a:solidFill>
              <a:latin typeface="TeXGyreAdventor" panose="00000500000000000000" pitchFamily="50" charset="-18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2221226"/>
              </p:ext>
            </p:extLst>
          </p:nvPr>
        </p:nvGraphicFramePr>
        <p:xfrm>
          <a:off x="323529" y="2758695"/>
          <a:ext cx="8496945" cy="37666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0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7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7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7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7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8907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eXGyreAdventor" panose="00000500000000000000" pitchFamily="50" charset="-18"/>
                        </a:rPr>
                        <a:t>Poziom wykształcenia</a:t>
                      </a:r>
                      <a:endParaRPr lang="pl-PL" sz="1200" dirty="0">
                        <a:effectLst/>
                        <a:latin typeface="TeXGyreAdventor" panose="00000500000000000000" pitchFamily="50" charset="-18"/>
                        <a:ea typeface="Times New Roman" panose="02020603050405020304" pitchFamily="18" charset="0"/>
                      </a:endParaRPr>
                    </a:p>
                  </a:txBody>
                  <a:tcPr marL="36165" marR="36165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eXGyreAdventor" panose="00000500000000000000" pitchFamily="50" charset="-18"/>
                        </a:rPr>
                        <a:t>Stopnie awansu zawodowego nauczyciela</a:t>
                      </a:r>
                      <a:endParaRPr lang="pl-PL" sz="1200" dirty="0">
                        <a:effectLst/>
                        <a:latin typeface="TeXGyreAdventor" panose="00000500000000000000" pitchFamily="50" charset="-18"/>
                        <a:ea typeface="Times New Roman" panose="02020603050405020304" pitchFamily="18" charset="0"/>
                      </a:endParaRPr>
                    </a:p>
                  </a:txBody>
                  <a:tcPr marL="36165" marR="36165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972"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nauczyciel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stażysta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TeXGyreAdventor" panose="00000500000000000000" pitchFamily="50" charset="-18"/>
                        <a:ea typeface="Times New Roman" panose="02020603050405020304" pitchFamily="18" charset="0"/>
                      </a:endParaRPr>
                    </a:p>
                  </a:txBody>
                  <a:tcPr marL="36165" marR="3616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nauczyciel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kontraktowy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TeXGyreAdventor" panose="00000500000000000000" pitchFamily="50" charset="-18"/>
                        <a:ea typeface="Times New Roman" panose="02020603050405020304" pitchFamily="18" charset="0"/>
                      </a:endParaRPr>
                    </a:p>
                  </a:txBody>
                  <a:tcPr marL="36165" marR="3616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nauczyciel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mianowany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TeXGyreAdventor" panose="00000500000000000000" pitchFamily="50" charset="-18"/>
                        <a:ea typeface="Times New Roman" panose="02020603050405020304" pitchFamily="18" charset="0"/>
                      </a:endParaRPr>
                    </a:p>
                  </a:txBody>
                  <a:tcPr marL="36165" marR="3616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nauczyciel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dyplomowany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TeXGyreAdventor" panose="00000500000000000000" pitchFamily="50" charset="-18"/>
                        <a:ea typeface="Times New Roman" panose="02020603050405020304" pitchFamily="18" charset="0"/>
                      </a:endParaRPr>
                    </a:p>
                  </a:txBody>
                  <a:tcPr marL="36165" marR="3616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latin typeface="TeXGyreAdventor" panose="00000500000000000000" pitchFamily="50" charset="-18"/>
                        </a:rPr>
                        <a:t>1</a:t>
                      </a:r>
                      <a:endParaRPr lang="pl-PL" sz="1000">
                        <a:effectLst/>
                        <a:latin typeface="TeXGyreAdventor" panose="00000500000000000000" pitchFamily="50" charset="-18"/>
                        <a:ea typeface="Times New Roman" panose="02020603050405020304" pitchFamily="18" charset="0"/>
                      </a:endParaRPr>
                    </a:p>
                  </a:txBody>
                  <a:tcPr marL="36165" marR="3616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Tytuł zawodowy magistra </a:t>
                      </a:r>
                      <a:br>
                        <a:rPr lang="pl-PL" sz="1050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</a:br>
                      <a:r>
                        <a:rPr lang="pl-PL" sz="1050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z przygotowaniem pedagogicznym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TeXGyreAdventor" panose="00000500000000000000" pitchFamily="50" charset="-18"/>
                        <a:ea typeface="Times New Roman" panose="02020603050405020304" pitchFamily="18" charset="0"/>
                      </a:endParaRPr>
                    </a:p>
                  </a:txBody>
                  <a:tcPr marL="108000" marR="36165" marT="72000" marB="72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2 782</a:t>
                      </a:r>
                      <a:endParaRPr lang="pl-PL" sz="1600" b="1" dirty="0">
                        <a:solidFill>
                          <a:schemeClr val="bg1"/>
                        </a:solidFill>
                        <a:effectLst/>
                        <a:latin typeface="TeXGyreAdventor" panose="00000500000000000000" pitchFamily="50" charset="-18"/>
                        <a:ea typeface="Times New Roman" panose="02020603050405020304" pitchFamily="18" charset="0"/>
                      </a:endParaRPr>
                    </a:p>
                  </a:txBody>
                  <a:tcPr marL="36165" marR="3616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2 862</a:t>
                      </a:r>
                      <a:endParaRPr lang="pl-PL" sz="1600" b="1" dirty="0">
                        <a:solidFill>
                          <a:schemeClr val="bg1"/>
                        </a:solidFill>
                        <a:effectLst/>
                        <a:latin typeface="TeXGyreAdventor" panose="00000500000000000000" pitchFamily="50" charset="-18"/>
                        <a:ea typeface="Times New Roman" panose="02020603050405020304" pitchFamily="18" charset="0"/>
                      </a:endParaRPr>
                    </a:p>
                  </a:txBody>
                  <a:tcPr marL="36165" marR="361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3 250</a:t>
                      </a:r>
                      <a:endParaRPr lang="pl-PL" sz="1600" b="1">
                        <a:solidFill>
                          <a:schemeClr val="bg1"/>
                        </a:solidFill>
                        <a:effectLst/>
                        <a:latin typeface="TeXGyreAdventor" panose="00000500000000000000" pitchFamily="50" charset="-18"/>
                        <a:ea typeface="Times New Roman" panose="02020603050405020304" pitchFamily="18" charset="0"/>
                      </a:endParaRPr>
                    </a:p>
                  </a:txBody>
                  <a:tcPr marL="36165" marR="361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3 817</a:t>
                      </a:r>
                      <a:endParaRPr lang="pl-PL" sz="1600" b="1" dirty="0">
                        <a:solidFill>
                          <a:schemeClr val="bg1"/>
                        </a:solidFill>
                        <a:effectLst/>
                        <a:latin typeface="TeXGyreAdventor" panose="00000500000000000000" pitchFamily="50" charset="-18"/>
                        <a:ea typeface="Times New Roman" panose="02020603050405020304" pitchFamily="18" charset="0"/>
                      </a:endParaRPr>
                    </a:p>
                  </a:txBody>
                  <a:tcPr marL="36165" marR="3616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7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latin typeface="TeXGyreAdventor" panose="00000500000000000000" pitchFamily="50" charset="-18"/>
                        </a:rPr>
                        <a:t>2</a:t>
                      </a:r>
                      <a:endParaRPr lang="pl-PL" sz="1000">
                        <a:effectLst/>
                        <a:latin typeface="TeXGyreAdventor" panose="00000500000000000000" pitchFamily="50" charset="-18"/>
                        <a:ea typeface="Times New Roman" panose="02020603050405020304" pitchFamily="18" charset="0"/>
                      </a:endParaRPr>
                    </a:p>
                  </a:txBody>
                  <a:tcPr marL="36165" marR="361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Tytuł zawodowy magistra </a:t>
                      </a:r>
                      <a:br>
                        <a:rPr lang="pl-PL" sz="1050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</a:br>
                      <a:r>
                        <a:rPr lang="pl-PL" sz="1050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bez przygotowania pedagogicznego, </a:t>
                      </a:r>
                      <a:br>
                        <a:rPr lang="pl-PL" sz="1050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</a:br>
                      <a:r>
                        <a:rPr lang="pl-PL" sz="1050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tytuł zawodowy licencjata (inżyniera) </a:t>
                      </a:r>
                      <a:br>
                        <a:rPr lang="pl-PL" sz="1050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</a:br>
                      <a:r>
                        <a:rPr lang="pl-PL" sz="1050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z przygotowaniem pedagogicznym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TeXGyreAdventor" panose="00000500000000000000" pitchFamily="50" charset="-18"/>
                        <a:ea typeface="Times New Roman" panose="02020603050405020304" pitchFamily="18" charset="0"/>
                      </a:endParaRPr>
                    </a:p>
                  </a:txBody>
                  <a:tcPr marL="108000" marR="36165" marT="72000" marB="72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FFC000"/>
                          </a:solidFill>
                          <a:effectLst/>
                          <a:latin typeface="TeXGyreAdventor" panose="00000500000000000000" pitchFamily="50" charset="-18"/>
                        </a:rPr>
                        <a:t>2 617</a:t>
                      </a:r>
                      <a:endParaRPr lang="pl-PL" sz="1600" b="1" dirty="0">
                        <a:solidFill>
                          <a:srgbClr val="FFC000"/>
                        </a:solidFill>
                        <a:effectLst/>
                        <a:latin typeface="TeXGyreAdventor" panose="00000500000000000000" pitchFamily="50" charset="-18"/>
                        <a:ea typeface="Times New Roman" panose="02020603050405020304" pitchFamily="18" charset="0"/>
                      </a:endParaRPr>
                    </a:p>
                  </a:txBody>
                  <a:tcPr marL="36165" marR="361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FFC000"/>
                          </a:solidFill>
                          <a:effectLst/>
                          <a:latin typeface="TeXGyreAdventor" panose="00000500000000000000" pitchFamily="50" charset="-18"/>
                        </a:rPr>
                        <a:t>2 663</a:t>
                      </a:r>
                      <a:endParaRPr lang="pl-PL" sz="1600" b="1" dirty="0">
                        <a:solidFill>
                          <a:srgbClr val="FFC000"/>
                        </a:solidFill>
                        <a:effectLst/>
                        <a:latin typeface="TeXGyreAdventor" panose="00000500000000000000" pitchFamily="50" charset="-18"/>
                        <a:ea typeface="Times New Roman" panose="02020603050405020304" pitchFamily="18" charset="0"/>
                      </a:endParaRPr>
                    </a:p>
                  </a:txBody>
                  <a:tcPr marL="36165" marR="361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2 832</a:t>
                      </a:r>
                      <a:endParaRPr lang="pl-PL" sz="1600" b="1" dirty="0">
                        <a:solidFill>
                          <a:schemeClr val="bg1"/>
                        </a:solidFill>
                        <a:effectLst/>
                        <a:latin typeface="TeXGyreAdventor" panose="00000500000000000000" pitchFamily="50" charset="-18"/>
                        <a:ea typeface="Times New Roman" panose="02020603050405020304" pitchFamily="18" charset="0"/>
                      </a:endParaRPr>
                    </a:p>
                  </a:txBody>
                  <a:tcPr marL="36165" marR="361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3 324</a:t>
                      </a:r>
                      <a:endParaRPr lang="pl-PL" sz="1600" b="1">
                        <a:solidFill>
                          <a:schemeClr val="bg1"/>
                        </a:solidFill>
                        <a:effectLst/>
                        <a:latin typeface="TeXGyreAdventor" panose="00000500000000000000" pitchFamily="50" charset="-18"/>
                        <a:ea typeface="Times New Roman" panose="02020603050405020304" pitchFamily="18" charset="0"/>
                      </a:endParaRPr>
                    </a:p>
                  </a:txBody>
                  <a:tcPr marL="36165" marR="3616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5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latin typeface="TeXGyreAdventor" panose="00000500000000000000" pitchFamily="50" charset="-18"/>
                        </a:rPr>
                        <a:t>3</a:t>
                      </a:r>
                      <a:endParaRPr lang="pl-PL" sz="1000">
                        <a:effectLst/>
                        <a:latin typeface="TeXGyreAdventor" panose="00000500000000000000" pitchFamily="50" charset="-18"/>
                        <a:ea typeface="Times New Roman" panose="02020603050405020304" pitchFamily="18" charset="0"/>
                      </a:endParaRPr>
                    </a:p>
                  </a:txBody>
                  <a:tcPr marL="36165" marR="361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Tytuł zawodowy licencjata (inżyniera) </a:t>
                      </a:r>
                      <a:br>
                        <a:rPr lang="pl-PL" sz="1050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</a:br>
                      <a:r>
                        <a:rPr lang="pl-PL" sz="1050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bez przygotowania pedagogicznego, dyplom ukończenia kolegium</a:t>
                      </a:r>
                      <a:r>
                        <a:rPr lang="pl-PL" sz="1050" baseline="0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 </a:t>
                      </a:r>
                      <a:r>
                        <a:rPr lang="pl-PL" sz="1050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nauczycielskiego lub nauczycielskiego kolegium języków obcych, pozostałe wykształcenie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TeXGyreAdventor" panose="00000500000000000000" pitchFamily="50" charset="-18"/>
                        <a:ea typeface="Times New Roman" panose="02020603050405020304" pitchFamily="18" charset="0"/>
                      </a:endParaRPr>
                    </a:p>
                  </a:txBody>
                  <a:tcPr marL="108000" marR="36165" marT="72000" marB="72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FFC000"/>
                          </a:solidFill>
                          <a:effectLst/>
                          <a:latin typeface="TeXGyreAdventor" panose="00000500000000000000" pitchFamily="50" charset="-18"/>
                        </a:rPr>
                        <a:t>2 600</a:t>
                      </a:r>
                      <a:endParaRPr lang="pl-PL" sz="1600" b="1" dirty="0">
                        <a:solidFill>
                          <a:srgbClr val="FFC000"/>
                        </a:solidFill>
                        <a:effectLst/>
                        <a:latin typeface="TeXGyreAdventor" panose="00000500000000000000" pitchFamily="50" charset="-18"/>
                        <a:ea typeface="Times New Roman" panose="02020603050405020304" pitchFamily="18" charset="0"/>
                      </a:endParaRPr>
                    </a:p>
                  </a:txBody>
                  <a:tcPr marL="36165" marR="361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FFC000"/>
                          </a:solidFill>
                          <a:effectLst/>
                          <a:latin typeface="TeXGyreAdventor" panose="00000500000000000000" pitchFamily="50" charset="-18"/>
                        </a:rPr>
                        <a:t>2 617</a:t>
                      </a:r>
                      <a:endParaRPr lang="pl-PL" sz="1600" b="1" dirty="0">
                        <a:solidFill>
                          <a:srgbClr val="FFC000"/>
                        </a:solidFill>
                        <a:effectLst/>
                        <a:latin typeface="TeXGyreAdventor" panose="00000500000000000000" pitchFamily="50" charset="-18"/>
                        <a:ea typeface="Times New Roman" panose="02020603050405020304" pitchFamily="18" charset="0"/>
                      </a:endParaRPr>
                    </a:p>
                  </a:txBody>
                  <a:tcPr marL="36165" marR="361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FFC000"/>
                          </a:solidFill>
                          <a:effectLst/>
                          <a:latin typeface="TeXGyreAdventor" panose="00000500000000000000" pitchFamily="50" charset="-18"/>
                        </a:rPr>
                        <a:t>2 638</a:t>
                      </a:r>
                      <a:endParaRPr lang="pl-PL" sz="1600" b="1" dirty="0">
                        <a:solidFill>
                          <a:srgbClr val="FFC000"/>
                        </a:solidFill>
                        <a:effectLst/>
                        <a:latin typeface="TeXGyreAdventor" panose="00000500000000000000" pitchFamily="50" charset="-18"/>
                        <a:ea typeface="Times New Roman" panose="02020603050405020304" pitchFamily="18" charset="0"/>
                      </a:endParaRPr>
                    </a:p>
                  </a:txBody>
                  <a:tcPr marL="36165" marR="361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2 905</a:t>
                      </a:r>
                      <a:endParaRPr lang="pl-PL" sz="1600" b="1" dirty="0">
                        <a:solidFill>
                          <a:schemeClr val="bg1"/>
                        </a:solidFill>
                        <a:effectLst/>
                        <a:latin typeface="TeXGyreAdventor" panose="00000500000000000000" pitchFamily="50" charset="-18"/>
                        <a:ea typeface="Times New Roman" panose="02020603050405020304" pitchFamily="18" charset="0"/>
                      </a:endParaRPr>
                    </a:p>
                  </a:txBody>
                  <a:tcPr marL="36165" marR="3616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225330" y="1147533"/>
            <a:ext cx="88831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TeXGyreAdventor" panose="00000500000000000000" pitchFamily="50" charset="-18"/>
              </a:rPr>
              <a:t>Załącznik do projektu rozporządzenia zmieniającego rozporządzenie w sprawie wysokości minimalnych stawek wynagrodzenia zasadniczego nauczycieli, ogólnych warunków przyznawania dodatków do wynagrodzenia zasadniczego oraz wynagradzania za pracę w dniu wolnym od pracy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395536" y="2052717"/>
            <a:ext cx="82295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  <a:latin typeface="TeXGyreAdventor" panose="00000500000000000000" pitchFamily="50" charset="-18"/>
              </a:rPr>
              <a:t>WYSOKOŚĆ MINIMALNYCH STAWEK WYNAGRODZENIA ZASADNICZEGO W ZŁOTYCH </a:t>
            </a:r>
            <a:endParaRPr lang="pl-PL" sz="1400" dirty="0">
              <a:solidFill>
                <a:schemeClr val="bg1"/>
              </a:solidFill>
              <a:latin typeface="TeXGyreAdventor" panose="00000500000000000000" pitchFamily="50" charset="-18"/>
            </a:endParaRPr>
          </a:p>
          <a:p>
            <a:pPr algn="ctr"/>
            <a:r>
              <a:rPr lang="pl-PL" sz="1400" b="1" dirty="0">
                <a:solidFill>
                  <a:schemeClr val="bg1"/>
                </a:solidFill>
                <a:latin typeface="TeXGyreAdventor" panose="00000500000000000000" pitchFamily="50" charset="-18"/>
              </a:rPr>
              <a:t>OBOWIĄZUJĄCYCH OD DNIA 1 STYCZNIA 2020 R.</a:t>
            </a:r>
            <a:r>
              <a:rPr lang="pl-PL" sz="1400" baseline="30000" dirty="0">
                <a:solidFill>
                  <a:schemeClr val="bg1"/>
                </a:solidFill>
                <a:latin typeface="TeXGyreAdventor" panose="00000500000000000000" pitchFamily="50" charset="-18"/>
              </a:rPr>
              <a:t>1)</a:t>
            </a:r>
            <a:r>
              <a:rPr lang="pl-PL" sz="1400" dirty="0">
                <a:solidFill>
                  <a:schemeClr val="bg1"/>
                </a:solidFill>
                <a:latin typeface="TeXGyreAdventor" panose="00000500000000000000" pitchFamily="50" charset="-18"/>
              </a:rPr>
              <a:t> </a:t>
            </a:r>
          </a:p>
          <a:p>
            <a:endParaRPr lang="pl-PL" dirty="0">
              <a:latin typeface="TeXGyreAdventor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278910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5040560"/>
          </a:xfrm>
        </p:spPr>
        <p:txBody>
          <a:bodyPr anchor="ctr" anchorCtr="1">
            <a:normAutofit/>
          </a:bodyPr>
          <a:lstStyle/>
          <a:p>
            <a:r>
              <a:rPr lang="pl-PL" sz="4000" dirty="0">
                <a:latin typeface="TeXGyreAdventor" panose="00000500000000000000" pitchFamily="50" charset="-18"/>
              </a:rPr>
              <a:t>Dziękuję!</a:t>
            </a:r>
          </a:p>
        </p:txBody>
      </p:sp>
    </p:spTree>
    <p:extLst>
      <p:ext uri="{BB962C8B-B14F-4D97-AF65-F5344CB8AC3E}">
        <p14:creationId xmlns:p14="http://schemas.microsoft.com/office/powerpoint/2010/main" val="224079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3600" b="1" dirty="0">
                <a:solidFill>
                  <a:schemeClr val="tx2">
                    <a:lumMod val="50000"/>
                  </a:schemeClr>
                </a:solidFill>
                <a:latin typeface="TeXGyreAdventor" panose="00000500000000000000" pitchFamily="50" charset="-18"/>
              </a:rPr>
              <a:t> Subwencja oświatowa</a:t>
            </a:r>
            <a:endParaRPr lang="sv-SE" sz="3600" b="1" dirty="0">
              <a:solidFill>
                <a:schemeClr val="tx2">
                  <a:lumMod val="50000"/>
                </a:schemeClr>
              </a:solidFill>
              <a:latin typeface="TeXGyreAdventor" panose="00000500000000000000" pitchFamily="50" charset="-18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538558"/>
              </p:ext>
            </p:extLst>
          </p:nvPr>
        </p:nvGraphicFramePr>
        <p:xfrm>
          <a:off x="457200" y="1268413"/>
          <a:ext cx="8229600" cy="511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2151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3600" b="1" dirty="0">
                <a:solidFill>
                  <a:schemeClr val="tx2">
                    <a:lumMod val="50000"/>
                  </a:schemeClr>
                </a:solidFill>
                <a:latin typeface="TeXGyreAdventor" panose="00000500000000000000" pitchFamily="50" charset="-18"/>
              </a:rPr>
              <a:t> Subwencja oświatowa 2020</a:t>
            </a:r>
            <a:endParaRPr lang="sv-SE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769768"/>
          </a:xfrm>
        </p:spPr>
        <p:txBody>
          <a:bodyPr anchor="ctr" anchorCtr="1">
            <a:noAutofit/>
          </a:bodyPr>
          <a:lstStyle/>
          <a:p>
            <a:pPr marL="0" indent="0" algn="ctr">
              <a:buNone/>
            </a:pPr>
            <a:r>
              <a:rPr lang="pl-PL" sz="2400" dirty="0">
                <a:latin typeface="TeXGyreAdventor" panose="00000500000000000000" pitchFamily="50" charset="-18"/>
              </a:rPr>
              <a:t>Projektowana kwota części oświatowej </a:t>
            </a:r>
            <a:br>
              <a:rPr lang="pl-PL" sz="2400" dirty="0">
                <a:latin typeface="TeXGyreAdventor" panose="00000500000000000000" pitchFamily="50" charset="-18"/>
              </a:rPr>
            </a:br>
            <a:r>
              <a:rPr lang="pl-PL" sz="2400" dirty="0">
                <a:latin typeface="TeXGyreAdventor" panose="00000500000000000000" pitchFamily="50" charset="-18"/>
              </a:rPr>
              <a:t>subwencji ogólnej na rok 2020 </a:t>
            </a:r>
          </a:p>
          <a:p>
            <a:pPr marL="0" indent="0" algn="ctr">
              <a:buNone/>
            </a:pPr>
            <a:r>
              <a:rPr lang="pl-PL" b="1" dirty="0">
                <a:solidFill>
                  <a:srgbClr val="FFC000"/>
                </a:solidFill>
                <a:latin typeface="TeXGyreAdventor" panose="00000500000000000000" pitchFamily="50" charset="-18"/>
              </a:rPr>
              <a:t>49 mld 736 mln zł</a:t>
            </a:r>
            <a:endParaRPr lang="pl-PL" dirty="0">
              <a:latin typeface="TeXGyreAdventor" panose="00000500000000000000" pitchFamily="50" charset="-18"/>
            </a:endParaRPr>
          </a:p>
          <a:p>
            <a:pPr marL="0" indent="0" algn="ctr">
              <a:buNone/>
            </a:pPr>
            <a:r>
              <a:rPr lang="pl-PL" sz="2400" dirty="0">
                <a:latin typeface="TeXGyreAdventor" panose="00000500000000000000" pitchFamily="50" charset="-18"/>
              </a:rPr>
              <a:t> jest wyższa od kwoty części subwencji ogólnej </a:t>
            </a:r>
            <a:br>
              <a:rPr lang="pl-PL" sz="2400" dirty="0">
                <a:latin typeface="TeXGyreAdventor" panose="00000500000000000000" pitchFamily="50" charset="-18"/>
              </a:rPr>
            </a:br>
            <a:r>
              <a:rPr lang="pl-PL" sz="2400" dirty="0">
                <a:latin typeface="TeXGyreAdventor" panose="00000500000000000000" pitchFamily="50" charset="-18"/>
              </a:rPr>
              <a:t>na rok 2019 z uwzględnieniem kwoty </a:t>
            </a:r>
            <a:br>
              <a:rPr lang="pl-PL" sz="2400" dirty="0">
                <a:latin typeface="TeXGyreAdventor" panose="00000500000000000000" pitchFamily="50" charset="-18"/>
              </a:rPr>
            </a:br>
            <a:r>
              <a:rPr lang="pl-PL" sz="2400" dirty="0">
                <a:latin typeface="TeXGyreAdventor" panose="00000500000000000000" pitchFamily="50" charset="-18"/>
              </a:rPr>
              <a:t>korygującej subwencji (46.907 mln zł) </a:t>
            </a:r>
          </a:p>
          <a:p>
            <a:pPr marL="0" indent="0" algn="ctr">
              <a:buNone/>
            </a:pPr>
            <a:r>
              <a:rPr lang="pl-PL" b="1" dirty="0">
                <a:solidFill>
                  <a:srgbClr val="FFC000"/>
                </a:solidFill>
                <a:latin typeface="TeXGyreAdventor" panose="00000500000000000000" pitchFamily="50" charset="-18"/>
              </a:rPr>
              <a:t>o 2 mld 828 mln zł, tj. o 6,0 %.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704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3600" b="1" dirty="0">
                <a:solidFill>
                  <a:schemeClr val="tx1"/>
                </a:solidFill>
                <a:latin typeface="TeXGyreAdventor" panose="00000500000000000000" pitchFamily="50" charset="-18"/>
              </a:rPr>
              <a:t>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  <a:latin typeface="TeXGyreAdventor" panose="00000500000000000000" pitchFamily="50" charset="-18"/>
              </a:rPr>
              <a:t>Ustalanie kwoty subwencji</a:t>
            </a:r>
            <a:endParaRPr lang="sv-SE" sz="3600" b="1" dirty="0">
              <a:solidFill>
                <a:schemeClr val="tx2">
                  <a:lumMod val="50000"/>
                </a:schemeClr>
              </a:solidFill>
              <a:latin typeface="TeXGyreAdventor" panose="00000500000000000000" pitchFamily="50" charset="-1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5057800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pl-PL" sz="2000" dirty="0">
                <a:latin typeface="TeXGyreAdventor" panose="00000500000000000000" pitchFamily="50" charset="-18"/>
              </a:rPr>
              <a:t>Koszt wynagrodzeń nauczycieli w celu ustalenia łącznej kwoty subwencji oświatowej kalkulowano w oparciu o następujące dane:</a:t>
            </a:r>
          </a:p>
          <a:p>
            <a:r>
              <a:rPr lang="pl-PL" sz="2000" b="1" u="sng" dirty="0">
                <a:latin typeface="TeXGyreAdventor" panose="00000500000000000000" pitchFamily="50" charset="-18"/>
              </a:rPr>
              <a:t>Prognozowana liczba etatów nauczycieli</a:t>
            </a:r>
            <a:r>
              <a:rPr lang="pl-PL" sz="2000" b="1" dirty="0">
                <a:latin typeface="TeXGyreAdventor" panose="00000500000000000000" pitchFamily="50" charset="-18"/>
              </a:rPr>
              <a:t> </a:t>
            </a:r>
            <a:r>
              <a:rPr lang="pl-PL" sz="2000" dirty="0">
                <a:latin typeface="TeXGyreAdventor" panose="00000500000000000000" pitchFamily="50" charset="-18"/>
              </a:rPr>
              <a:t>wykorzystywana podczas planowania kwoty subwencji (stany średnioroczne):</a:t>
            </a:r>
          </a:p>
          <a:p>
            <a:pPr marL="457200" lvl="1" indent="0">
              <a:buNone/>
            </a:pPr>
            <a:endParaRPr lang="pl-PL" sz="2000" b="1" dirty="0">
              <a:solidFill>
                <a:srgbClr val="FFC000"/>
              </a:solidFill>
              <a:latin typeface="TeXGyreAdventor" panose="00000500000000000000" pitchFamily="50" charset="-18"/>
            </a:endParaRPr>
          </a:p>
          <a:p>
            <a:pPr marL="457200" lvl="1" indent="0">
              <a:buNone/>
            </a:pPr>
            <a:endParaRPr lang="pl-PL" sz="2000" b="1" dirty="0">
              <a:solidFill>
                <a:srgbClr val="FFC000"/>
              </a:solidFill>
              <a:latin typeface="TeXGyreAdventor" panose="00000500000000000000" pitchFamily="50" charset="-18"/>
            </a:endParaRPr>
          </a:p>
          <a:p>
            <a:pPr marL="457200" lvl="1" indent="0">
              <a:buNone/>
            </a:pPr>
            <a:endParaRPr lang="pl-PL" sz="2000" b="1" dirty="0">
              <a:solidFill>
                <a:srgbClr val="FFC000"/>
              </a:solidFill>
              <a:latin typeface="TeXGyreAdventor" panose="00000500000000000000" pitchFamily="50" charset="-18"/>
            </a:endParaRPr>
          </a:p>
          <a:p>
            <a:pPr marL="457200" lvl="1" indent="0">
              <a:buNone/>
            </a:pPr>
            <a:endParaRPr lang="pl-PL" sz="2000" b="1" dirty="0">
              <a:solidFill>
                <a:srgbClr val="FFC000"/>
              </a:solidFill>
              <a:latin typeface="TeXGyreAdventor" panose="00000500000000000000" pitchFamily="50" charset="-18"/>
            </a:endParaRPr>
          </a:p>
          <a:p>
            <a:pPr marL="457200" lvl="1" indent="0">
              <a:buNone/>
            </a:pPr>
            <a:endParaRPr lang="pl-PL" sz="2000" b="1" dirty="0">
              <a:solidFill>
                <a:srgbClr val="FFC000"/>
              </a:solidFill>
              <a:latin typeface="TeXGyreAdventor" panose="00000500000000000000" pitchFamily="50" charset="-18"/>
            </a:endParaRPr>
          </a:p>
          <a:p>
            <a:pPr marL="449263" lvl="1" indent="-449263"/>
            <a:r>
              <a:rPr lang="pl-PL" sz="1600" b="1" dirty="0">
                <a:solidFill>
                  <a:srgbClr val="FFC000"/>
                </a:solidFill>
                <a:latin typeface="TeXGyreAdventor" panose="00000500000000000000" pitchFamily="50" charset="-18"/>
              </a:rPr>
              <a:t>(założono wzrost o 5 tys. etatów we wrześniu 2020 r. w stosunku do września 2019 r. związany m.in. ze zmianami w ramowych planach nauczania, </a:t>
            </a:r>
            <a:br>
              <a:rPr lang="pl-PL" sz="1600" b="1" dirty="0">
                <a:solidFill>
                  <a:srgbClr val="FFC000"/>
                </a:solidFill>
                <a:latin typeface="TeXGyreAdventor" panose="00000500000000000000" pitchFamily="50" charset="-18"/>
              </a:rPr>
            </a:br>
            <a:r>
              <a:rPr lang="pl-PL" sz="1600" b="1" dirty="0">
                <a:solidFill>
                  <a:srgbClr val="FFC000"/>
                </a:solidFill>
                <a:latin typeface="TeXGyreAdventor" panose="00000500000000000000" pitchFamily="50" charset="-18"/>
              </a:rPr>
              <a:t>z dodatkowymi godzinami do dyspozycji dyrektora szkoły)</a:t>
            </a:r>
            <a:endParaRPr lang="pl-PL" sz="1800" b="1" dirty="0">
              <a:latin typeface="TeXGyreAdventor" panose="00000500000000000000" pitchFamily="50" charset="-18"/>
            </a:endParaRPr>
          </a:p>
          <a:p>
            <a:r>
              <a:rPr lang="pl-PL" sz="2000" b="1" u="sng" dirty="0">
                <a:latin typeface="TeXGyreAdventor" panose="00000500000000000000" pitchFamily="50" charset="-18"/>
              </a:rPr>
              <a:t>Wynagrodzenie średnie</a:t>
            </a:r>
            <a:r>
              <a:rPr lang="pl-PL" sz="2000" b="1" dirty="0">
                <a:latin typeface="TeXGyreAdventor" panose="00000500000000000000" pitchFamily="50" charset="-18"/>
              </a:rPr>
              <a:t> </a:t>
            </a:r>
            <a:r>
              <a:rPr lang="pl-PL" sz="2000" dirty="0">
                <a:latin typeface="TeXGyreAdventor" panose="00000500000000000000" pitchFamily="50" charset="-18"/>
              </a:rPr>
              <a:t>wg. Karty Nauczyciela wg. stanu </a:t>
            </a:r>
            <a:br>
              <a:rPr lang="pl-PL" sz="2000" dirty="0">
                <a:latin typeface="TeXGyreAdventor" panose="00000500000000000000" pitchFamily="50" charset="-18"/>
              </a:rPr>
            </a:br>
            <a:r>
              <a:rPr lang="pl-PL" sz="2000" dirty="0">
                <a:latin typeface="TeXGyreAdventor" panose="00000500000000000000" pitchFamily="50" charset="-18"/>
              </a:rPr>
              <a:t>na 1 stycznia 2019 r. i 1 września 2019 r.</a:t>
            </a:r>
            <a:endParaRPr lang="pl-PL" sz="2400" dirty="0">
              <a:latin typeface="TeXGyreAdventor" panose="00000500000000000000" pitchFamily="50" charset="-18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337130"/>
              </p:ext>
            </p:extLst>
          </p:nvPr>
        </p:nvGraphicFramePr>
        <p:xfrm>
          <a:off x="467545" y="3212976"/>
          <a:ext cx="8208908" cy="1440158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648071">
                  <a:extLst>
                    <a:ext uri="{9D8B030D-6E8A-4147-A177-3AD203B41FA5}">
                      <a16:colId xmlns:a16="http://schemas.microsoft.com/office/drawing/2014/main" val="2909681953"/>
                    </a:ext>
                  </a:extLst>
                </a:gridCol>
                <a:gridCol w="1455117">
                  <a:extLst>
                    <a:ext uri="{9D8B030D-6E8A-4147-A177-3AD203B41FA5}">
                      <a16:colId xmlns:a16="http://schemas.microsoft.com/office/drawing/2014/main" val="4164488970"/>
                    </a:ext>
                  </a:extLst>
                </a:gridCol>
                <a:gridCol w="1641227">
                  <a:extLst>
                    <a:ext uri="{9D8B030D-6E8A-4147-A177-3AD203B41FA5}">
                      <a16:colId xmlns:a16="http://schemas.microsoft.com/office/drawing/2014/main" val="296328055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710456516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406572420"/>
                    </a:ext>
                  </a:extLst>
                </a:gridCol>
                <a:gridCol w="1080117">
                  <a:extLst>
                    <a:ext uri="{9D8B030D-6E8A-4147-A177-3AD203B41FA5}">
                      <a16:colId xmlns:a16="http://schemas.microsoft.com/office/drawing/2014/main" val="2736347309"/>
                    </a:ext>
                  </a:extLst>
                </a:gridCol>
              </a:tblGrid>
              <a:tr h="71398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Rok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TeXGyreAdventor" panose="00000500000000000000" pitchFamily="50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nauczyciel stażysta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TeXGyreAdventor" panose="00000500000000000000" pitchFamily="50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nauczyciel kontraktowy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TeXGyreAdventor" panose="00000500000000000000" pitchFamily="50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nauczyciel mianowany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TeXGyreAdventor" panose="00000500000000000000" pitchFamily="50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nauczyciel dyplomowany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TeXGyreAdventor" panose="00000500000000000000" pitchFamily="50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Razem</a:t>
                      </a:r>
                      <a:endParaRPr lang="pl-PL" sz="1600" b="1" i="0" u="none" strike="noStrike" dirty="0">
                        <a:solidFill>
                          <a:schemeClr val="bg1"/>
                        </a:solidFill>
                        <a:effectLst/>
                        <a:latin typeface="TeXGyreAdventor" panose="00000500000000000000" pitchFamily="50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340590"/>
                  </a:ext>
                </a:extLst>
              </a:tr>
              <a:tr h="363086"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eXGyreAdventor" panose="00000500000000000000" pitchFamily="50" charset="-18"/>
                        </a:rPr>
                        <a:t>2019</a:t>
                      </a:r>
                      <a:endParaRPr lang="pl-PL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eXGyreAdventor" panose="00000500000000000000" pitchFamily="50" charset="-18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eXGyreAdventor" panose="00000500000000000000" pitchFamily="50" charset="-18"/>
                        </a:rPr>
                        <a:t>17 518</a:t>
                      </a:r>
                      <a:endParaRPr lang="pl-PL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eXGyreAdventor" panose="00000500000000000000" pitchFamily="50" charset="-18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eXGyreAdventor" panose="00000500000000000000" pitchFamily="50" charset="-18"/>
                        </a:rPr>
                        <a:t>69 404</a:t>
                      </a:r>
                      <a:endParaRPr lang="pl-PL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eXGyreAdventor" panose="00000500000000000000" pitchFamily="50" charset="-18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eXGyreAdventor" panose="00000500000000000000" pitchFamily="50" charset="-18"/>
                        </a:rPr>
                        <a:t>101 262</a:t>
                      </a:r>
                      <a:endParaRPr lang="pl-PL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eXGyreAdventor" panose="00000500000000000000" pitchFamily="50" charset="-18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eXGyreAdventor" panose="00000500000000000000" pitchFamily="50" charset="-18"/>
                        </a:rPr>
                        <a:t>341 418</a:t>
                      </a:r>
                      <a:endParaRPr lang="pl-PL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eXGyreAdventor" panose="00000500000000000000" pitchFamily="50" charset="-18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eXGyreAdventor" panose="00000500000000000000" pitchFamily="50" charset="-18"/>
                        </a:rPr>
                        <a:t>529 601</a:t>
                      </a:r>
                      <a:endParaRPr lang="pl-PL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eXGyreAdventor" panose="00000500000000000000" pitchFamily="50" charset="-18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383460"/>
                  </a:ext>
                </a:extLst>
              </a:tr>
              <a:tr h="363086"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eXGyreAdventor" panose="00000500000000000000" pitchFamily="50" charset="-18"/>
                        </a:rPr>
                        <a:t>2020</a:t>
                      </a:r>
                      <a:endParaRPr lang="pl-PL" sz="1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eXGyreAdventor" panose="00000500000000000000" pitchFamily="50" charset="-18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eXGyreAdventor" panose="00000500000000000000" pitchFamily="50" charset="-18"/>
                        </a:rPr>
                        <a:t>23 763</a:t>
                      </a:r>
                      <a:endParaRPr lang="pl-PL" sz="1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eXGyreAdventor" panose="00000500000000000000" pitchFamily="50" charset="-18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eXGyreAdventor" panose="00000500000000000000" pitchFamily="50" charset="-18"/>
                        </a:rPr>
                        <a:t>68 126</a:t>
                      </a:r>
                      <a:endParaRPr lang="pl-PL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eXGyreAdventor" panose="00000500000000000000" pitchFamily="50" charset="-18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eXGyreAdventor" panose="00000500000000000000" pitchFamily="50" charset="-18"/>
                        </a:rPr>
                        <a:t>95 886</a:t>
                      </a:r>
                      <a:endParaRPr lang="pl-PL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eXGyreAdventor" panose="00000500000000000000" pitchFamily="50" charset="-18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eXGyreAdventor" panose="00000500000000000000" pitchFamily="50" charset="-18"/>
                        </a:rPr>
                        <a:t>342 502</a:t>
                      </a:r>
                      <a:endParaRPr lang="pl-PL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eXGyreAdventor" panose="00000500000000000000" pitchFamily="50" charset="-18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eXGyreAdventor" panose="00000500000000000000" pitchFamily="50" charset="-18"/>
                        </a:rPr>
                        <a:t>530 277</a:t>
                      </a:r>
                      <a:endParaRPr lang="pl-PL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eXGyreAdventor" panose="00000500000000000000" pitchFamily="50" charset="-18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928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228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3600" b="1" dirty="0">
                <a:solidFill>
                  <a:schemeClr val="tx2">
                    <a:lumMod val="50000"/>
                  </a:schemeClr>
                </a:solidFill>
                <a:latin typeface="TeXGyreAdventor" panose="00000500000000000000" pitchFamily="50" charset="-18"/>
              </a:rPr>
              <a:t> Ustalanie kwoty subwencji</a:t>
            </a:r>
            <a:endParaRPr lang="sv-SE" sz="3600" b="1" dirty="0">
              <a:solidFill>
                <a:schemeClr val="tx2">
                  <a:lumMod val="50000"/>
                </a:schemeClr>
              </a:solidFill>
              <a:latin typeface="TeXGyreAdventor" panose="00000500000000000000" pitchFamily="50" charset="-18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6"/>
          <p:cNvSpPr txBox="1">
            <a:spLocks/>
          </p:cNvSpPr>
          <p:nvPr/>
        </p:nvSpPr>
        <p:spPr>
          <a:xfrm>
            <a:off x="323528" y="1196752"/>
            <a:ext cx="8352928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b="1" dirty="0">
                <a:latin typeface="TeXGyreAdventor" panose="00000500000000000000" pitchFamily="50" charset="-18"/>
              </a:rPr>
              <a:t>Główne czynniki wpływające na zmianę liczby etatów nauczycieli uwzględniane przy prognozowaniu liczby etatów na 2020 r.:</a:t>
            </a:r>
          </a:p>
          <a:p>
            <a:pPr marL="0" indent="0">
              <a:buNone/>
            </a:pPr>
            <a:endParaRPr lang="pl-PL" sz="900" dirty="0">
              <a:latin typeface="TeXGyreAdventor" panose="00000500000000000000" pitchFamily="50" charset="-18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TeXGyreAdventor" panose="00000500000000000000" pitchFamily="50" charset="-18"/>
              </a:rPr>
              <a:t>wielkość oddziałów w klasach I szkół ponadpodstawowych </a:t>
            </a:r>
            <a:br>
              <a:rPr lang="pl-PL" sz="1600" dirty="0">
                <a:latin typeface="TeXGyreAdventor" panose="00000500000000000000" pitchFamily="50" charset="-18"/>
              </a:rPr>
            </a:br>
            <a:r>
              <a:rPr lang="pl-PL" sz="1600" dirty="0">
                <a:latin typeface="TeXGyreAdventor" panose="00000500000000000000" pitchFamily="50" charset="-18"/>
              </a:rPr>
              <a:t>w porównaniu do wielkości oddziałów w klasach III gimnazjów,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TeXGyreAdventor" panose="00000500000000000000" pitchFamily="50" charset="-18"/>
              </a:rPr>
              <a:t>odsetek uczniów kształcących się w szkołach  niepublicznych ponadpodstawowych,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TeXGyreAdventor" panose="00000500000000000000" pitchFamily="50" charset="-18"/>
              </a:rPr>
              <a:t>liczba godzin ponadwymiarowych,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TeXGyreAdventor" panose="00000500000000000000" pitchFamily="50" charset="-18"/>
              </a:rPr>
              <a:t>przejście rocznika 210 tys. uczniów w SP z klasy III do IV, tj. z pierwszego etapu edukacyjnego do drugiego,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TeXGyreAdventor" panose="00000500000000000000" pitchFamily="50" charset="-18"/>
              </a:rPr>
              <a:t>przekazanie szkół do prowadzenia ministrom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TeXGyreAdventor" panose="00000500000000000000" pitchFamily="50" charset="-18"/>
              </a:rPr>
              <a:t>godziny do dyspozycji dyrektora szkoły,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TeXGyreAdventor" panose="00000500000000000000" pitchFamily="50" charset="-18"/>
              </a:rPr>
              <a:t>godziny wynikające z ramowych planów nauczania,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TeXGyreAdventor" panose="00000500000000000000" pitchFamily="50" charset="-18"/>
              </a:rPr>
              <a:t>pomoc psychologiczno-pedagogiczna (w tym zindywidualizowania ścieżka kształcenia),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TeXGyreAdventor" panose="00000500000000000000" pitchFamily="50" charset="-18"/>
              </a:rPr>
              <a:t>liczba uczniów ze specjalnymi potrzebami edukacyjnymi (uczniowie niepełnosprawni),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TeXGyreAdventor" panose="00000500000000000000" pitchFamily="50" charset="-18"/>
              </a:rPr>
              <a:t>liczba wychowanków korzystających z internatów i burs;</a:t>
            </a:r>
            <a:endParaRPr lang="pl-PL" dirty="0">
              <a:latin typeface="TeXGyreAdventor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730532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3600" b="1" dirty="0">
                <a:solidFill>
                  <a:schemeClr val="tx2">
                    <a:lumMod val="50000"/>
                  </a:schemeClr>
                </a:solidFill>
                <a:latin typeface="TeXGyreAdventor" panose="00000500000000000000" pitchFamily="50" charset="-18"/>
              </a:rPr>
              <a:t> Ustalanie kwoty subwencji</a:t>
            </a:r>
            <a:endParaRPr lang="sv-SE" sz="3600" b="1" dirty="0">
              <a:solidFill>
                <a:schemeClr val="tx2">
                  <a:lumMod val="50000"/>
                </a:schemeClr>
              </a:solidFill>
              <a:latin typeface="TeXGyreAdventor" panose="00000500000000000000" pitchFamily="50" charset="-18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901362"/>
              </p:ext>
            </p:extLst>
          </p:nvPr>
        </p:nvGraphicFramePr>
        <p:xfrm>
          <a:off x="251520" y="1124745"/>
          <a:ext cx="8640960" cy="3313711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5620820">
                  <a:extLst>
                    <a:ext uri="{9D8B030D-6E8A-4147-A177-3AD203B41FA5}">
                      <a16:colId xmlns:a16="http://schemas.microsoft.com/office/drawing/2014/main" val="4059266598"/>
                    </a:ext>
                  </a:extLst>
                </a:gridCol>
                <a:gridCol w="3020140">
                  <a:extLst>
                    <a:ext uri="{9D8B030D-6E8A-4147-A177-3AD203B41FA5}">
                      <a16:colId xmlns:a16="http://schemas.microsoft.com/office/drawing/2014/main" val="535009011"/>
                    </a:ext>
                  </a:extLst>
                </a:gridCol>
              </a:tblGrid>
              <a:tr h="72007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kern="1200" dirty="0">
                          <a:solidFill>
                            <a:schemeClr val="bg1"/>
                          </a:solidFill>
                          <a:latin typeface="TeXGyreAdventor" panose="00000500000000000000" pitchFamily="50" charset="-18"/>
                          <a:ea typeface="+mn-ea"/>
                          <a:cs typeface="+mn-cs"/>
                        </a:rPr>
                        <a:t>Skutek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kern="1200" dirty="0">
                          <a:solidFill>
                            <a:schemeClr val="bg1"/>
                          </a:solidFill>
                          <a:latin typeface="TeXGyreAdventor" panose="00000500000000000000" pitchFamily="50" charset="-18"/>
                          <a:ea typeface="+mn-ea"/>
                          <a:cs typeface="+mn-cs"/>
                        </a:rPr>
                        <a:t>Zmiany</a:t>
                      </a:r>
                      <a:r>
                        <a:rPr lang="pl-PL" sz="1800" kern="1200" baseline="0" dirty="0">
                          <a:solidFill>
                            <a:schemeClr val="bg1"/>
                          </a:solidFill>
                          <a:latin typeface="TeXGyreAdventor" panose="00000500000000000000" pitchFamily="50" charset="-18"/>
                          <a:ea typeface="+mn-ea"/>
                          <a:cs typeface="+mn-cs"/>
                        </a:rPr>
                        <a:t> zakresu zadań oświatowych w mln zł</a:t>
                      </a:r>
                      <a:endParaRPr lang="pl-PL" sz="1800" kern="1200" dirty="0">
                        <a:solidFill>
                          <a:schemeClr val="bg1"/>
                        </a:solidFill>
                        <a:latin typeface="TeXGyreAdventor" panose="00000500000000000000" pitchFamily="50" charset="-18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570499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eXGyreAdventor" panose="00000500000000000000" pitchFamily="50" charset="-18"/>
                          <a:ea typeface="+mn-ea"/>
                          <a:cs typeface="+mn-cs"/>
                        </a:rPr>
                        <a:t>Skutek przechodzący podwyżki wynagrodzeń 9,6%*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eXGyreAdventor" panose="00000500000000000000" pitchFamily="50" charset="-18"/>
                          <a:ea typeface="+mn-ea"/>
                          <a:cs typeface="+mn-cs"/>
                        </a:rPr>
                        <a:t>2 427,7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5742197"/>
                  </a:ext>
                </a:extLst>
              </a:tr>
              <a:tr h="663307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eXGyreAdventor" panose="00000500000000000000" pitchFamily="50" charset="-18"/>
                          <a:ea typeface="+mn-ea"/>
                          <a:cs typeface="+mn-cs"/>
                        </a:rPr>
                        <a:t>Zmiana liczby etatów i zmiana w strukturze awansu zawodowego nauczycieli**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eXGyreAdventor" panose="00000500000000000000" pitchFamily="50" charset="-18"/>
                          <a:ea typeface="+mn-ea"/>
                          <a:cs typeface="+mn-cs"/>
                        </a:rPr>
                        <a:t>-41,5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8730005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eXGyreAdventor" panose="00000500000000000000" pitchFamily="50" charset="-18"/>
                          <a:ea typeface="+mn-ea"/>
                          <a:cs typeface="+mn-cs"/>
                        </a:rPr>
                        <a:t>Dodatkowe koszty związane z wypłatą wynagrodzeń (doskonalenie zawodowe, ZFŚS, dodatek wiejski)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eXGyreAdventor" panose="00000500000000000000" pitchFamily="50" charset="-18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27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l-PL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eXGyreAdventor" panose="00000500000000000000" pitchFamily="50" charset="-18"/>
                          <a:ea typeface="+mn-ea"/>
                          <a:cs typeface="+mn-cs"/>
                        </a:rPr>
                        <a:t>Wzrost dotacji dla szkół i placówek </a:t>
                      </a:r>
                      <a:r>
                        <a:rPr lang="pl-PL" sz="1400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eXGyreAdventor" panose="00000500000000000000" pitchFamily="50" charset="-18"/>
                          <a:ea typeface="+mn-ea"/>
                          <a:cs typeface="+mn-cs"/>
                        </a:rPr>
                        <a:t>niesamorządowych</a:t>
                      </a:r>
                      <a:endParaRPr lang="pl-PL" sz="14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eXGyreAdventor" panose="00000500000000000000" pitchFamily="50" charset="-18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l-PL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eXGyreAdventor" panose="00000500000000000000" pitchFamily="50" charset="-18"/>
                          <a:ea typeface="+mn-ea"/>
                          <a:cs typeface="+mn-cs"/>
                        </a:rPr>
                        <a:t>391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27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l-PL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eXGyreAdventor" panose="00000500000000000000" pitchFamily="50" charset="-18"/>
                          <a:ea typeface="+mn-ea"/>
                          <a:cs typeface="+mn-cs"/>
                        </a:rPr>
                        <a:t>Przekazanie szkół ministrom przez samorządy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l-PL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eXGyreAdventor" panose="00000500000000000000" pitchFamily="50" charset="-18"/>
                          <a:ea typeface="+mn-ea"/>
                          <a:cs typeface="+mn-cs"/>
                        </a:rPr>
                        <a:t>-12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eXGyreAdventor" panose="00000500000000000000" pitchFamily="50" charset="-18"/>
                          <a:ea typeface="+mn-ea"/>
                          <a:cs typeface="+mn-cs"/>
                        </a:rPr>
                        <a:t>Razem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eXGyreAdventor" panose="00000500000000000000" pitchFamily="50" charset="-18"/>
                          <a:ea typeface="+mn-ea"/>
                          <a:cs typeface="+mn-cs"/>
                        </a:rPr>
                        <a:t>2 828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Content Placeholder 6"/>
          <p:cNvSpPr txBox="1">
            <a:spLocks/>
          </p:cNvSpPr>
          <p:nvPr/>
        </p:nvSpPr>
        <p:spPr>
          <a:xfrm>
            <a:off x="179512" y="4725144"/>
            <a:ext cx="8784976" cy="1846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600" dirty="0">
                <a:latin typeface="TeXGyreAdventor" panose="00000500000000000000" pitchFamily="50" charset="-18"/>
              </a:rPr>
              <a:t>* skutek 8 m-</a:t>
            </a:r>
            <a:r>
              <a:rPr lang="pl-PL" sz="1600" dirty="0" err="1">
                <a:latin typeface="TeXGyreAdventor" panose="00000500000000000000" pitchFamily="50" charset="-18"/>
              </a:rPr>
              <a:t>cy</a:t>
            </a:r>
            <a:r>
              <a:rPr lang="pl-PL" sz="1600" dirty="0">
                <a:latin typeface="TeXGyreAdventor" panose="00000500000000000000" pitchFamily="50" charset="-18"/>
              </a:rPr>
              <a:t> różnicy w średnim wynagrodzeniu z września 2019 roku i stycznia 2019 roku z uwzględnieniem liczby etatów nauczycieli na poszczególnych stopniach awansu</a:t>
            </a:r>
          </a:p>
          <a:p>
            <a:pPr marL="0" indent="0">
              <a:buNone/>
            </a:pPr>
            <a:endParaRPr lang="pl-PL" sz="1600" dirty="0">
              <a:latin typeface="TeXGyreAdventor" panose="00000500000000000000" pitchFamily="50" charset="-18"/>
            </a:endParaRPr>
          </a:p>
          <a:p>
            <a:pPr marL="0" indent="0">
              <a:buNone/>
            </a:pPr>
            <a:r>
              <a:rPr lang="pl-PL" sz="1600" dirty="0">
                <a:latin typeface="TeXGyreAdventor" panose="00000500000000000000" pitchFamily="50" charset="-18"/>
              </a:rPr>
              <a:t>** (etaty z 2020 - etaty z 2019) x 8 x wynagrodzenie ze stycznia 2019 roku + </a:t>
            </a:r>
            <a:br>
              <a:rPr lang="pl-PL" sz="1600" dirty="0">
                <a:latin typeface="TeXGyreAdventor" panose="00000500000000000000" pitchFamily="50" charset="-18"/>
              </a:rPr>
            </a:br>
            <a:r>
              <a:rPr lang="pl-PL" sz="1600" dirty="0">
                <a:latin typeface="TeXGyreAdventor" panose="00000500000000000000" pitchFamily="50" charset="-18"/>
              </a:rPr>
              <a:t>(etaty z 2020 - etaty z 2019) x 4 x wynagrodzenie z września 2019 roku, </a:t>
            </a:r>
            <a:br>
              <a:rPr lang="pl-PL" sz="1600" dirty="0">
                <a:latin typeface="TeXGyreAdventor" panose="00000500000000000000" pitchFamily="50" charset="-18"/>
              </a:rPr>
            </a:br>
            <a:r>
              <a:rPr lang="pl-PL" sz="1600" dirty="0">
                <a:latin typeface="TeXGyreAdventor" panose="00000500000000000000" pitchFamily="50" charset="-18"/>
              </a:rPr>
              <a:t>w roku 2020 założono wzrost liczby etatów ale zmienia się również ich struktura, </a:t>
            </a:r>
            <a:br>
              <a:rPr lang="pl-PL" sz="1600" dirty="0">
                <a:latin typeface="TeXGyreAdventor" panose="00000500000000000000" pitchFamily="50" charset="-18"/>
              </a:rPr>
            </a:br>
            <a:r>
              <a:rPr lang="pl-PL" sz="1600" dirty="0">
                <a:latin typeface="TeXGyreAdventor" panose="00000500000000000000" pitchFamily="50" charset="-18"/>
              </a:rPr>
              <a:t>dlatego pomimo wzrostu liczby etatów w 2020 roku skutek jest ujemny.</a:t>
            </a:r>
            <a:endParaRPr lang="pl-PL" sz="2800" dirty="0">
              <a:latin typeface="TeXGyreAdventor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91693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3200" b="1" dirty="0">
                <a:solidFill>
                  <a:schemeClr val="tx2">
                    <a:lumMod val="50000"/>
                  </a:schemeClr>
                </a:solidFill>
                <a:latin typeface="TeXGyreAdventor" panose="00000500000000000000" pitchFamily="50" charset="-18"/>
              </a:rPr>
              <a:t> Zmiany w algorytmie na rok 2020</a:t>
            </a:r>
            <a:endParaRPr lang="sv-SE" sz="3200" b="1" dirty="0">
              <a:solidFill>
                <a:schemeClr val="tx2">
                  <a:lumMod val="50000"/>
                </a:schemeClr>
              </a:solidFill>
              <a:latin typeface="TeXGyreAdventor" panose="00000500000000000000" pitchFamily="50" charset="-18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5057800"/>
          </a:xfrm>
        </p:spPr>
        <p:txBody>
          <a:bodyPr anchor="ctr" anchorCtr="0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pl-PL" sz="2000" b="1" dirty="0">
                <a:latin typeface="TeXGyreAdventor" panose="00000500000000000000" pitchFamily="50" charset="-18"/>
              </a:rPr>
              <a:t>Projekt rozporządzenia Ministra Edukacji Narodowej w sprawie sposobu podziału części oświatowej subwencji ogólnej </a:t>
            </a:r>
            <a:br>
              <a:rPr lang="pl-PL" sz="2000" b="1" dirty="0">
                <a:latin typeface="TeXGyreAdventor" panose="00000500000000000000" pitchFamily="50" charset="-18"/>
              </a:rPr>
            </a:br>
            <a:r>
              <a:rPr lang="pl-PL" sz="2000" b="1" dirty="0">
                <a:latin typeface="TeXGyreAdventor" panose="00000500000000000000" pitchFamily="50" charset="-18"/>
              </a:rPr>
              <a:t>dla jednostek samorządu terytorialnego w roku 2020</a:t>
            </a:r>
          </a:p>
          <a:p>
            <a:pPr fontAlgn="base">
              <a:spcBef>
                <a:spcPts val="1200"/>
              </a:spcBef>
            </a:pPr>
            <a:r>
              <a:rPr lang="pl-PL" sz="2000" dirty="0">
                <a:latin typeface="TeXGyreAdventor" panose="00000500000000000000" pitchFamily="50" charset="-18"/>
              </a:rPr>
              <a:t>subwencja naliczana z aktualnych danych z SIO</a:t>
            </a:r>
          </a:p>
          <a:p>
            <a:pPr fontAlgn="base">
              <a:spcBef>
                <a:spcPts val="1200"/>
              </a:spcBef>
            </a:pPr>
            <a:r>
              <a:rPr lang="pl-PL" sz="2000" dirty="0">
                <a:latin typeface="TeXGyreAdventor" panose="00000500000000000000" pitchFamily="50" charset="-18"/>
              </a:rPr>
              <a:t>finansowanie branżowych szkół II stopnia na podstawie </a:t>
            </a:r>
            <a:br>
              <a:rPr lang="pl-PL" sz="2000" dirty="0">
                <a:latin typeface="TeXGyreAdventor" panose="00000500000000000000" pitchFamily="50" charset="-18"/>
              </a:rPr>
            </a:br>
            <a:r>
              <a:rPr lang="pl-PL" sz="2000" dirty="0">
                <a:latin typeface="TeXGyreAdventor" panose="00000500000000000000" pitchFamily="50" charset="-18"/>
              </a:rPr>
              <a:t>prognozy liczby uczniów w tych szkołach,</a:t>
            </a:r>
          </a:p>
          <a:p>
            <a:pPr fontAlgn="base">
              <a:spcBef>
                <a:spcPts val="1200"/>
              </a:spcBef>
            </a:pPr>
            <a:r>
              <a:rPr lang="pl-PL" sz="2000" dirty="0">
                <a:latin typeface="TeXGyreAdventor" panose="00000500000000000000" pitchFamily="50" charset="-18"/>
              </a:rPr>
              <a:t>finansowanie zawodów o szczególnym znaczeniu dla kultury </a:t>
            </a:r>
            <a:br>
              <a:rPr lang="pl-PL" sz="2000" dirty="0">
                <a:latin typeface="TeXGyreAdventor" panose="00000500000000000000" pitchFamily="50" charset="-18"/>
              </a:rPr>
            </a:br>
            <a:r>
              <a:rPr lang="pl-PL" sz="2000" dirty="0">
                <a:latin typeface="TeXGyreAdventor" panose="00000500000000000000" pitchFamily="50" charset="-18"/>
              </a:rPr>
              <a:t>i dziedzictwa narodowego,</a:t>
            </a:r>
          </a:p>
          <a:p>
            <a:pPr fontAlgn="base">
              <a:spcBef>
                <a:spcPts val="1200"/>
              </a:spcBef>
            </a:pPr>
            <a:r>
              <a:rPr lang="pl-PL" sz="2000" dirty="0">
                <a:latin typeface="TeXGyreAdventor" panose="00000500000000000000" pitchFamily="50" charset="-18"/>
              </a:rPr>
              <a:t>finansowanie w oparciu o prognozę zapotrzebowania </a:t>
            </a:r>
            <a:br>
              <a:rPr lang="pl-PL" sz="2000" dirty="0">
                <a:latin typeface="TeXGyreAdventor" panose="00000500000000000000" pitchFamily="50" charset="-18"/>
              </a:rPr>
            </a:br>
            <a:r>
              <a:rPr lang="pl-PL" sz="2000" dirty="0">
                <a:latin typeface="TeXGyreAdventor" panose="00000500000000000000" pitchFamily="50" charset="-18"/>
              </a:rPr>
              <a:t>na pracowników w zawodach szkolnictwa branżowego,</a:t>
            </a:r>
          </a:p>
          <a:p>
            <a:pPr fontAlgn="base">
              <a:spcBef>
                <a:spcPts val="1200"/>
              </a:spcBef>
            </a:pPr>
            <a:r>
              <a:rPr lang="pl-PL" sz="2000" dirty="0">
                <a:latin typeface="TeXGyreAdventor" panose="00000500000000000000" pitchFamily="50" charset="-18"/>
              </a:rPr>
              <a:t>wsparcie dla małych szkół w samorządach mniej zamożnych,</a:t>
            </a:r>
          </a:p>
          <a:p>
            <a:pPr fontAlgn="base">
              <a:spcBef>
                <a:spcPts val="1200"/>
              </a:spcBef>
            </a:pPr>
            <a:r>
              <a:rPr lang="pl-PL" sz="2000" dirty="0">
                <a:latin typeface="TeXGyreAdventor" panose="00000500000000000000" pitchFamily="50" charset="-18"/>
              </a:rPr>
              <a:t>świadczenie „na start” dla nauczycieli</a:t>
            </a:r>
          </a:p>
        </p:txBody>
      </p:sp>
    </p:spTree>
    <p:extLst>
      <p:ext uri="{BB962C8B-B14F-4D97-AF65-F5344CB8AC3E}">
        <p14:creationId xmlns:p14="http://schemas.microsoft.com/office/powerpoint/2010/main" val="900014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3600" b="1" dirty="0">
                <a:solidFill>
                  <a:schemeClr val="tx2">
                    <a:lumMod val="50000"/>
                  </a:schemeClr>
                </a:solidFill>
                <a:latin typeface="TeXGyreAdventor" panose="00000500000000000000" pitchFamily="50" charset="-18"/>
              </a:rPr>
              <a:t> Subwencja oświatowa 2020</a:t>
            </a:r>
            <a:endParaRPr lang="sv-SE" sz="3600" b="1" dirty="0">
              <a:solidFill>
                <a:schemeClr val="tx2">
                  <a:lumMod val="50000"/>
                </a:schemeClr>
              </a:solidFill>
              <a:latin typeface="TeXGyreAdventor" panose="00000500000000000000" pitchFamily="50" charset="-1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345832"/>
          </a:xfrm>
        </p:spPr>
        <p:txBody>
          <a:bodyPr anchor="ctr" anchorCtr="0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2000" dirty="0">
                <a:latin typeface="TeXGyreAdventor" panose="00000500000000000000" pitchFamily="50" charset="-18"/>
              </a:rPr>
              <a:t>Szacuje się, finansowy standard A wyniesie ok. </a:t>
            </a:r>
            <a:r>
              <a:rPr lang="pl-PL" sz="2400" b="1" dirty="0">
                <a:solidFill>
                  <a:srgbClr val="FFC000"/>
                </a:solidFill>
                <a:latin typeface="TeXGyreAdventor" panose="00000500000000000000" pitchFamily="50" charset="-18"/>
              </a:rPr>
              <a:t>5.985,52 zł</a:t>
            </a:r>
            <a:r>
              <a:rPr lang="pl-PL" sz="2000" dirty="0">
                <a:latin typeface="TeXGyreAdventor" panose="00000500000000000000" pitchFamily="50" charset="-18"/>
              </a:rPr>
              <a:t>. </a:t>
            </a:r>
            <a:br>
              <a:rPr lang="pl-PL" sz="2000" dirty="0">
                <a:latin typeface="TeXGyreAdventor" panose="00000500000000000000" pitchFamily="50" charset="-18"/>
              </a:rPr>
            </a:br>
            <a:r>
              <a:rPr lang="pl-PL" sz="2000" dirty="0">
                <a:latin typeface="TeXGyreAdventor" panose="00000500000000000000" pitchFamily="50" charset="-18"/>
              </a:rPr>
              <a:t>W stosunku do roku 2019 (5.568,57 zł*) wzrośnie on o ok. </a:t>
            </a:r>
            <a:r>
              <a:rPr lang="pl-PL" sz="2400" b="1" dirty="0">
                <a:solidFill>
                  <a:srgbClr val="FFC000"/>
                </a:solidFill>
                <a:latin typeface="TeXGyreAdventor" panose="00000500000000000000" pitchFamily="50" charset="-18"/>
              </a:rPr>
              <a:t>7,5 %</a:t>
            </a:r>
            <a:r>
              <a:rPr lang="pl-PL" sz="2000" dirty="0">
                <a:latin typeface="TeXGyreAdventor" panose="00000500000000000000" pitchFamily="50" charset="-18"/>
              </a:rPr>
              <a:t>, </a:t>
            </a:r>
            <a:br>
              <a:rPr lang="pl-PL" sz="2000" dirty="0">
                <a:latin typeface="TeXGyreAdventor" panose="00000500000000000000" pitchFamily="50" charset="-18"/>
              </a:rPr>
            </a:br>
            <a:r>
              <a:rPr lang="pl-PL" sz="2000" dirty="0">
                <a:latin typeface="TeXGyreAdventor" panose="00000500000000000000" pitchFamily="50" charset="-18"/>
              </a:rPr>
              <a:t>tj. o ok. 416,95 zł. </a:t>
            </a:r>
          </a:p>
          <a:p>
            <a:pPr marL="0" indent="0">
              <a:lnSpc>
                <a:spcPct val="120000"/>
              </a:lnSpc>
              <a:buNone/>
            </a:pPr>
            <a:endParaRPr lang="pl-PL" sz="600" dirty="0">
              <a:latin typeface="TeXGyreAdventor" panose="00000500000000000000" pitchFamily="50" charset="-1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l-PL" sz="2000" dirty="0">
                <a:latin typeface="TeXGyreAdventor" panose="00000500000000000000" pitchFamily="50" charset="-18"/>
              </a:rPr>
              <a:t>Wstępny podział na rok 2020 kwoty subwencji 49.537 mln zł (pomniejszonej o 0,4% rezerwę) w podziale na poszczególne rodzaje jednostek samorządu terytorialnego kształtuje się następująco:</a:t>
            </a:r>
          </a:p>
          <a:p>
            <a:pPr>
              <a:lnSpc>
                <a:spcPct val="120000"/>
              </a:lnSpc>
            </a:pPr>
            <a:r>
              <a:rPr lang="pl-PL" sz="2400" dirty="0">
                <a:latin typeface="TeXGyreAdventor" panose="00000500000000000000" pitchFamily="50" charset="-18"/>
              </a:rPr>
              <a:t>gminy - </a:t>
            </a:r>
            <a:r>
              <a:rPr lang="pl-PL" sz="2400" b="1" dirty="0">
                <a:latin typeface="TeXGyreAdventor" panose="00000500000000000000" pitchFamily="50" charset="-18"/>
              </a:rPr>
              <a:t>30.322 mln zł</a:t>
            </a:r>
            <a:r>
              <a:rPr lang="pl-PL" sz="2400" dirty="0">
                <a:latin typeface="TeXGyreAdventor" panose="00000500000000000000" pitchFamily="50" charset="-18"/>
              </a:rPr>
              <a:t> (61,2%),</a:t>
            </a:r>
          </a:p>
          <a:p>
            <a:pPr marL="648000" lvl="1">
              <a:lnSpc>
                <a:spcPct val="120000"/>
              </a:lnSpc>
            </a:pPr>
            <a:r>
              <a:rPr lang="pl-PL" sz="1600" dirty="0">
                <a:latin typeface="TeXGyreAdventor" panose="00000500000000000000" pitchFamily="50" charset="-18"/>
              </a:rPr>
              <a:t>w tym miasta na prawach powiatu w zakresie zadań gminy – </a:t>
            </a:r>
            <a:r>
              <a:rPr lang="pl-PL" sz="1600" b="1" dirty="0">
                <a:latin typeface="TeXGyreAdventor" panose="00000500000000000000" pitchFamily="50" charset="-18"/>
              </a:rPr>
              <a:t>8.242 mln zł</a:t>
            </a:r>
            <a:r>
              <a:rPr lang="pl-PL" sz="1600" dirty="0">
                <a:latin typeface="TeXGyreAdventor" panose="00000500000000000000" pitchFamily="50" charset="-18"/>
              </a:rPr>
              <a:t>,</a:t>
            </a:r>
            <a:endParaRPr lang="pl-PL" sz="1400" dirty="0">
              <a:latin typeface="TeXGyreAdventor" panose="00000500000000000000" pitchFamily="50" charset="-18"/>
            </a:endParaRPr>
          </a:p>
          <a:p>
            <a:pPr>
              <a:lnSpc>
                <a:spcPct val="120000"/>
              </a:lnSpc>
            </a:pPr>
            <a:r>
              <a:rPr lang="pl-PL" sz="2400" dirty="0">
                <a:latin typeface="TeXGyreAdventor" panose="00000500000000000000" pitchFamily="50" charset="-18"/>
              </a:rPr>
              <a:t>powiaty - </a:t>
            </a:r>
            <a:r>
              <a:rPr lang="pl-PL" sz="2400" b="1" dirty="0">
                <a:latin typeface="TeXGyreAdventor" panose="00000500000000000000" pitchFamily="50" charset="-18"/>
              </a:rPr>
              <a:t>18.586 mln zł</a:t>
            </a:r>
            <a:r>
              <a:rPr lang="pl-PL" sz="2400" dirty="0">
                <a:latin typeface="TeXGyreAdventor" panose="00000500000000000000" pitchFamily="50" charset="-18"/>
              </a:rPr>
              <a:t>  (37,5%),</a:t>
            </a:r>
          </a:p>
          <a:p>
            <a:pPr marL="648000" lvl="1">
              <a:lnSpc>
                <a:spcPct val="120000"/>
              </a:lnSpc>
            </a:pPr>
            <a:r>
              <a:rPr lang="pl-PL" sz="1600" dirty="0">
                <a:latin typeface="TeXGyreAdventor" panose="00000500000000000000" pitchFamily="50" charset="-18"/>
              </a:rPr>
              <a:t>w tym miasta na prawach powiatu w zakresie zadań powiatu – </a:t>
            </a:r>
            <a:r>
              <a:rPr lang="pl-PL" sz="1600" b="1" dirty="0">
                <a:latin typeface="TeXGyreAdventor" panose="00000500000000000000" pitchFamily="50" charset="-18"/>
              </a:rPr>
              <a:t>8.804 mln zł</a:t>
            </a:r>
            <a:r>
              <a:rPr lang="pl-PL" sz="1600" dirty="0">
                <a:latin typeface="TeXGyreAdventor" panose="00000500000000000000" pitchFamily="50" charset="-18"/>
              </a:rPr>
              <a:t>,</a:t>
            </a:r>
            <a:endParaRPr lang="pl-PL" sz="1400" dirty="0">
              <a:latin typeface="TeXGyreAdventor" panose="00000500000000000000" pitchFamily="50" charset="-18"/>
            </a:endParaRPr>
          </a:p>
          <a:p>
            <a:pPr>
              <a:lnSpc>
                <a:spcPct val="120000"/>
              </a:lnSpc>
            </a:pPr>
            <a:r>
              <a:rPr lang="pl-PL" sz="2400" dirty="0">
                <a:latin typeface="TeXGyreAdventor" panose="00000500000000000000" pitchFamily="50" charset="-18"/>
              </a:rPr>
              <a:t>województwa - </a:t>
            </a:r>
            <a:r>
              <a:rPr lang="pl-PL" sz="2400" b="1" dirty="0">
                <a:latin typeface="TeXGyreAdventor" panose="00000500000000000000" pitchFamily="50" charset="-18"/>
              </a:rPr>
              <a:t>628 mln zł</a:t>
            </a:r>
            <a:r>
              <a:rPr lang="pl-PL" sz="2400" dirty="0">
                <a:latin typeface="TeXGyreAdventor" panose="00000500000000000000" pitchFamily="50" charset="-18"/>
              </a:rPr>
              <a:t>  (1,3%).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838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3600" b="1" dirty="0">
                <a:solidFill>
                  <a:schemeClr val="tx2">
                    <a:lumMod val="50000"/>
                  </a:schemeClr>
                </a:solidFill>
                <a:latin typeface="TeXGyreAdventor" panose="00000500000000000000" pitchFamily="50" charset="-18"/>
              </a:rPr>
              <a:t> Subwencja oświatowa 2020</a:t>
            </a:r>
            <a:endParaRPr lang="sv-SE" sz="3600" b="1" dirty="0">
              <a:solidFill>
                <a:schemeClr val="tx2">
                  <a:lumMod val="50000"/>
                </a:schemeClr>
              </a:solidFill>
              <a:latin typeface="TeXGyreAdventor" panose="00000500000000000000" pitchFamily="50" charset="-1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057800"/>
          </a:xfrm>
        </p:spPr>
        <p:txBody>
          <a:bodyPr anchor="ctr" anchorCtr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000" dirty="0">
                <a:latin typeface="TeXGyreAdventor" panose="00000500000000000000" pitchFamily="50" charset="-18"/>
              </a:rPr>
              <a:t>Zmiana kwoty subwencji oświatowej na 2020 r. </a:t>
            </a:r>
            <a:br>
              <a:rPr lang="pl-PL" sz="2000" dirty="0">
                <a:latin typeface="TeXGyreAdventor" panose="00000500000000000000" pitchFamily="50" charset="-18"/>
              </a:rPr>
            </a:br>
            <a:r>
              <a:rPr lang="pl-PL" sz="2000" dirty="0">
                <a:latin typeface="TeXGyreAdventor" panose="00000500000000000000" pitchFamily="50" charset="-18"/>
              </a:rPr>
              <a:t>w stosunku do roku poprzedniego:</a:t>
            </a:r>
          </a:p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pl-PL" sz="2000" dirty="0">
                <a:latin typeface="TeXGyreAdventor" panose="00000500000000000000" pitchFamily="50" charset="-18"/>
              </a:rPr>
              <a:t>dla gmin wzrost o </a:t>
            </a:r>
            <a:r>
              <a:rPr lang="pl-PL" sz="2000" dirty="0">
                <a:solidFill>
                  <a:srgbClr val="FFC000"/>
                </a:solidFill>
                <a:latin typeface="TeXGyreAdventor" panose="00000500000000000000" pitchFamily="50" charset="-18"/>
              </a:rPr>
              <a:t>1,4%</a:t>
            </a:r>
            <a:r>
              <a:rPr lang="pl-PL" sz="2000" dirty="0">
                <a:latin typeface="TeXGyreAdventor" panose="00000500000000000000" pitchFamily="50" charset="-18"/>
              </a:rPr>
              <a:t> przy spadku liczby uczniów o </a:t>
            </a:r>
            <a:r>
              <a:rPr lang="pl-PL" sz="2000" dirty="0">
                <a:solidFill>
                  <a:srgbClr val="FFC000"/>
                </a:solidFill>
                <a:latin typeface="TeXGyreAdventor" panose="00000500000000000000" pitchFamily="50" charset="-18"/>
              </a:rPr>
              <a:t>5,9%</a:t>
            </a:r>
            <a:r>
              <a:rPr lang="pl-PL" sz="2000" dirty="0">
                <a:latin typeface="TeXGyreAdventor" panose="00000500000000000000" pitchFamily="50" charset="-18"/>
              </a:rPr>
              <a:t>, </a:t>
            </a:r>
          </a:p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pl-PL" sz="2000" dirty="0">
                <a:latin typeface="TeXGyreAdventor" panose="00000500000000000000" pitchFamily="50" charset="-18"/>
              </a:rPr>
              <a:t>dla powiatów wzrost o </a:t>
            </a:r>
            <a:r>
              <a:rPr lang="pl-PL" sz="2000" dirty="0">
                <a:solidFill>
                  <a:srgbClr val="FFC000"/>
                </a:solidFill>
                <a:latin typeface="TeXGyreAdventor" panose="00000500000000000000" pitchFamily="50" charset="-18"/>
              </a:rPr>
              <a:t>14,8%</a:t>
            </a:r>
            <a:r>
              <a:rPr lang="pl-PL" sz="2000" dirty="0">
                <a:latin typeface="TeXGyreAdventor" panose="00000500000000000000" pitchFamily="50" charset="-18"/>
              </a:rPr>
              <a:t> przy wzroście liczby uczniów o </a:t>
            </a:r>
            <a:r>
              <a:rPr lang="pl-PL" sz="2000" dirty="0">
                <a:solidFill>
                  <a:srgbClr val="FFC000"/>
                </a:solidFill>
                <a:latin typeface="TeXGyreAdventor" panose="00000500000000000000" pitchFamily="50" charset="-18"/>
              </a:rPr>
              <a:t>9,2%</a:t>
            </a:r>
            <a:r>
              <a:rPr lang="pl-PL" sz="2000" dirty="0">
                <a:latin typeface="TeXGyreAdventor" panose="00000500000000000000" pitchFamily="50" charset="-18"/>
              </a:rPr>
              <a:t>,</a:t>
            </a:r>
          </a:p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pl-PL" sz="2000" dirty="0">
                <a:latin typeface="TeXGyreAdventor" panose="00000500000000000000" pitchFamily="50" charset="-18"/>
              </a:rPr>
              <a:t>dla województw wzrost o </a:t>
            </a:r>
            <a:r>
              <a:rPr lang="pl-PL" sz="2000" dirty="0">
                <a:solidFill>
                  <a:srgbClr val="FFC000"/>
                </a:solidFill>
                <a:latin typeface="TeXGyreAdventor" panose="00000500000000000000" pitchFamily="50" charset="-18"/>
              </a:rPr>
              <a:t>3,1%</a:t>
            </a:r>
            <a:r>
              <a:rPr lang="pl-PL" sz="2000" dirty="0">
                <a:latin typeface="TeXGyreAdventor" panose="00000500000000000000" pitchFamily="50" charset="-18"/>
              </a:rPr>
              <a:t> przy spadku liczby uczniów o </a:t>
            </a:r>
            <a:r>
              <a:rPr lang="pl-PL" sz="2000" dirty="0">
                <a:solidFill>
                  <a:srgbClr val="FFC000"/>
                </a:solidFill>
                <a:latin typeface="TeXGyreAdventor" panose="00000500000000000000" pitchFamily="50" charset="-18"/>
              </a:rPr>
              <a:t>3,6%</a:t>
            </a:r>
            <a:r>
              <a:rPr lang="pl-PL" sz="2000" dirty="0">
                <a:latin typeface="TeXGyreAdventor" panose="00000500000000000000" pitchFamily="50" charset="-18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pl-PL" sz="2000" dirty="0">
              <a:latin typeface="TeXGyreAdventor" panose="00000500000000000000" pitchFamily="50" charset="-1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2000" dirty="0">
                <a:latin typeface="TeXGyreAdventor" panose="00000500000000000000" pitchFamily="50" charset="-18"/>
              </a:rPr>
              <a:t>Spadek liczby uczniów w gminach i wzrost w powiatach </a:t>
            </a:r>
            <a:br>
              <a:rPr lang="pl-PL" sz="2000" dirty="0">
                <a:latin typeface="TeXGyreAdventor" panose="00000500000000000000" pitchFamily="50" charset="-18"/>
              </a:rPr>
            </a:br>
            <a:r>
              <a:rPr lang="pl-PL" sz="2000" dirty="0">
                <a:latin typeface="TeXGyreAdventor" panose="00000500000000000000" pitchFamily="50" charset="-18"/>
              </a:rPr>
              <a:t>jest wynikiem przesunięcia jednego rocznika uczniów </a:t>
            </a:r>
            <a:br>
              <a:rPr lang="pl-PL" sz="2000" dirty="0">
                <a:latin typeface="TeXGyreAdventor" panose="00000500000000000000" pitchFamily="50" charset="-18"/>
              </a:rPr>
            </a:br>
            <a:r>
              <a:rPr lang="pl-PL" sz="2000" dirty="0">
                <a:latin typeface="TeXGyreAdventor" panose="00000500000000000000" pitchFamily="50" charset="-18"/>
              </a:rPr>
              <a:t>z gimnazjów do szkół ponadpodstawowych.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4137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3775</TotalTime>
  <Words>449</Words>
  <Application>Microsoft Office PowerPoint</Application>
  <PresentationFormat>Pokaz na ekranie (4:3)</PresentationFormat>
  <Paragraphs>130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TeXGyreAdventor</vt:lpstr>
      <vt:lpstr>Calibri</vt:lpstr>
      <vt:lpstr>Times New Roman</vt:lpstr>
      <vt:lpstr>Arial</vt:lpstr>
      <vt:lpstr>Motyw pakietu Office</vt:lpstr>
      <vt:lpstr>Prezentacja programu PowerPoint</vt:lpstr>
      <vt:lpstr> Subwencja oświatowa</vt:lpstr>
      <vt:lpstr> Subwencja oświatowa 2020</vt:lpstr>
      <vt:lpstr> Ustalanie kwoty subwencji</vt:lpstr>
      <vt:lpstr> Ustalanie kwoty subwencji</vt:lpstr>
      <vt:lpstr> Ustalanie kwoty subwencji</vt:lpstr>
      <vt:lpstr> Zmiany w algorytmie na rok 2020</vt:lpstr>
      <vt:lpstr> Subwencja oświatowa 2020</vt:lpstr>
      <vt:lpstr> Subwencja oświatowa 2020</vt:lpstr>
      <vt:lpstr> Minimalne stawki wynagrodzenia   zasadniczego nauczycieli</vt:lpstr>
      <vt:lpstr> Minimalne stawki wynagrodzenia   zasadniczego nauczycieli</vt:lpstr>
      <vt:lpstr>Dziękuję!</vt:lpstr>
    </vt:vector>
  </TitlesOfParts>
  <Company>MPiPS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Grzegorz Baczewski</dc:creator>
  <cp:lastModifiedBy>Hanna Hendrysiak</cp:lastModifiedBy>
  <cp:revision>488</cp:revision>
  <cp:lastPrinted>2019-11-26T07:59:27Z</cp:lastPrinted>
  <dcterms:created xsi:type="dcterms:W3CDTF">2012-10-09T17:18:33Z</dcterms:created>
  <dcterms:modified xsi:type="dcterms:W3CDTF">2019-11-28T10:22:46Z</dcterms:modified>
</cp:coreProperties>
</file>