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317" r:id="rId4"/>
    <p:sldId id="333" r:id="rId5"/>
    <p:sldId id="303" r:id="rId6"/>
    <p:sldId id="312" r:id="rId7"/>
    <p:sldId id="324" r:id="rId8"/>
    <p:sldId id="325" r:id="rId9"/>
    <p:sldId id="327" r:id="rId10"/>
    <p:sldId id="281" r:id="rId1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71795" autoAdjust="0"/>
  </p:normalViewPr>
  <p:slideViewPr>
    <p:cSldViewPr snapToGrid="0">
      <p:cViewPr varScale="1">
        <p:scale>
          <a:sx n="83" d="100"/>
          <a:sy n="83" d="100"/>
        </p:scale>
        <p:origin x="140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76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Udziały JST we wpływach budżetu państwa z </a:t>
            </a:r>
            <a:r>
              <a:rPr lang="en-US" sz="2000" dirty="0" smtClean="0"/>
              <a:t>PIT</a:t>
            </a:r>
            <a:r>
              <a:rPr lang="pl-PL" sz="2000" dirty="0" smtClean="0"/>
              <a:t> </a:t>
            </a:r>
            <a:r>
              <a:rPr lang="pl-PL" sz="2000" dirty="0"/>
              <a:t>[mld PLN]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4962161895841961E-2"/>
          <c:y val="0.10853924490687684"/>
          <c:w val="0.9240816630917712"/>
          <c:h val="0.7721001988638897"/>
        </c:manualLayout>
      </c:layout>
      <c:lineChart>
        <c:grouping val="standard"/>
        <c:varyColors val="0"/>
        <c:ser>
          <c:idx val="0"/>
          <c:order val="0"/>
          <c:tx>
            <c:strRef>
              <c:f>Arkusz5!$A$2</c:f>
              <c:strCache>
                <c:ptCount val="1"/>
                <c:pt idx="0">
                  <c:v>PIT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Arkusz5!$B$1:$P$1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Arkusz5!$B$2:$P$2</c:f>
              <c:numCache>
                <c:formatCode>#,##0.00</c:formatCode>
                <c:ptCount val="15"/>
                <c:pt idx="0">
                  <c:v>15.08</c:v>
                </c:pt>
                <c:pt idx="1">
                  <c:v>17.760000000000002</c:v>
                </c:pt>
                <c:pt idx="2">
                  <c:v>20.57</c:v>
                </c:pt>
                <c:pt idx="3">
                  <c:v>25.6</c:v>
                </c:pt>
                <c:pt idx="4">
                  <c:v>28.53</c:v>
                </c:pt>
                <c:pt idx="5">
                  <c:v>26.98</c:v>
                </c:pt>
                <c:pt idx="6">
                  <c:v>26.89</c:v>
                </c:pt>
                <c:pt idx="7">
                  <c:v>29.43</c:v>
                </c:pt>
                <c:pt idx="8">
                  <c:v>30.81</c:v>
                </c:pt>
                <c:pt idx="9">
                  <c:v>32.46</c:v>
                </c:pt>
                <c:pt idx="10">
                  <c:v>35.11</c:v>
                </c:pt>
                <c:pt idx="11">
                  <c:v>38.1</c:v>
                </c:pt>
                <c:pt idx="12">
                  <c:v>41.11</c:v>
                </c:pt>
                <c:pt idx="13">
                  <c:v>44.89</c:v>
                </c:pt>
                <c:pt idx="14">
                  <c:v>50.91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9A-4B64-8544-F9AE225E6E0B}"/>
            </c:ext>
          </c:extLst>
        </c:ser>
        <c:ser>
          <c:idx val="1"/>
          <c:order val="1"/>
          <c:tx>
            <c:strRef>
              <c:f>Arkusz5!$A$3</c:f>
              <c:strCache>
                <c:ptCount val="1"/>
                <c:pt idx="0">
                  <c:v>trend 2004-8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28575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Arkusz5!$B$1:$P$1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Arkusz5!$B$3:$P$3</c:f>
              <c:numCache>
                <c:formatCode>#,##0.00</c:formatCode>
                <c:ptCount val="15"/>
                <c:pt idx="0">
                  <c:v>15.08</c:v>
                </c:pt>
                <c:pt idx="1">
                  <c:v>17.760000000000002</c:v>
                </c:pt>
                <c:pt idx="2">
                  <c:v>20.57</c:v>
                </c:pt>
                <c:pt idx="3">
                  <c:v>25.6</c:v>
                </c:pt>
                <c:pt idx="4">
                  <c:v>28.53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9A-4B64-8544-F9AE225E6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429304"/>
        <c:axId val="301430944"/>
      </c:lineChart>
      <c:catAx>
        <c:axId val="30142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430944"/>
        <c:crosses val="autoZero"/>
        <c:auto val="1"/>
        <c:lblAlgn val="ctr"/>
        <c:lblOffset val="100"/>
        <c:noMultiLvlLbl val="0"/>
      </c:catAx>
      <c:valAx>
        <c:axId val="30143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429304"/>
        <c:crosses val="autoZero"/>
        <c:crossBetween val="between"/>
      </c:valAx>
      <c:spPr>
        <a:noFill/>
        <a:ln>
          <a:solidFill>
            <a:srgbClr val="0070C0"/>
          </a:solidFill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FB04E-538F-4C38-BA72-4F3888D2C7DF}" type="datetimeFigureOut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5D0C49-D967-453D-9812-4A6DAD0A125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501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DD4A6-9807-4C18-A512-EBEA4C6F09EB}" type="datetimeFigureOut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661E32-E5B2-4FA4-AF0C-5EA7C2E0B4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525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F5E5B2-0FC5-4771-89AF-9AABFB5BDC2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DDB40B-014A-4F8A-9BA7-FBC86D2A0AD6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9A9D8-5462-4E3E-B5BD-6A691C901AA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9BCA3D-E4AB-42C6-BBB9-F576C4B825F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4D43B8-1CCC-4A3E-BF67-C686A94A6E66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854380-4372-4B45-9378-5454FC3C303C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CD5FB-C2B5-4D9E-837A-BE8236E6088F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D5D9A-E20B-4EDD-B047-DAC260B0AE21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3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Łza 4"/>
          <p:cNvSpPr/>
          <p:nvPr userDrawn="1"/>
        </p:nvSpPr>
        <p:spPr>
          <a:xfrm rot="16200000">
            <a:off x="10337801" y="573087"/>
            <a:ext cx="1408112" cy="1408113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2531E-ED7F-4673-84B9-DE2E6EE20CAD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871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 zaokrąglonym rogiem 1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DE51-46B4-42D1-996A-C29A59346635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581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 userDrawn="1"/>
        </p:nvSpPr>
        <p:spPr>
          <a:xfrm>
            <a:off x="723900" y="0"/>
            <a:ext cx="10744200" cy="12287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8439-0284-4083-8F56-8DFE04BA73C3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435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 userDrawn="1"/>
        </p:nvSpPr>
        <p:spPr>
          <a:xfrm rot="16200000">
            <a:off x="10337801" y="573087"/>
            <a:ext cx="1408112" cy="1408113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AED9-71F3-48B2-BFA3-6A519EA26920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665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/>
        </p:nvSpPr>
        <p:spPr>
          <a:xfrm>
            <a:off x="6732588" y="0"/>
            <a:ext cx="5454650" cy="545465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3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D067F-37CB-462B-9B9E-BFE512CFE62C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650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/>
        </p:nvSpPr>
        <p:spPr>
          <a:xfrm>
            <a:off x="6732588" y="0"/>
            <a:ext cx="5454650" cy="545465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3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C91F-059A-4D92-9CB1-C90F382E3B4A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3245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 userDrawn="1"/>
        </p:nvSpPr>
        <p:spPr>
          <a:xfrm>
            <a:off x="6745288" y="0"/>
            <a:ext cx="5454650" cy="545465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Łza 2"/>
          <p:cNvSpPr/>
          <p:nvPr userDrawn="1"/>
        </p:nvSpPr>
        <p:spPr>
          <a:xfrm rot="16200000">
            <a:off x="5695950" y="1981200"/>
            <a:ext cx="3114675" cy="311467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4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2C03-E169-4451-BA90-A54551A668D3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095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1AF4-BACB-4CF0-A043-4E9E56546D96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8FDF-34DF-401D-9AA8-CC7470012F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78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tytuł 2"/>
          <p:cNvSpPr txBox="1">
            <a:spLocks/>
          </p:cNvSpPr>
          <p:nvPr userDrawn="1"/>
        </p:nvSpPr>
        <p:spPr>
          <a:xfrm>
            <a:off x="838200" y="5110163"/>
            <a:ext cx="8502650" cy="11382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6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486568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 flipV="1">
            <a:off x="0" y="0"/>
            <a:ext cx="12192000" cy="486568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4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71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 flipV="1">
            <a:off x="0" y="0"/>
            <a:ext cx="12192000" cy="486568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4" name="Łza 3"/>
          <p:cNvSpPr/>
          <p:nvPr userDrawn="1"/>
        </p:nvSpPr>
        <p:spPr>
          <a:xfrm rot="16200000">
            <a:off x="9501982" y="3539331"/>
            <a:ext cx="2049462" cy="204787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291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66979-BE0F-4D9E-926E-159DCBFCD388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74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F3C0-37A8-4205-84AC-6A2489D22466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19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Łza 4"/>
          <p:cNvSpPr/>
          <p:nvPr userDrawn="1"/>
        </p:nvSpPr>
        <p:spPr>
          <a:xfrm rot="16200000">
            <a:off x="10337801" y="573087"/>
            <a:ext cx="1408112" cy="1408113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Tytuł 1"/>
          <p:cNvSpPr txBox="1">
            <a:spLocks/>
          </p:cNvSpPr>
          <p:nvPr userDrawn="1"/>
        </p:nvSpPr>
        <p:spPr>
          <a:xfrm>
            <a:off x="604838" y="0"/>
            <a:ext cx="10748962" cy="12080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BF4CD-425C-435F-B2B7-0306287CDDE5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05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kern="0" dirty="0">
              <a:solidFill>
                <a:prstClr val="white"/>
              </a:solidFill>
              <a:latin typeface="Roboto Lt"/>
              <a:cs typeface="+mn-cs"/>
            </a:endParaRPr>
          </a:p>
        </p:txBody>
      </p:sp>
      <p:sp>
        <p:nvSpPr>
          <p:cNvPr id="6" name="Tytuł 1"/>
          <p:cNvSpPr txBox="1">
            <a:spLocks/>
          </p:cNvSpPr>
          <p:nvPr userDrawn="1"/>
        </p:nvSpPr>
        <p:spPr>
          <a:xfrm>
            <a:off x="723900" y="0"/>
            <a:ext cx="10744200" cy="12287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BCE3-DB79-402B-B1D0-0CF20D4136FD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467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61411-9B0D-4218-9C33-99F6EEA84ECE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9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25C50F-54CC-4BD8-9CC2-5A08DA69D3A4}" type="datetime1">
              <a:rPr lang="pl-PL"/>
              <a:pPr>
                <a:defRPr/>
              </a:pPr>
              <a:t>2019-09-01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643AE-0275-404B-9438-C33E894ED00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  <p:sldLayoutId id="2147484063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8595B"/>
          </a:solidFill>
          <a:latin typeface="+mj-lt"/>
          <a:ea typeface="Roboto Light" pitchFamily="2" charset="0"/>
          <a:cs typeface="Roboto Ligh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3"/>
          <p:cNvSpPr txBox="1">
            <a:spLocks/>
          </p:cNvSpPr>
          <p:nvPr/>
        </p:nvSpPr>
        <p:spPr bwMode="auto">
          <a:xfrm>
            <a:off x="838200" y="2060575"/>
            <a:ext cx="107854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4600" b="1" dirty="0" smtClean="0">
                <a:solidFill>
                  <a:schemeClr val="bg1"/>
                </a:solidFill>
                <a:ea typeface="Roboto Light"/>
                <a:cs typeface="Roboto Light"/>
              </a:rPr>
              <a:t>Sytuacja finansowa samorządów</a:t>
            </a:r>
            <a:endParaRPr lang="pl-PL" sz="4600" b="1" dirty="0">
              <a:solidFill>
                <a:schemeClr val="bg1"/>
              </a:solidFill>
              <a:ea typeface="Roboto Light"/>
              <a:cs typeface="Robot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426996"/>
              </p:ext>
            </p:extLst>
          </p:nvPr>
        </p:nvGraphicFramePr>
        <p:xfrm>
          <a:off x="360363" y="1447800"/>
          <a:ext cx="10888208" cy="5069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5403"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skutek wg OSR 100%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skutek dla JST (49,93%)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Zmniejszenie </a:t>
                      </a:r>
                      <a:r>
                        <a:rPr lang="pl-PL" sz="24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stawki w I grupie z 18 do 17</a:t>
                      </a:r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  <a:p>
                      <a:pPr algn="ctr" fontAlgn="b"/>
                      <a:endParaRPr lang="pl-PL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9,7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4,84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Wzrost </a:t>
                      </a:r>
                      <a:r>
                        <a:rPr lang="pl-PL" sz="24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kosztów uzyskania przychodu o 100</a:t>
                      </a:r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  <a:p>
                      <a:pPr algn="ctr" fontAlgn="b"/>
                      <a:endParaRPr lang="pl-PL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2,3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1,15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Zerowy </a:t>
                      </a:r>
                      <a:r>
                        <a:rPr lang="pl-PL" sz="24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PIT do 26 lat (do kwoty 85 528</a:t>
                      </a:r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  <a:p>
                      <a:pPr algn="ctr" fontAlgn="b"/>
                      <a:endParaRPr lang="pl-PL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2,45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1,22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roczne skutki razem w roku 2020 (mld zł)</a:t>
                      </a:r>
                    </a:p>
                    <a:p>
                      <a:pPr algn="ctr" fontAlgn="b"/>
                      <a:endParaRPr lang="pl-P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14,45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7,21 mld zł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Likwidacja OFE (skutek „jednorazowy”)</a:t>
                      </a:r>
                    </a:p>
                    <a:p>
                      <a:pPr algn="ctr" fontAlgn="b"/>
                      <a:endParaRPr lang="pl-PL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16,5 </a:t>
                      </a:r>
                      <a:r>
                        <a:rPr lang="pl-PL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mld zł</a:t>
                      </a:r>
                      <a:endParaRPr lang="pl-PL" sz="1800" b="1" i="0" u="none" strike="noStrike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8,24 </a:t>
                      </a:r>
                      <a:r>
                        <a:rPr lang="pl-PL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mld zł</a:t>
                      </a:r>
                      <a:endParaRPr lang="pl-PL" sz="1800" b="1" i="0" u="none" strike="noStrike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304800"/>
            <a:ext cx="5719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Skutki</a:t>
            </a:r>
            <a:r>
              <a:rPr kumimoji="0" lang="pl-PL" altLang="pl-P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finansowe PIT dla samorządów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620572"/>
              </p:ext>
            </p:extLst>
          </p:nvPr>
        </p:nvGraphicFramePr>
        <p:xfrm>
          <a:off x="1698171" y="1401799"/>
          <a:ext cx="8897257" cy="498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8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2000" dirty="0" smtClean="0">
                          <a:effectLst/>
                        </a:rPr>
                        <a:t>Wydatki bieżące samorządów</a:t>
                      </a:r>
                      <a:endParaRPr lang="pl-PL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wynagrodzenia i pochodne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2015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71,44 mld </a:t>
                      </a:r>
                      <a:r>
                        <a:rPr lang="pl-PL" sz="1800" dirty="0">
                          <a:effectLst/>
                        </a:rPr>
                        <a:t>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2018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82,70 </a:t>
                      </a:r>
                      <a:r>
                        <a:rPr lang="pl-PL" sz="1800" dirty="0">
                          <a:effectLst/>
                        </a:rPr>
                        <a:t>mld 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wzrost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11,26 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81">
                <a:tc gridSpan="2">
                  <a:txBody>
                    <a:bodyPr/>
                    <a:lstStyle/>
                    <a:p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zakup usług i materiałów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2015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38,82mld </a:t>
                      </a:r>
                      <a:r>
                        <a:rPr lang="pl-PL" sz="1800" dirty="0">
                          <a:effectLst/>
                        </a:rPr>
                        <a:t>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2018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46,72mld </a:t>
                      </a:r>
                      <a:r>
                        <a:rPr lang="pl-PL" sz="1800" dirty="0">
                          <a:effectLst/>
                        </a:rPr>
                        <a:t>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wzrost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7,90 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razem wzrost</a:t>
                      </a:r>
                      <a:endParaRPr lang="pl-PL" sz="18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19,16 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765">
                <a:tc gridSpan="2">
                  <a:txBody>
                    <a:bodyPr/>
                    <a:lstStyle/>
                    <a:p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07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wzrost </a:t>
                      </a:r>
                      <a:r>
                        <a:rPr lang="pl-PL" sz="1800" dirty="0">
                          <a:effectLst/>
                        </a:rPr>
                        <a:t>PIT i CIT </a:t>
                      </a:r>
                      <a:r>
                        <a:rPr lang="pl-PL" sz="18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2015 </a:t>
                      </a:r>
                      <a:r>
                        <a:rPr lang="pl-PL" sz="1800" dirty="0">
                          <a:effectLst/>
                        </a:rPr>
                        <a:t>– </a:t>
                      </a:r>
                      <a:r>
                        <a:rPr lang="pl-PL" sz="1800" dirty="0" smtClean="0">
                          <a:effectLst/>
                        </a:rPr>
                        <a:t>2018 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15,43 </a:t>
                      </a:r>
                      <a:r>
                        <a:rPr lang="pl-PL" sz="1800" b="1" dirty="0">
                          <a:solidFill>
                            <a:srgbClr val="00B05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304800"/>
            <a:ext cx="36561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>
                <a:solidFill>
                  <a:srgbClr val="FFFFFF"/>
                </a:solidFill>
              </a:rPr>
              <a:t>Wzrastające koszty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304800"/>
            <a:ext cx="48470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>
                <a:solidFill>
                  <a:srgbClr val="FFFFFF"/>
                </a:solidFill>
              </a:rPr>
              <a:t>Wpływy z PIT historycznie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456697"/>
              </p:ext>
            </p:extLst>
          </p:nvPr>
        </p:nvGraphicFramePr>
        <p:xfrm>
          <a:off x="1072340" y="1365813"/>
          <a:ext cx="10432473" cy="4938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rostokąt 1"/>
          <p:cNvSpPr/>
          <p:nvPr/>
        </p:nvSpPr>
        <p:spPr>
          <a:xfrm>
            <a:off x="0" y="6211669"/>
            <a:ext cx="1219200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50" dirty="0">
                <a:latin typeface="Arial Narrow" panose="020B0606020202030204" pitchFamily="34" charset="0"/>
              </a:rPr>
              <a:t>Silny spadek dochodów z udziału JST we wpływach z PIT w latach 2009 </a:t>
            </a:r>
            <a:r>
              <a:rPr lang="pl-PL" sz="1650" dirty="0" smtClean="0">
                <a:latin typeface="Arial Narrow" panose="020B0606020202030204" pitchFamily="34" charset="0"/>
              </a:rPr>
              <a:t>- </a:t>
            </a:r>
            <a:r>
              <a:rPr lang="pl-PL" sz="1650" dirty="0">
                <a:latin typeface="Arial Narrow" panose="020B0606020202030204" pitchFamily="34" charset="0"/>
              </a:rPr>
              <a:t>2011 był wynikiem zmian w ustawie (przejście z 3 do 2 stawek; ulgi prorodzinne)</a:t>
            </a:r>
            <a:endParaRPr lang="pl-PL" sz="165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72" y="1436914"/>
            <a:ext cx="9148763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9588" y="309563"/>
            <a:ext cx="51434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>
                <a:solidFill>
                  <a:srgbClr val="FFFFFF"/>
                </a:solidFill>
              </a:rPr>
              <a:t>Luka finansowa w oświacie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187" y="1502229"/>
            <a:ext cx="8809038" cy="499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3250" y="304800"/>
            <a:ext cx="72235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200" b="1" dirty="0">
                <a:solidFill>
                  <a:srgbClr val="FFFFFF"/>
                </a:solidFill>
              </a:rPr>
              <a:t>Subwencja oświatowa w relacji do BP i PKB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6"/>
          <p:cNvSpPr>
            <a:spLocks noChangeArrowheads="1"/>
          </p:cNvSpPr>
          <p:nvPr/>
        </p:nvSpPr>
        <p:spPr bwMode="auto">
          <a:xfrm>
            <a:off x="533399" y="1828800"/>
            <a:ext cx="1134222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pl-PL" sz="2400" b="0" dirty="0"/>
              <a:t>Podwyższenie od 1 września 2019 r. wynagrodzeń nauczycielskich.</a:t>
            </a:r>
          </a:p>
          <a:p>
            <a:pPr eaLnBrk="0" hangingPunct="0"/>
            <a:endParaRPr lang="pl-PL" sz="2400" b="0" dirty="0"/>
          </a:p>
          <a:p>
            <a:pPr eaLnBrk="0" hangingPunct="0"/>
            <a:r>
              <a:rPr lang="pl-PL" sz="2400" b="0" dirty="0" smtClean="0"/>
              <a:t>Wprowadzenie </a:t>
            </a:r>
            <a:r>
              <a:rPr lang="pl-PL" sz="2400" b="0" dirty="0"/>
              <a:t>podwyższonych standardów finansowania dodatków za wychowawstwo.</a:t>
            </a:r>
          </a:p>
          <a:p>
            <a:pPr eaLnBrk="0" hangingPunct="0"/>
            <a:endParaRPr lang="pl-PL" sz="2400" b="0" dirty="0"/>
          </a:p>
          <a:p>
            <a:pPr eaLnBrk="0" hangingPunct="0"/>
            <a:r>
              <a:rPr lang="pl-PL" sz="2400" b="0" dirty="0" smtClean="0"/>
              <a:t>Wprowadzenie </a:t>
            </a:r>
            <a:r>
              <a:rPr lang="pl-PL" sz="2400" b="0" dirty="0"/>
              <a:t>nowego dodatku dla nauczycieli stażystów.</a:t>
            </a:r>
          </a:p>
          <a:p>
            <a:pPr eaLnBrk="0" hangingPunct="0"/>
            <a:endParaRPr lang="pl-PL" sz="2400" b="0" dirty="0"/>
          </a:p>
          <a:p>
            <a:pPr eaLnBrk="0" hangingPunct="0"/>
            <a:r>
              <a:rPr lang="pl-PL" sz="2400" b="0" dirty="0" smtClean="0"/>
              <a:t>Skutki </a:t>
            </a:r>
            <a:r>
              <a:rPr lang="pl-PL" sz="2400" b="0" dirty="0"/>
              <a:t>dla JST w 2019 r. (łącznie z niedoszacowaniem podwyżek płac nauczycieli z 2018 r</a:t>
            </a:r>
            <a:r>
              <a:rPr lang="pl-PL" sz="2400" b="0" dirty="0" smtClean="0"/>
              <a:t>.): </a:t>
            </a:r>
            <a:r>
              <a:rPr lang="pl-PL" sz="2400" b="1" dirty="0"/>
              <a:t>2,1 mld zł </a:t>
            </a:r>
          </a:p>
          <a:p>
            <a:pPr eaLnBrk="0" hangingPunct="0"/>
            <a:endParaRPr lang="pl-PL" sz="2400" b="0" dirty="0"/>
          </a:p>
          <a:p>
            <a:pPr eaLnBrk="0" hangingPunct="0"/>
            <a:r>
              <a:rPr lang="pl-PL" sz="2400" b="0" dirty="0" smtClean="0"/>
              <a:t>Zapowiadane </a:t>
            </a:r>
            <a:r>
              <a:rPr lang="pl-PL" sz="2400" b="0" dirty="0"/>
              <a:t>przez rząd zwiększenie subwencji w 2019 </a:t>
            </a:r>
            <a:r>
              <a:rPr lang="pl-PL" sz="2400" b="0" dirty="0" smtClean="0"/>
              <a:t>r</a:t>
            </a:r>
            <a:r>
              <a:rPr lang="pl-PL" sz="2400" dirty="0" smtClean="0"/>
              <a:t>.:</a:t>
            </a:r>
            <a:r>
              <a:rPr lang="pl-PL" sz="2400" b="1" dirty="0" smtClean="0"/>
              <a:t> </a:t>
            </a:r>
            <a:r>
              <a:rPr lang="pl-PL" sz="2400" b="1" dirty="0"/>
              <a:t>1 mld zł </a:t>
            </a:r>
          </a:p>
          <a:p>
            <a:pPr eaLnBrk="0" hangingPunct="0"/>
            <a:r>
              <a:rPr lang="pl-PL" sz="2400" b="0" dirty="0"/>
              <a:t>(zwiększenie przyznane w oparciu o kryterium dochodów JST oraz premiujące małe szkoły)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304800"/>
            <a:ext cx="59911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>
                <a:solidFill>
                  <a:schemeClr val="bg1"/>
                </a:solidFill>
              </a:rPr>
              <a:t>Dalsze wzrosty kosztów oświaty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304800"/>
            <a:ext cx="59848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>
                <a:solidFill>
                  <a:srgbClr val="FFFFFF"/>
                </a:solidFill>
              </a:rPr>
              <a:t>Nadwyżka operacyjna netto JST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18571" y="1476829"/>
            <a:ext cx="10440365" cy="4912396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Nadwyżka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operacyjna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netto </a:t>
            </a:r>
            <a:endParaRPr lang="pl-PL" sz="2400" kern="0" dirty="0" smtClean="0">
              <a:solidFill>
                <a:sysClr val="windowText" lastClr="000000"/>
              </a:solidFill>
              <a:latin typeface="+mn-lt"/>
            </a:endParaRPr>
          </a:p>
          <a:p>
            <a:pPr marL="360000" indent="0" eaLnBrk="1" fontAlgn="auto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Wykonanie 2018: </a:t>
            </a:r>
            <a:r>
              <a:rPr lang="pl-PL" sz="2400" kern="0" dirty="0">
                <a:solidFill>
                  <a:sysClr val="windowText" lastClr="000000"/>
                </a:solidFill>
                <a:latin typeface="+mn-lt"/>
              </a:rPr>
              <a:t>	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				14,4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mld zł</a:t>
            </a:r>
          </a:p>
          <a:p>
            <a:pPr marL="360000" indent="0" eaLnBrk="1" fontAlgn="auto" hangingPunct="1"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Plan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2019 (stan na czerwiec 2019 r., wg WPF):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	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 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5,2 mld zł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Liczba jednostek z </a:t>
            </a:r>
            <a:r>
              <a:rPr lang="pl-PL" sz="2400" b="1" kern="0" dirty="0" smtClean="0">
                <a:solidFill>
                  <a:sysClr val="windowText" lastClr="000000"/>
                </a:solidFill>
                <a:latin typeface="+mn-lt"/>
              </a:rPr>
              <a:t>ujemną nadwyżką operacyjną netto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(</a:t>
            </a:r>
            <a:r>
              <a:rPr lang="pl-PL" sz="2400" u="sng" kern="0" dirty="0" smtClean="0">
                <a:solidFill>
                  <a:sysClr val="windowText" lastClr="000000"/>
                </a:solidFill>
                <a:latin typeface="+mn-lt"/>
              </a:rPr>
              <a:t>stan na </a:t>
            </a:r>
            <a:r>
              <a:rPr lang="pl-PL" sz="2400" u="sng" kern="0" dirty="0" smtClean="0">
                <a:solidFill>
                  <a:sysClr val="windowText" lastClr="000000"/>
                </a:solidFill>
                <a:latin typeface="+mn-lt"/>
              </a:rPr>
              <a:t>cz</a:t>
            </a:r>
            <a:r>
              <a:rPr lang="pl-PL" sz="2400" u="sng" kern="0" dirty="0" smtClean="0">
                <a:solidFill>
                  <a:sysClr val="windowText" lastClr="000000"/>
                </a:solidFill>
                <a:latin typeface="+mn-lt"/>
              </a:rPr>
              <a:t>erwiec 2019 r.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):</a:t>
            </a:r>
            <a:endParaRPr lang="pl-PL" sz="2400" kern="0" dirty="0" smtClean="0">
              <a:solidFill>
                <a:sysClr val="windowText" lastClr="000000"/>
              </a:solidFill>
              <a:latin typeface="+mn-lt"/>
            </a:endParaRPr>
          </a:p>
          <a:p>
            <a:pPr marL="360000" indent="0" eaLnBrk="1" fontAlgn="auto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pl-PL" sz="2400" b="1" kern="0" dirty="0" smtClean="0">
                <a:solidFill>
                  <a:sysClr val="windowText" lastClr="000000"/>
                </a:solidFill>
                <a:latin typeface="+mn-lt"/>
              </a:rPr>
              <a:t>31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 miast na prawach powiatu,</a:t>
            </a:r>
          </a:p>
          <a:p>
            <a:pPr marL="360000" indent="0" eaLnBrk="1" fontAlgn="auto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pl-PL" sz="2400" b="1" kern="0" dirty="0" smtClean="0">
                <a:solidFill>
                  <a:sysClr val="windowText" lastClr="000000"/>
                </a:solidFill>
                <a:latin typeface="+mn-lt"/>
              </a:rPr>
              <a:t>58 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powiatów (w dalszych 46 jest ona mniejsza niż 1 mln zł),</a:t>
            </a:r>
          </a:p>
          <a:p>
            <a:pPr marL="360000" indent="0" eaLnBrk="1" fontAlgn="auto" hangingPunct="1"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pl-PL" sz="2400" b="1" kern="0" dirty="0" smtClean="0">
                <a:solidFill>
                  <a:sysClr val="windowText" lastClr="000000"/>
                </a:solidFill>
                <a:latin typeface="+mn-lt"/>
              </a:rPr>
              <a:t>865</a:t>
            </a:r>
            <a:r>
              <a:rPr lang="pl-PL" sz="2400" kern="0" dirty="0" smtClean="0">
                <a:solidFill>
                  <a:sysClr val="windowText" lastClr="000000"/>
                </a:solidFill>
                <a:latin typeface="+mn-lt"/>
              </a:rPr>
              <a:t> gmin (w dalszych 751 jest ona mniejsza niż 1 mln zł).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4"/>
          <p:cNvSpPr>
            <a:spLocks noGrp="1"/>
          </p:cNvSpPr>
          <p:nvPr>
            <p:ph type="title" idx="4294967295"/>
          </p:nvPr>
        </p:nvSpPr>
        <p:spPr>
          <a:xfrm>
            <a:off x="0" y="2527300"/>
            <a:ext cx="4119563" cy="2187575"/>
          </a:xfrm>
        </p:spPr>
        <p:txBody>
          <a:bodyPr/>
          <a:lstStyle/>
          <a:p>
            <a:pPr algn="ctr" eaLnBrk="1" hangingPunct="1"/>
            <a:r>
              <a:rPr lang="pl-PL" dirty="0" smtClean="0">
                <a:ea typeface="Roboto Light"/>
              </a:rPr>
              <a:t>Dziękujemy </a:t>
            </a:r>
            <a:r>
              <a:rPr lang="pl-PL" dirty="0" smtClean="0">
                <a:ea typeface="Roboto Light"/>
              </a:rPr>
              <a:t>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296</Words>
  <Application>Microsoft Office PowerPoint</Application>
  <PresentationFormat>Panoramiczny</PresentationFormat>
  <Paragraphs>74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Roboto Light</vt:lpstr>
      <vt:lpstr>Roboto Lt</vt:lpstr>
      <vt:lpstr>Tahoma</vt:lpstr>
      <vt:lpstr>Times New Roman</vt:lpstr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2019-09-01T22:10:56Z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