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4"/>
  </p:notesMasterIdLst>
  <p:handoutMasterIdLst>
    <p:handoutMasterId r:id="rId25"/>
  </p:handoutMasterIdLst>
  <p:sldIdLst>
    <p:sldId id="308" r:id="rId3"/>
    <p:sldId id="268" r:id="rId4"/>
    <p:sldId id="312" r:id="rId5"/>
    <p:sldId id="311" r:id="rId6"/>
    <p:sldId id="313" r:id="rId7"/>
    <p:sldId id="314" r:id="rId8"/>
    <p:sldId id="317" r:id="rId9"/>
    <p:sldId id="318" r:id="rId10"/>
    <p:sldId id="319" r:id="rId11"/>
    <p:sldId id="320" r:id="rId12"/>
    <p:sldId id="321" r:id="rId13"/>
    <p:sldId id="322" r:id="rId14"/>
    <p:sldId id="315" r:id="rId15"/>
    <p:sldId id="323" r:id="rId16"/>
    <p:sldId id="324" r:id="rId17"/>
    <p:sldId id="329" r:id="rId18"/>
    <p:sldId id="330" r:id="rId19"/>
    <p:sldId id="331" r:id="rId20"/>
    <p:sldId id="332" r:id="rId21"/>
    <p:sldId id="309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praszam" id="{E75E278A-FF0E-49A4-B170-79828D63BBAD}">
          <p14:sldIdLst>
            <p14:sldId id="308"/>
            <p14:sldId id="268"/>
            <p14:sldId id="312"/>
            <p14:sldId id="311"/>
            <p14:sldId id="313"/>
            <p14:sldId id="314"/>
            <p14:sldId id="317"/>
            <p14:sldId id="318"/>
            <p14:sldId id="319"/>
            <p14:sldId id="320"/>
            <p14:sldId id="321"/>
            <p14:sldId id="322"/>
            <p14:sldId id="315"/>
            <p14:sldId id="323"/>
            <p14:sldId id="324"/>
            <p14:sldId id="329"/>
            <p14:sldId id="330"/>
            <p14:sldId id="331"/>
            <p14:sldId id="332"/>
            <p14:sldId id="309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D2B4A6"/>
    <a:srgbClr val="734F29"/>
    <a:srgbClr val="D24726"/>
    <a:srgbClr val="DD462F"/>
    <a:srgbClr val="AEB785"/>
    <a:srgbClr val="EFD5A2"/>
    <a:srgbClr val="3B3026"/>
    <a:srgbClr val="ECE1CA"/>
    <a:srgbClr val="795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74" autoAdjust="0"/>
    <p:restoredTop sz="92090" autoAdjust="0"/>
  </p:normalViewPr>
  <p:slideViewPr>
    <p:cSldViewPr snapToGrid="0">
      <p:cViewPr varScale="1">
        <p:scale>
          <a:sx n="61" d="100"/>
          <a:sy n="61" d="100"/>
        </p:scale>
        <p:origin x="366" y="3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876"/>
    </p:cViewPr>
  </p:sorterViewPr>
  <p:notesViewPr>
    <p:cSldViewPr snapToGrid="0">
      <p:cViewPr varScale="1">
        <p:scale>
          <a:sx n="103" d="100"/>
          <a:sy n="103" d="100"/>
        </p:scale>
        <p:origin x="254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BCABC-D0BB-4B76-AF0F-92C8B4ADCAD8}" type="datetimeFigureOut">
              <a:rPr lang="pl-PL" smtClean="0"/>
              <a:t>14.06.2019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614A5-FE89-4E3C-979B-4EB99F48126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760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pl-PL" smtClean="0"/>
              <a:t>14.06.2019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149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6713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713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4182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pl-PL" smtClean="0"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593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pl-PL" smtClean="0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7516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pl-PL" smtClean="0"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3147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pl-PL" smtClean="0"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2888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pl-PL" smtClean="0"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9216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rwsz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86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8" name="Prostokąt z zaokrąglonym rogiem 7"/>
          <p:cNvSpPr/>
          <p:nvPr userDrawn="1"/>
        </p:nvSpPr>
        <p:spPr>
          <a:xfrm flipV="1">
            <a:off x="-1048" y="-22742"/>
            <a:ext cx="12194093" cy="5869883"/>
          </a:xfrm>
          <a:custGeom>
            <a:avLst/>
            <a:gdLst>
              <a:gd name="connsiteX0" fmla="*/ 0 w 12192000"/>
              <a:gd name="connsiteY0" fmla="*/ 0 h 4988140"/>
              <a:gd name="connsiteX1" fmla="*/ 11360627 w 12192000"/>
              <a:gd name="connsiteY1" fmla="*/ 0 h 4988140"/>
              <a:gd name="connsiteX2" fmla="*/ 12192000 w 12192000"/>
              <a:gd name="connsiteY2" fmla="*/ 831373 h 4988140"/>
              <a:gd name="connsiteX3" fmla="*/ 12192000 w 12192000"/>
              <a:gd name="connsiteY3" fmla="*/ 4988140 h 4988140"/>
              <a:gd name="connsiteX4" fmla="*/ 0 w 12192000"/>
              <a:gd name="connsiteY4" fmla="*/ 4988140 h 4988140"/>
              <a:gd name="connsiteX5" fmla="*/ 0 w 12192000"/>
              <a:gd name="connsiteY5" fmla="*/ 0 h 4988140"/>
              <a:gd name="connsiteX0" fmla="*/ 0 w 12192000"/>
              <a:gd name="connsiteY0" fmla="*/ 0 h 5717483"/>
              <a:gd name="connsiteX1" fmla="*/ 11360627 w 12192000"/>
              <a:gd name="connsiteY1" fmla="*/ 0 h 5717483"/>
              <a:gd name="connsiteX2" fmla="*/ 12192000 w 12192000"/>
              <a:gd name="connsiteY2" fmla="*/ 831373 h 5717483"/>
              <a:gd name="connsiteX3" fmla="*/ 12192000 w 12192000"/>
              <a:gd name="connsiteY3" fmla="*/ 4988140 h 5717483"/>
              <a:gd name="connsiteX4" fmla="*/ 0 w 12192000"/>
              <a:gd name="connsiteY4" fmla="*/ 5717483 h 5717483"/>
              <a:gd name="connsiteX5" fmla="*/ 0 w 12192000"/>
              <a:gd name="connsiteY5" fmla="*/ 0 h 5717483"/>
              <a:gd name="connsiteX0" fmla="*/ 0 w 12192000"/>
              <a:gd name="connsiteY0" fmla="*/ 0 h 5717483"/>
              <a:gd name="connsiteX1" fmla="*/ 11360627 w 12192000"/>
              <a:gd name="connsiteY1" fmla="*/ 0 h 5717483"/>
              <a:gd name="connsiteX2" fmla="*/ 12192000 w 12192000"/>
              <a:gd name="connsiteY2" fmla="*/ 831373 h 5717483"/>
              <a:gd name="connsiteX3" fmla="*/ 12181114 w 12192000"/>
              <a:gd name="connsiteY3" fmla="*/ 5706597 h 5717483"/>
              <a:gd name="connsiteX4" fmla="*/ 0 w 12192000"/>
              <a:gd name="connsiteY4" fmla="*/ 5717483 h 5717483"/>
              <a:gd name="connsiteX5" fmla="*/ 0 w 12192000"/>
              <a:gd name="connsiteY5" fmla="*/ 0 h 5717483"/>
              <a:gd name="connsiteX0" fmla="*/ 0 w 12192000"/>
              <a:gd name="connsiteY0" fmla="*/ 0 h 5706597"/>
              <a:gd name="connsiteX1" fmla="*/ 11360627 w 12192000"/>
              <a:gd name="connsiteY1" fmla="*/ 0 h 5706597"/>
              <a:gd name="connsiteX2" fmla="*/ 12192000 w 12192000"/>
              <a:gd name="connsiteY2" fmla="*/ 831373 h 5706597"/>
              <a:gd name="connsiteX3" fmla="*/ 12181114 w 12192000"/>
              <a:gd name="connsiteY3" fmla="*/ 5706597 h 5706597"/>
              <a:gd name="connsiteX4" fmla="*/ 10886 w 12192000"/>
              <a:gd name="connsiteY4" fmla="*/ 5706597 h 5706597"/>
              <a:gd name="connsiteX5" fmla="*/ 0 w 12192000"/>
              <a:gd name="connsiteY5" fmla="*/ 0 h 5706597"/>
              <a:gd name="connsiteX0" fmla="*/ 1047 w 12193047"/>
              <a:gd name="connsiteY0" fmla="*/ 0 h 5706597"/>
              <a:gd name="connsiteX1" fmla="*/ 11361674 w 12193047"/>
              <a:gd name="connsiteY1" fmla="*/ 0 h 5706597"/>
              <a:gd name="connsiteX2" fmla="*/ 12193047 w 12193047"/>
              <a:gd name="connsiteY2" fmla="*/ 831373 h 5706597"/>
              <a:gd name="connsiteX3" fmla="*/ 12182161 w 12193047"/>
              <a:gd name="connsiteY3" fmla="*/ 5706597 h 5706597"/>
              <a:gd name="connsiteX4" fmla="*/ 1047 w 12193047"/>
              <a:gd name="connsiteY4" fmla="*/ 5706597 h 5706597"/>
              <a:gd name="connsiteX5" fmla="*/ 1047 w 12193047"/>
              <a:gd name="connsiteY5" fmla="*/ 0 h 5706597"/>
              <a:gd name="connsiteX0" fmla="*/ 1047 w 12194094"/>
              <a:gd name="connsiteY0" fmla="*/ 0 h 5706597"/>
              <a:gd name="connsiteX1" fmla="*/ 11361674 w 12194094"/>
              <a:gd name="connsiteY1" fmla="*/ 0 h 5706597"/>
              <a:gd name="connsiteX2" fmla="*/ 12193047 w 12194094"/>
              <a:gd name="connsiteY2" fmla="*/ 831373 h 5706597"/>
              <a:gd name="connsiteX3" fmla="*/ 12193047 w 12194094"/>
              <a:gd name="connsiteY3" fmla="*/ 5695712 h 5706597"/>
              <a:gd name="connsiteX4" fmla="*/ 1047 w 12194094"/>
              <a:gd name="connsiteY4" fmla="*/ 5706597 h 5706597"/>
              <a:gd name="connsiteX5" fmla="*/ 1047 w 12194094"/>
              <a:gd name="connsiteY5" fmla="*/ 0 h 5706597"/>
              <a:gd name="connsiteX0" fmla="*/ 1047 w 12194094"/>
              <a:gd name="connsiteY0" fmla="*/ 0 h 5858997"/>
              <a:gd name="connsiteX1" fmla="*/ 11361674 w 12194094"/>
              <a:gd name="connsiteY1" fmla="*/ 0 h 5858997"/>
              <a:gd name="connsiteX2" fmla="*/ 12193047 w 12194094"/>
              <a:gd name="connsiteY2" fmla="*/ 831373 h 5858997"/>
              <a:gd name="connsiteX3" fmla="*/ 12193047 w 12194094"/>
              <a:gd name="connsiteY3" fmla="*/ 5695712 h 5858997"/>
              <a:gd name="connsiteX4" fmla="*/ 1047 w 12194094"/>
              <a:gd name="connsiteY4" fmla="*/ 5858997 h 5858997"/>
              <a:gd name="connsiteX5" fmla="*/ 1047 w 12194094"/>
              <a:gd name="connsiteY5" fmla="*/ 0 h 5858997"/>
              <a:gd name="connsiteX0" fmla="*/ 1047 w 12204414"/>
              <a:gd name="connsiteY0" fmla="*/ 0 h 5858998"/>
              <a:gd name="connsiteX1" fmla="*/ 11361674 w 12204414"/>
              <a:gd name="connsiteY1" fmla="*/ 0 h 5858998"/>
              <a:gd name="connsiteX2" fmla="*/ 12193047 w 12204414"/>
              <a:gd name="connsiteY2" fmla="*/ 831373 h 5858998"/>
              <a:gd name="connsiteX3" fmla="*/ 12203932 w 12204414"/>
              <a:gd name="connsiteY3" fmla="*/ 5858998 h 5858998"/>
              <a:gd name="connsiteX4" fmla="*/ 1047 w 12204414"/>
              <a:gd name="connsiteY4" fmla="*/ 5858997 h 5858998"/>
              <a:gd name="connsiteX5" fmla="*/ 1047 w 12204414"/>
              <a:gd name="connsiteY5" fmla="*/ 0 h 5858998"/>
              <a:gd name="connsiteX0" fmla="*/ 1047 w 12204414"/>
              <a:gd name="connsiteY0" fmla="*/ 0 h 5858998"/>
              <a:gd name="connsiteX1" fmla="*/ 11361674 w 12204414"/>
              <a:gd name="connsiteY1" fmla="*/ 0 h 5858998"/>
              <a:gd name="connsiteX2" fmla="*/ 12193047 w 12204414"/>
              <a:gd name="connsiteY2" fmla="*/ 831373 h 5858998"/>
              <a:gd name="connsiteX3" fmla="*/ 12203932 w 12204414"/>
              <a:gd name="connsiteY3" fmla="*/ 5858998 h 5858998"/>
              <a:gd name="connsiteX4" fmla="*/ 1047 w 12204414"/>
              <a:gd name="connsiteY4" fmla="*/ 5858997 h 5858998"/>
              <a:gd name="connsiteX5" fmla="*/ 1047 w 12204414"/>
              <a:gd name="connsiteY5" fmla="*/ 0 h 5858998"/>
              <a:gd name="connsiteX0" fmla="*/ 1047 w 12193047"/>
              <a:gd name="connsiteY0" fmla="*/ 0 h 5858998"/>
              <a:gd name="connsiteX1" fmla="*/ 11361674 w 12193047"/>
              <a:gd name="connsiteY1" fmla="*/ 0 h 5858998"/>
              <a:gd name="connsiteX2" fmla="*/ 12193047 w 12193047"/>
              <a:gd name="connsiteY2" fmla="*/ 831373 h 5858998"/>
              <a:gd name="connsiteX3" fmla="*/ 12182160 w 12193047"/>
              <a:gd name="connsiteY3" fmla="*/ 5858998 h 5858998"/>
              <a:gd name="connsiteX4" fmla="*/ 1047 w 12193047"/>
              <a:gd name="connsiteY4" fmla="*/ 5858997 h 5858998"/>
              <a:gd name="connsiteX5" fmla="*/ 1047 w 12193047"/>
              <a:gd name="connsiteY5" fmla="*/ 0 h 5858998"/>
              <a:gd name="connsiteX0" fmla="*/ 1047 w 12194093"/>
              <a:gd name="connsiteY0" fmla="*/ 0 h 5869883"/>
              <a:gd name="connsiteX1" fmla="*/ 11361674 w 12194093"/>
              <a:gd name="connsiteY1" fmla="*/ 0 h 5869883"/>
              <a:gd name="connsiteX2" fmla="*/ 12193047 w 12194093"/>
              <a:gd name="connsiteY2" fmla="*/ 831373 h 5869883"/>
              <a:gd name="connsiteX3" fmla="*/ 12193046 w 12194093"/>
              <a:gd name="connsiteY3" fmla="*/ 5869883 h 5869883"/>
              <a:gd name="connsiteX4" fmla="*/ 1047 w 12194093"/>
              <a:gd name="connsiteY4" fmla="*/ 5858997 h 5869883"/>
              <a:gd name="connsiteX5" fmla="*/ 1047 w 12194093"/>
              <a:gd name="connsiteY5" fmla="*/ 0 h 586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4093" h="5869883">
                <a:moveTo>
                  <a:pt x="1047" y="0"/>
                </a:moveTo>
                <a:lnTo>
                  <a:pt x="11361674" y="0"/>
                </a:lnTo>
                <a:cubicBezTo>
                  <a:pt x="11820829" y="0"/>
                  <a:pt x="12193047" y="372218"/>
                  <a:pt x="12193047" y="831373"/>
                </a:cubicBezTo>
                <a:cubicBezTo>
                  <a:pt x="12189418" y="2456448"/>
                  <a:pt x="12196675" y="4244808"/>
                  <a:pt x="12193046" y="5869883"/>
                </a:cubicBezTo>
                <a:lnTo>
                  <a:pt x="1047" y="5858997"/>
                </a:lnTo>
                <a:cubicBezTo>
                  <a:pt x="-2582" y="3956798"/>
                  <a:pt x="4676" y="1902199"/>
                  <a:pt x="1047" y="0"/>
                </a:cubicBezTo>
                <a:close/>
              </a:path>
            </a:pathLst>
          </a:cu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1" name="Łza 10"/>
          <p:cNvSpPr/>
          <p:nvPr userDrawn="1"/>
        </p:nvSpPr>
        <p:spPr>
          <a:xfrm rot="16200000">
            <a:off x="10513035" y="5165914"/>
            <a:ext cx="1306450" cy="1366634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58524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FA13-2D7A-40C9-AD8D-4522F71432DA}" type="datetime1">
              <a:rPr lang="pl-PL" smtClean="0"/>
              <a:t>14.06.2019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  <a:endParaRPr lang="pl-PL" dirty="0"/>
          </a:p>
        </p:txBody>
      </p:sp>
      <p:sp>
        <p:nvSpPr>
          <p:cNvPr id="9" name="Prostokąt z zaokrąglonym rogiem 8"/>
          <p:cNvSpPr/>
          <p:nvPr userDrawn="1"/>
        </p:nvSpPr>
        <p:spPr>
          <a:xfrm flipV="1">
            <a:off x="0" y="-15770"/>
            <a:ext cx="12192000" cy="1104254"/>
          </a:xfrm>
          <a:prstGeom prst="round1Rect">
            <a:avLst>
              <a:gd name="adj" fmla="val 39535"/>
            </a:avLst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0" name="Łza 9"/>
          <p:cNvSpPr/>
          <p:nvPr userDrawn="1"/>
        </p:nvSpPr>
        <p:spPr>
          <a:xfrm rot="16200000">
            <a:off x="10632123" y="392794"/>
            <a:ext cx="1124346" cy="1124556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4" name="Tytuł 1"/>
          <p:cNvSpPr txBox="1">
            <a:spLocks/>
          </p:cNvSpPr>
          <p:nvPr userDrawn="1"/>
        </p:nvSpPr>
        <p:spPr>
          <a:xfrm>
            <a:off x="604434" y="0"/>
            <a:ext cx="10749367" cy="9688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 zaokrąglonym rogiem 9"/>
          <p:cNvSpPr/>
          <p:nvPr userDrawn="1"/>
        </p:nvSpPr>
        <p:spPr>
          <a:xfrm flipV="1">
            <a:off x="0" y="0"/>
            <a:ext cx="12192000" cy="1332854"/>
          </a:xfrm>
          <a:prstGeom prst="round1Rect">
            <a:avLst>
              <a:gd name="adj" fmla="val 39535"/>
            </a:avLst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rgbClr val="58595B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 lang="en-US" sz="1400" smtClean="0">
                <a:solidFill>
                  <a:srgbClr val="58595B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 lang="en-US" sz="1200" smtClean="0">
                <a:solidFill>
                  <a:srgbClr val="58595B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 lang="en-US" sz="1100" smtClean="0">
                <a:solidFill>
                  <a:srgbClr val="58595B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 lang="en-US" sz="1100">
                <a:solidFill>
                  <a:srgbClr val="58595B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Kliknij, aby edytować style wzorca tekstu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Drugi poziom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Trzeci poziom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Czwarty poziom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06E-61FC-4DF0-B4B2-F48309153FF5}" type="datetime1">
              <a:rPr lang="pl-PL" smtClean="0"/>
              <a:t>14.06.2019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  <a:endParaRPr lang="pl-PL" dirty="0"/>
          </a:p>
        </p:txBody>
      </p:sp>
      <p:sp>
        <p:nvSpPr>
          <p:cNvPr id="11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350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Kliknij, aby edytować style wzorca tekstu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Drugi poziom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Trzeci poziom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Czwarty poziom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Piąty poziom</a:t>
            </a:r>
          </a:p>
        </p:txBody>
      </p:sp>
      <p:sp>
        <p:nvSpPr>
          <p:cNvPr id="16" name="Łza 15"/>
          <p:cNvSpPr/>
          <p:nvPr userDrawn="1"/>
        </p:nvSpPr>
        <p:spPr>
          <a:xfrm rot="16200000">
            <a:off x="10338233" y="573257"/>
            <a:ext cx="1407088" cy="1407351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68874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za 6"/>
          <p:cNvSpPr/>
          <p:nvPr/>
        </p:nvSpPr>
        <p:spPr>
          <a:xfrm>
            <a:off x="6732702" y="0"/>
            <a:ext cx="5454000" cy="5455020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DDDE-4B74-4BA4-AD64-0E207FAEBBFD}" type="datetime1">
              <a:rPr lang="pl-PL" smtClean="0"/>
              <a:t>14.06.2019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667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za 6"/>
          <p:cNvSpPr/>
          <p:nvPr/>
        </p:nvSpPr>
        <p:spPr>
          <a:xfrm>
            <a:off x="6732702" y="0"/>
            <a:ext cx="5454000" cy="5455020"/>
          </a:xfrm>
          <a:prstGeom prst="teardrop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DDDE-4B74-4BA4-AD64-0E207FAEBBFD}" type="datetime1">
              <a:rPr lang="pl-PL" smtClean="0"/>
              <a:t>14.06.2019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166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za 6"/>
          <p:cNvSpPr/>
          <p:nvPr userDrawn="1"/>
        </p:nvSpPr>
        <p:spPr>
          <a:xfrm>
            <a:off x="6745351" y="0"/>
            <a:ext cx="5454000" cy="5455020"/>
          </a:xfrm>
          <a:prstGeom prst="teardrop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DDDE-4B74-4BA4-AD64-0E207FAEBBFD}" type="datetime1">
              <a:rPr lang="pl-PL" smtClean="0"/>
              <a:t>14.06.2019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  <a:endParaRPr lang="pl-PL" dirty="0"/>
          </a:p>
        </p:txBody>
      </p:sp>
      <p:sp>
        <p:nvSpPr>
          <p:cNvPr id="8" name="Łza 7"/>
          <p:cNvSpPr/>
          <p:nvPr userDrawn="1"/>
        </p:nvSpPr>
        <p:spPr>
          <a:xfrm rot="16200000">
            <a:off x="5696107" y="1980184"/>
            <a:ext cx="3114986" cy="3115569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24570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129B-C6BA-4A32-B610-6C9ABFC6670D}" type="datetime1">
              <a:rPr lang="pl-PL" smtClean="0"/>
              <a:t>14.06.2019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463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E038D-F4C6-4CBF-8ADB-4BFCC40F692D}" type="datetime1">
              <a:rPr lang="pl-PL" smtClean="0"/>
              <a:t>14.06.2019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Związek Miast Polskich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62" r:id="rId3"/>
    <p:sldLayoutId id="2147483678" r:id="rId4"/>
    <p:sldLayoutId id="2147483674" r:id="rId5"/>
    <p:sldLayoutId id="2147483675" r:id="rId6"/>
    <p:sldLayoutId id="2147483676" r:id="rId7"/>
    <p:sldLayoutId id="2147483680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58595B"/>
          </a:solidFill>
          <a:latin typeface="+mj-lt"/>
          <a:ea typeface="Roboto Light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+mn-lt"/>
          <a:ea typeface="Roboto Light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+mn-lt"/>
          <a:ea typeface="Roboto Light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+mn-lt"/>
          <a:ea typeface="Roboto Light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+mn-lt"/>
          <a:ea typeface="Roboto Light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+mn-lt"/>
          <a:ea typeface="Roboto Ligh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ystemanaliz.pl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asta.pl/aktualnosci/monitor-rozwoju-lokalnego-nowe-narzedzie-dla-mias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iasta.pl/ankiety/odpowiedz/3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ctrTitle"/>
          </p:nvPr>
        </p:nvSpPr>
        <p:spPr>
          <a:xfrm>
            <a:off x="762702" y="1937856"/>
            <a:ext cx="10817392" cy="2354223"/>
          </a:xfrm>
          <a:noFill/>
          <a:effectLst>
            <a:glow rad="127000">
              <a:schemeClr val="bg1"/>
            </a:glow>
          </a:effectLst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l-PL" altLang="pl-PL" sz="3600" dirty="0"/>
              <a:t>Wsparcie eksperckie dla miast ubiegających się o dotację w ramach Programu „Rozwój Lokalny” </a:t>
            </a:r>
            <a:r>
              <a:rPr lang="pl-PL" altLang="pl-PL" sz="3600" dirty="0" smtClean="0"/>
              <a:t/>
            </a:r>
            <a:br>
              <a:rPr lang="pl-PL" altLang="pl-PL" sz="3600" dirty="0" smtClean="0"/>
            </a:br>
            <a:r>
              <a:rPr lang="pl-PL" altLang="pl-PL" sz="1400" dirty="0"/>
              <a:t/>
            </a:r>
            <a:br>
              <a:rPr lang="pl-PL" altLang="pl-PL" sz="1400" dirty="0"/>
            </a:br>
            <a:r>
              <a:rPr lang="pl-PL" altLang="pl-PL" sz="3600" dirty="0"/>
              <a:t> </a:t>
            </a:r>
            <a:r>
              <a:rPr lang="pl-PL" altLang="pl-PL" sz="3600" dirty="0" smtClean="0"/>
              <a:t>  - </a:t>
            </a:r>
            <a:r>
              <a:rPr lang="pl-PL" altLang="pl-PL" sz="3600" i="1" dirty="0" smtClean="0"/>
              <a:t>Projekt </a:t>
            </a:r>
            <a:r>
              <a:rPr lang="pl-PL" altLang="pl-PL" sz="3600" i="1" dirty="0"/>
              <a:t>predefiniowany Związku Miast Polskich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8ABFA8FB-0873-4E27-9F24-1C66771C0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4124" y="5882185"/>
            <a:ext cx="8683445" cy="93487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E7B923F-FC20-46B1-A4EA-4ADA5487E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592" y="230849"/>
            <a:ext cx="4972558" cy="111453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009475" y="450235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3200" b="1" dirty="0">
                <a:solidFill>
                  <a:schemeClr val="bg1"/>
                </a:solidFill>
                <a:latin typeface="Calibri Light" panose="020F0302020204030204" pitchFamily="34" charset="0"/>
                <a:cs typeface="Tahoma" panose="020B0604030504040204" pitchFamily="34" charset="0"/>
              </a:rPr>
              <a:t>Tomasz </a:t>
            </a:r>
            <a:r>
              <a:rPr lang="pl-PL" altLang="pl-PL" sz="32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Tahoma" panose="020B0604030504040204" pitchFamily="34" charset="0"/>
              </a:rPr>
              <a:t>Potkański, Ryszard Grobelny</a:t>
            </a:r>
            <a:endParaRPr lang="pl-PL" altLang="pl-PL" sz="3200" b="1" dirty="0">
              <a:solidFill>
                <a:schemeClr val="bg1"/>
              </a:solidFill>
              <a:latin typeface="Calibri Light" panose="020F030202020403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84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5"/>
          <p:cNvSpPr>
            <a:spLocks noGrp="1"/>
          </p:cNvSpPr>
          <p:nvPr>
            <p:ph idx="1"/>
          </p:nvPr>
        </p:nvSpPr>
        <p:spPr>
          <a:xfrm>
            <a:off x="394283" y="1157680"/>
            <a:ext cx="11635529" cy="563320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pl-PL" sz="2000" b="1" u="sng" dirty="0">
                <a:solidFill>
                  <a:schemeClr val="tx1"/>
                </a:solidFill>
                <a:cs typeface="Calibri" panose="020F0502020204030204" pitchFamily="34" charset="0"/>
              </a:rPr>
              <a:t>Program Rozwoju Lokalnego</a:t>
            </a:r>
            <a:r>
              <a:rPr lang="pl-PL" sz="2000" b="1" dirty="0">
                <a:solidFill>
                  <a:schemeClr val="tx1"/>
                </a:solidFill>
                <a:cs typeface="Calibri" panose="020F0502020204030204" pitchFamily="34" charset="0"/>
              </a:rPr>
              <a:t>: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AutoNum type="arabicPeriod"/>
              <a:defRPr/>
            </a:pPr>
            <a:r>
              <a:rPr lang="pl-PL" sz="2000" b="1" dirty="0">
                <a:solidFill>
                  <a:schemeClr val="tx1"/>
                </a:solidFill>
                <a:cs typeface="Calibri" panose="020F0502020204030204" pitchFamily="34" charset="0"/>
              </a:rPr>
              <a:t>Przeciwdziałanie bezpośrednim skutkom tendencji kryzysowych</a:t>
            </a: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: dopasowanie podaży usług do popytu (zmiany technologii i organizacji usług) oraz zwiększenie podaży tych usług, od których zależy rozwój i utrzymanie atrakcyjności osiedleńczej miasta wraz z jego otoczeniem (jakość życia) – w tym ochrona powietrza i klimatu, dostępność, transport lokalny i w wymiarze powiatowym, itd.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AutoNum type="arabicPeriod"/>
              <a:defRPr/>
            </a:pPr>
            <a:r>
              <a:rPr lang="pl-PL" sz="2000" b="1" dirty="0">
                <a:solidFill>
                  <a:schemeClr val="tx1"/>
                </a:solidFill>
                <a:cs typeface="Calibri" panose="020F0502020204030204" pitchFamily="34" charset="0"/>
              </a:rPr>
              <a:t>Działania nakierowane na budowanie podstaw do rozwoju endogennego </a:t>
            </a: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– w oparciu o lokalne zasoby ludzkie, naturalne, techniczne i instytucjonalne. Rozpoznanie produktów lokalnych, rozwój lokalnych łańcuchów produktów i łańcuchów wartości dodanej, budowanie tożsamości społeczności lokalnej, kapitału społecznego zaufania.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AutoNum type="arabicPeriod"/>
              <a:defRPr/>
            </a:pPr>
            <a:r>
              <a:rPr lang="pl-PL" sz="2000" b="1" dirty="0">
                <a:solidFill>
                  <a:schemeClr val="tx1"/>
                </a:solidFill>
                <a:cs typeface="Calibri" panose="020F0502020204030204" pitchFamily="34" charset="0"/>
              </a:rPr>
              <a:t>Ścisłe zbilansowanie programu pod względem finansowym w perspektywie wieloletniej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pl-PL" sz="2000" b="1" u="sng" dirty="0">
                <a:solidFill>
                  <a:schemeClr val="tx1"/>
                </a:solidFill>
                <a:cs typeface="Calibri" panose="020F0502020204030204" pitchFamily="34" charset="0"/>
              </a:rPr>
              <a:t>Program Rozwoju Instytucjonalnego: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Zestaw działań organizacyjnych, szkoleniowych i z zakresu kształtowania kultury organizacyjnej, które przygotują pracowników, mieszkańców i </a:t>
            </a:r>
            <a:r>
              <a:rPr lang="pl-PL" sz="2000" dirty="0" smtClean="0">
                <a:solidFill>
                  <a:schemeClr val="tx1"/>
                </a:solidFill>
                <a:cs typeface="Calibri" panose="020F0502020204030204" pitchFamily="34" charset="0"/>
              </a:rPr>
              <a:t>inne instytucje na terenie miasta do </a:t>
            </a: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realizacji Programu Rozwoju Lokalnego – np. współpraca wydziałów i jednostek organizacyjnych, praca zespołowa, pozytywne motywowanie pracowników, uproszczenia w przepływie informacji, </a:t>
            </a:r>
            <a:r>
              <a:rPr lang="pl-PL" sz="2000" dirty="0" smtClean="0">
                <a:solidFill>
                  <a:schemeClr val="tx1"/>
                </a:solidFill>
                <a:cs typeface="Calibri" panose="020F0502020204030204" pitchFamily="34" charset="0"/>
              </a:rPr>
              <a:t>współpraca międzysektorowa, inne działania  </a:t>
            </a: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– </a:t>
            </a:r>
            <a:r>
              <a:rPr lang="pl-PL" sz="2000" dirty="0" smtClean="0">
                <a:solidFill>
                  <a:schemeClr val="tx1"/>
                </a:solidFill>
                <a:cs typeface="Calibri" panose="020F0502020204030204" pitchFamily="34" charset="0"/>
              </a:rPr>
              <a:t>m.in. zidentyfikowane </a:t>
            </a: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za pomocą narzędzia OECD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8" name="Tytuł 4"/>
          <p:cNvSpPr txBox="1">
            <a:spLocks/>
          </p:cNvSpPr>
          <p:nvPr/>
        </p:nvSpPr>
        <p:spPr>
          <a:xfrm>
            <a:off x="480831" y="83890"/>
            <a:ext cx="10749367" cy="10478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</a:t>
            </a:r>
            <a: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„Rozwój lokalny” - jako narzędzie zmiany i laboratorium podejścia zintegrowanego</a:t>
            </a:r>
          </a:p>
        </p:txBody>
      </p:sp>
    </p:spTree>
    <p:extLst>
      <p:ext uri="{BB962C8B-B14F-4D97-AF65-F5344CB8AC3E}">
        <p14:creationId xmlns:p14="http://schemas.microsoft.com/office/powerpoint/2010/main" val="79303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5"/>
          <p:cNvSpPr>
            <a:spLocks noGrp="1"/>
          </p:cNvSpPr>
          <p:nvPr>
            <p:ph idx="1"/>
          </p:nvPr>
        </p:nvSpPr>
        <p:spPr>
          <a:xfrm>
            <a:off x="167779" y="1208014"/>
            <a:ext cx="12205981" cy="5445336"/>
          </a:xfrm>
        </p:spPr>
        <p:txBody>
          <a:bodyPr>
            <a:noAutofit/>
          </a:bodyPr>
          <a:lstStyle/>
          <a:p>
            <a:pPr marL="360363" indent="-360363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pl-PL" altLang="pl-PL" sz="2000" b="1" dirty="0">
                <a:solidFill>
                  <a:schemeClr val="tx1"/>
                </a:solidFill>
                <a:ea typeface="Roboto Light" panose="02000000000000000000"/>
              </a:rPr>
              <a:t>Narzędzia wspomagające pogłębioną diagnozę</a:t>
            </a:r>
            <a:r>
              <a:rPr lang="pl-PL" altLang="pl-PL" sz="2000" dirty="0">
                <a:solidFill>
                  <a:schemeClr val="tx1"/>
                </a:solidFill>
                <a:ea typeface="Roboto Light" panose="02000000000000000000"/>
              </a:rPr>
              <a:t>: Monitor Rozwoju Lokalnego, badania opinii kluczowych interesariuszy w społecznościach lokalnych, narzędzia do konsultacji społecznych, analizy i prognozy finansowe (moduł „Symulacje </a:t>
            </a:r>
            <a:r>
              <a:rPr lang="pl-PL" altLang="pl-PL" sz="2000" dirty="0" smtClean="0">
                <a:solidFill>
                  <a:schemeClr val="tx1"/>
                </a:solidFill>
                <a:ea typeface="Roboto Light" panose="02000000000000000000"/>
              </a:rPr>
              <a:t>WPF” </a:t>
            </a:r>
            <a:r>
              <a:rPr lang="pl-PL" altLang="pl-PL" sz="2000" dirty="0">
                <a:solidFill>
                  <a:schemeClr val="tx1"/>
                </a:solidFill>
                <a:ea typeface="Roboto Light" panose="02000000000000000000"/>
              </a:rPr>
              <a:t>w oprogramowaniu </a:t>
            </a:r>
            <a:r>
              <a:rPr lang="pl-PL" altLang="pl-PL" sz="2000" dirty="0" smtClean="0">
                <a:solidFill>
                  <a:schemeClr val="tx1"/>
                </a:solidFill>
                <a:ea typeface="Roboto Light" panose="02000000000000000000"/>
              </a:rPr>
              <a:t>finansowym </a:t>
            </a:r>
            <a:r>
              <a:rPr lang="pl-PL" altLang="pl-PL" sz="2000" dirty="0" err="1">
                <a:solidFill>
                  <a:schemeClr val="tx1"/>
                </a:solidFill>
                <a:ea typeface="Roboto Light" panose="02000000000000000000"/>
              </a:rPr>
              <a:t>BeSTi</a:t>
            </a:r>
            <a:r>
              <a:rPr lang="pl-PL" altLang="pl-PL" sz="2000" dirty="0">
                <a:solidFill>
                  <a:schemeClr val="tx1"/>
                </a:solidFill>
                <a:ea typeface="Roboto Light" panose="02000000000000000000"/>
              </a:rPr>
              <a:t>@)</a:t>
            </a:r>
          </a:p>
          <a:p>
            <a:pPr marL="360363" indent="-360363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pl-PL" altLang="pl-PL" sz="2000" b="1" dirty="0">
                <a:solidFill>
                  <a:schemeClr val="tx1"/>
                </a:solidFill>
                <a:ea typeface="Roboto Light" panose="02000000000000000000"/>
              </a:rPr>
              <a:t>Pogłębiona analiza danych z urzędów skarbowych i ZUS </a:t>
            </a:r>
            <a:r>
              <a:rPr lang="pl-PL" altLang="pl-PL" sz="2000" b="1" dirty="0" err="1">
                <a:solidFill>
                  <a:schemeClr val="tx1"/>
                </a:solidFill>
                <a:ea typeface="Roboto Light" panose="02000000000000000000"/>
              </a:rPr>
              <a:t>nt</a:t>
            </a:r>
            <a:r>
              <a:rPr lang="pl-PL" altLang="pl-PL" sz="2000" b="1" dirty="0">
                <a:solidFill>
                  <a:schemeClr val="tx1"/>
                </a:solidFill>
                <a:ea typeface="Roboto Light" panose="02000000000000000000"/>
              </a:rPr>
              <a:t> struktury dochodów </a:t>
            </a:r>
            <a:r>
              <a:rPr lang="pl-PL" altLang="pl-PL" sz="2000" dirty="0">
                <a:solidFill>
                  <a:schemeClr val="tx1"/>
                </a:solidFill>
                <a:ea typeface="Roboto Light" panose="02000000000000000000"/>
              </a:rPr>
              <a:t>i aktywności ekonomicznej podmiotów na obszarze miasta i w otoczeniu (OF)</a:t>
            </a:r>
          </a:p>
          <a:p>
            <a:pPr marL="360363" indent="-360363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pl-PL" altLang="pl-PL" sz="2000" b="1" dirty="0">
                <a:solidFill>
                  <a:schemeClr val="tx1"/>
                </a:solidFill>
                <a:ea typeface="Roboto Light" panose="02000000000000000000"/>
              </a:rPr>
              <a:t>Analiza potencjału nieruchomości miejskich </a:t>
            </a:r>
            <a:r>
              <a:rPr lang="pl-PL" altLang="pl-PL" sz="2000" dirty="0">
                <a:solidFill>
                  <a:schemeClr val="tx1"/>
                </a:solidFill>
                <a:ea typeface="Roboto Light" panose="02000000000000000000"/>
              </a:rPr>
              <a:t>z pkt widzenia potencjału rozwojowego</a:t>
            </a:r>
          </a:p>
          <a:p>
            <a:pPr marL="360363" indent="-360363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pl-PL" altLang="pl-PL" sz="2000" dirty="0">
                <a:solidFill>
                  <a:schemeClr val="tx1"/>
                </a:solidFill>
                <a:ea typeface="Roboto Light" panose="02000000000000000000"/>
              </a:rPr>
              <a:t>Przygotowanie własnego </a:t>
            </a:r>
            <a:r>
              <a:rPr lang="pl-PL" altLang="pl-PL" sz="2000" b="1" dirty="0">
                <a:solidFill>
                  <a:schemeClr val="tx1"/>
                </a:solidFill>
                <a:ea typeface="Roboto Light" panose="02000000000000000000"/>
              </a:rPr>
              <a:t>wewnątrz-gminnego systemu monitoringu rozwoju </a:t>
            </a:r>
            <a:r>
              <a:rPr lang="pl-PL" altLang="pl-PL" sz="2000" dirty="0">
                <a:solidFill>
                  <a:schemeClr val="tx1"/>
                </a:solidFill>
                <a:ea typeface="Roboto Light" panose="02000000000000000000"/>
              </a:rPr>
              <a:t>(zróżnicowania </a:t>
            </a:r>
            <a:r>
              <a:rPr lang="pl-PL" altLang="pl-PL" sz="2000" dirty="0" smtClean="0">
                <a:solidFill>
                  <a:schemeClr val="tx1"/>
                </a:solidFill>
                <a:ea typeface="Roboto Light" panose="02000000000000000000"/>
              </a:rPr>
              <a:t>przestrzenne rozwoju – m.in. </a:t>
            </a:r>
            <a:r>
              <a:rPr lang="pl-PL" altLang="pl-PL" sz="2000" dirty="0">
                <a:solidFill>
                  <a:schemeClr val="tx1"/>
                </a:solidFill>
                <a:ea typeface="Roboto Light" panose="02000000000000000000"/>
              </a:rPr>
              <a:t>n</a:t>
            </a:r>
            <a:r>
              <a:rPr lang="pl-PL" altLang="pl-PL" sz="2000" dirty="0" smtClean="0">
                <a:solidFill>
                  <a:schemeClr val="tx1"/>
                </a:solidFill>
                <a:ea typeface="Roboto Light" panose="02000000000000000000"/>
              </a:rPr>
              <a:t>arzędzie wdrażania programów rewitalizacji)</a:t>
            </a:r>
            <a:endParaRPr lang="pl-PL" altLang="pl-PL" sz="2000" dirty="0">
              <a:solidFill>
                <a:schemeClr val="tx1"/>
              </a:solidFill>
              <a:ea typeface="Roboto Light" panose="02000000000000000000"/>
            </a:endParaRPr>
          </a:p>
          <a:p>
            <a:pPr marL="360363" indent="-360363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pl-PL" altLang="pl-PL" sz="2000" dirty="0">
                <a:solidFill>
                  <a:schemeClr val="tx1"/>
                </a:solidFill>
                <a:ea typeface="Roboto Light" panose="02000000000000000000"/>
              </a:rPr>
              <a:t>Pełne </a:t>
            </a:r>
            <a:r>
              <a:rPr lang="pl-PL" altLang="pl-PL" sz="2000" b="1" dirty="0">
                <a:solidFill>
                  <a:schemeClr val="tx1"/>
                </a:solidFill>
                <a:ea typeface="Roboto Light" panose="02000000000000000000"/>
              </a:rPr>
              <a:t>wykorzystanie istniejących dokumentów strategicznych i operacyjny, z elementem weryfikacji kluczowych założeń</a:t>
            </a:r>
            <a:r>
              <a:rPr lang="pl-PL" altLang="pl-PL" sz="2000" dirty="0">
                <a:solidFill>
                  <a:schemeClr val="tx1"/>
                </a:solidFill>
                <a:ea typeface="Roboto Light" panose="02000000000000000000"/>
              </a:rPr>
              <a:t> poprzez konfrontację z aktualnymi danymi. Proces pracy nad przygotowaniem Planu Rozwoju Lokalnego / Instytucjonalnego będzie krótki i </a:t>
            </a:r>
            <a:r>
              <a:rPr lang="pl-PL" altLang="pl-PL" sz="2000" dirty="0" smtClean="0">
                <a:solidFill>
                  <a:schemeClr val="tx1"/>
                </a:solidFill>
                <a:ea typeface="Roboto Light" panose="02000000000000000000"/>
              </a:rPr>
              <a:t>intensywny</a:t>
            </a:r>
            <a:r>
              <a:rPr lang="pl-PL" altLang="pl-PL" sz="2000" dirty="0">
                <a:solidFill>
                  <a:schemeClr val="tx1"/>
                </a:solidFill>
                <a:ea typeface="Roboto Light" panose="02000000000000000000"/>
              </a:rPr>
              <a:t>: 6-7 </a:t>
            </a:r>
            <a:r>
              <a:rPr lang="pl-PL" altLang="pl-PL" sz="2000" dirty="0" smtClean="0">
                <a:solidFill>
                  <a:schemeClr val="tx1"/>
                </a:solidFill>
                <a:ea typeface="Roboto Light" panose="02000000000000000000"/>
              </a:rPr>
              <a:t>miesięcy (etap </a:t>
            </a:r>
            <a:r>
              <a:rPr lang="pl-PL" altLang="pl-PL" sz="2000" dirty="0">
                <a:solidFill>
                  <a:schemeClr val="tx1"/>
                </a:solidFill>
                <a:ea typeface="Roboto Light" panose="02000000000000000000"/>
              </a:rPr>
              <a:t>pogłębionej diagnozy, etap przygotowania zarysu Planu, etap integracji </a:t>
            </a:r>
            <a:r>
              <a:rPr lang="pl-PL" altLang="pl-PL" sz="2000" dirty="0" smtClean="0">
                <a:solidFill>
                  <a:schemeClr val="tx1"/>
                </a:solidFill>
                <a:ea typeface="Roboto Light" panose="02000000000000000000"/>
              </a:rPr>
              <a:t>działań) </a:t>
            </a:r>
            <a:endParaRPr lang="pl-PL" altLang="pl-PL" sz="2000" dirty="0">
              <a:solidFill>
                <a:schemeClr val="tx1"/>
              </a:solidFill>
              <a:ea typeface="Roboto Light" panose="02000000000000000000"/>
            </a:endParaRPr>
          </a:p>
          <a:p>
            <a:pPr marL="360363" indent="-360363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pl-PL" altLang="pl-PL" sz="2000" b="1" dirty="0">
                <a:solidFill>
                  <a:schemeClr val="tx1"/>
                </a:solidFill>
                <a:ea typeface="Roboto Light" panose="02000000000000000000"/>
              </a:rPr>
              <a:t>Aktywne włączanie interesariuszy </a:t>
            </a:r>
            <a:r>
              <a:rPr lang="pl-PL" altLang="pl-PL" sz="2000" dirty="0">
                <a:solidFill>
                  <a:schemeClr val="tx1"/>
                </a:solidFill>
                <a:ea typeface="Roboto Light" panose="02000000000000000000"/>
              </a:rPr>
              <a:t>z </a:t>
            </a:r>
            <a:r>
              <a:rPr lang="pl-PL" altLang="pl-PL" sz="2000" dirty="0" smtClean="0">
                <a:solidFill>
                  <a:schemeClr val="tx1"/>
                </a:solidFill>
                <a:ea typeface="Roboto Light" panose="02000000000000000000"/>
              </a:rPr>
              <a:t>Obszaru Funkcjonalnego miasta </a:t>
            </a:r>
            <a:r>
              <a:rPr lang="pl-PL" altLang="pl-PL" sz="2000" dirty="0">
                <a:solidFill>
                  <a:schemeClr val="tx1"/>
                </a:solidFill>
                <a:ea typeface="Roboto Light" panose="02000000000000000000"/>
              </a:rPr>
              <a:t>w proces planowania rozwoju na poziomie miasta i na poziomie sektorów usług, które są kluczowe dla powodzenia </a:t>
            </a:r>
            <a:r>
              <a:rPr lang="pl-PL" altLang="pl-PL" sz="2000" dirty="0" smtClean="0">
                <a:solidFill>
                  <a:schemeClr val="tx1"/>
                </a:solidFill>
                <a:ea typeface="Roboto Light" panose="02000000000000000000"/>
              </a:rPr>
              <a:t>programu – </a:t>
            </a:r>
            <a:r>
              <a:rPr lang="pl-PL" altLang="pl-PL" sz="2000" dirty="0">
                <a:solidFill>
                  <a:schemeClr val="tx1"/>
                </a:solidFill>
                <a:ea typeface="Roboto Light" panose="02000000000000000000"/>
              </a:rPr>
              <a:t>najważniejsze jest włączenie </a:t>
            </a:r>
            <a:r>
              <a:rPr lang="pl-PL" altLang="pl-PL" sz="2000" dirty="0" smtClean="0">
                <a:solidFill>
                  <a:schemeClr val="tx1"/>
                </a:solidFill>
                <a:ea typeface="Roboto Light" panose="02000000000000000000"/>
              </a:rPr>
              <a:t>mieszańców jako odbiorców usług i współdecydentów</a:t>
            </a:r>
            <a:endParaRPr lang="pl-PL" altLang="pl-PL" sz="2000" dirty="0">
              <a:solidFill>
                <a:schemeClr val="tx1"/>
              </a:solidFill>
              <a:ea typeface="Roboto Light" panose="02000000000000000000"/>
            </a:endParaRPr>
          </a:p>
          <a:p>
            <a:pPr marL="360363" indent="-360363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pl-PL" altLang="pl-PL" sz="2000" dirty="0">
                <a:solidFill>
                  <a:schemeClr val="tx1"/>
                </a:solidFill>
                <a:ea typeface="Roboto Light" panose="02000000000000000000"/>
              </a:rPr>
              <a:t>Szerokie </a:t>
            </a:r>
            <a:r>
              <a:rPr lang="pl-PL" altLang="pl-PL" sz="2000" b="1" dirty="0">
                <a:solidFill>
                  <a:schemeClr val="tx1"/>
                </a:solidFill>
                <a:ea typeface="Roboto Light" panose="02000000000000000000"/>
              </a:rPr>
              <a:t>szkolenia kompetencyjne i </a:t>
            </a:r>
            <a:r>
              <a:rPr lang="pl-PL" altLang="pl-PL" sz="2000" b="1" dirty="0" smtClean="0">
                <a:solidFill>
                  <a:schemeClr val="tx1"/>
                </a:solidFill>
                <a:ea typeface="Roboto Light" panose="02000000000000000000"/>
              </a:rPr>
              <a:t>doradztwo </a:t>
            </a:r>
            <a:r>
              <a:rPr lang="pl-PL" altLang="pl-PL" sz="2000" b="1" dirty="0">
                <a:solidFill>
                  <a:schemeClr val="tx1"/>
                </a:solidFill>
                <a:ea typeface="Roboto Light" panose="02000000000000000000"/>
              </a:rPr>
              <a:t>z zakresu rozwoju instytucjonalnego </a:t>
            </a:r>
            <a:r>
              <a:rPr lang="pl-PL" altLang="pl-PL" sz="1800" dirty="0">
                <a:solidFill>
                  <a:schemeClr val="tx1"/>
                </a:solidFill>
                <a:ea typeface="Roboto Light" panose="02000000000000000000"/>
              </a:rPr>
              <a:t>– w Fazie 2 </a:t>
            </a:r>
          </a:p>
        </p:txBody>
      </p:sp>
      <p:sp>
        <p:nvSpPr>
          <p:cNvPr id="8" name="Tytuł 4"/>
          <p:cNvSpPr txBox="1">
            <a:spLocks/>
          </p:cNvSpPr>
          <p:nvPr/>
        </p:nvSpPr>
        <p:spPr>
          <a:xfrm>
            <a:off x="335985" y="89882"/>
            <a:ext cx="10749367" cy="933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bg1"/>
                </a:solidFill>
              </a:rPr>
              <a:t>Narzędzia </a:t>
            </a:r>
            <a:r>
              <a:rPr lang="pl-PL" sz="2400" dirty="0">
                <a:solidFill>
                  <a:schemeClr val="bg1"/>
                </a:solidFill>
              </a:rPr>
              <a:t>i analizy udostępnione 50 miastom w Etapie 2: 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(Faza 1 – </a:t>
            </a:r>
            <a:r>
              <a:rPr lang="pl-PL" sz="2400" dirty="0" smtClean="0">
                <a:solidFill>
                  <a:schemeClr val="bg1"/>
                </a:solidFill>
              </a:rPr>
              <a:t>do złożenia </a:t>
            </a:r>
            <a:r>
              <a:rPr lang="pl-PL" sz="2400" dirty="0">
                <a:solidFill>
                  <a:schemeClr val="bg1"/>
                </a:solidFill>
              </a:rPr>
              <a:t>wniosku i Faza 2 – </a:t>
            </a:r>
            <a:r>
              <a:rPr lang="pl-PL" sz="2400" dirty="0" smtClean="0">
                <a:solidFill>
                  <a:schemeClr val="bg1"/>
                </a:solidFill>
              </a:rPr>
              <a:t>do ogłoszenia </a:t>
            </a:r>
            <a:r>
              <a:rPr lang="pl-PL" sz="2400" dirty="0">
                <a:solidFill>
                  <a:schemeClr val="bg1"/>
                </a:solidFill>
              </a:rPr>
              <a:t>wyników)</a:t>
            </a:r>
          </a:p>
        </p:txBody>
      </p:sp>
    </p:spTree>
    <p:extLst>
      <p:ext uri="{BB962C8B-B14F-4D97-AF65-F5344CB8AC3E}">
        <p14:creationId xmlns:p14="http://schemas.microsoft.com/office/powerpoint/2010/main" val="388801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5"/>
          <p:cNvSpPr>
            <a:spLocks noGrp="1"/>
          </p:cNvSpPr>
          <p:nvPr>
            <p:ph idx="1"/>
          </p:nvPr>
        </p:nvSpPr>
        <p:spPr>
          <a:xfrm>
            <a:off x="243282" y="1182846"/>
            <a:ext cx="11207691" cy="5675153"/>
          </a:xfrm>
        </p:spPr>
        <p:txBody>
          <a:bodyPr>
            <a:noAutofit/>
          </a:bodyPr>
          <a:lstStyle/>
          <a:p>
            <a:pPr marL="358775" indent="-35877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AutoNum type="arabicPeriod"/>
              <a:defRPr/>
            </a:pPr>
            <a:r>
              <a:rPr lang="pl-PL" sz="2000" dirty="0">
                <a:solidFill>
                  <a:schemeClr val="tx1"/>
                </a:solidFill>
              </a:rPr>
              <a:t>Program koncentruje się na rozwiązywaniu fundamentalnych problemów rozwojowych dużej części </a:t>
            </a:r>
            <a:r>
              <a:rPr lang="pl-PL" sz="2000" dirty="0" smtClean="0">
                <a:solidFill>
                  <a:schemeClr val="tx1"/>
                </a:solidFill>
              </a:rPr>
              <a:t>miast (centrów </a:t>
            </a:r>
            <a:r>
              <a:rPr lang="pl-PL" sz="2000" dirty="0">
                <a:solidFill>
                  <a:schemeClr val="tx1"/>
                </a:solidFill>
              </a:rPr>
              <a:t>usług publicznych i rynkowych dla mieszkańców </a:t>
            </a:r>
            <a:r>
              <a:rPr lang="pl-PL" sz="2000" dirty="0" smtClean="0">
                <a:solidFill>
                  <a:schemeClr val="tx1"/>
                </a:solidFill>
              </a:rPr>
              <a:t>OF) – problemów wynikających </a:t>
            </a:r>
            <a:r>
              <a:rPr lang="pl-PL" sz="2000" dirty="0">
                <a:solidFill>
                  <a:schemeClr val="tx1"/>
                </a:solidFill>
              </a:rPr>
              <a:t>z uwarunkowań strukturalnych i w większości zewnętrznych wobec </a:t>
            </a:r>
            <a:r>
              <a:rPr lang="pl-PL" sz="2000" dirty="0" smtClean="0">
                <a:solidFill>
                  <a:schemeClr val="tx1"/>
                </a:solidFill>
              </a:rPr>
              <a:t>miasta</a:t>
            </a:r>
            <a:endParaRPr lang="pl-PL" sz="2000" dirty="0">
              <a:solidFill>
                <a:schemeClr val="tx1"/>
              </a:solidFill>
            </a:endParaRPr>
          </a:p>
          <a:p>
            <a:pPr marL="358775" indent="-35877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AutoNum type="arabicPeriod"/>
              <a:defRPr/>
            </a:pPr>
            <a:r>
              <a:rPr lang="pl-PL" sz="2000" b="1" dirty="0">
                <a:solidFill>
                  <a:schemeClr val="tx1"/>
                </a:solidFill>
              </a:rPr>
              <a:t>Proponujemy, aby w Programie </a:t>
            </a:r>
            <a:r>
              <a:rPr lang="pl-PL" sz="2000" b="1" dirty="0" smtClean="0">
                <a:solidFill>
                  <a:schemeClr val="tx1"/>
                </a:solidFill>
              </a:rPr>
              <a:t>Rozwoju Lokalnego </a:t>
            </a:r>
            <a:r>
              <a:rPr lang="pl-PL" sz="2000" b="1" dirty="0">
                <a:solidFill>
                  <a:schemeClr val="tx1"/>
                </a:solidFill>
              </a:rPr>
              <a:t>wyżej cenić szansę jaką tworzy proces refleksji nad kierunkami rozwoju i adekwatnością lokalnej polityki wobec tych obiektywnych zewnętrznych wyzwań, niż tylko możliwość otrzymania jednorazowego grantu 3-10 mln Euro z MF </a:t>
            </a:r>
            <a:r>
              <a:rPr lang="pl-PL" sz="2000" b="1" dirty="0" smtClean="0">
                <a:solidFill>
                  <a:schemeClr val="tx1"/>
                </a:solidFill>
              </a:rPr>
              <a:t>EOG</a:t>
            </a:r>
            <a:endParaRPr lang="pl-PL" sz="2000" dirty="0">
              <a:solidFill>
                <a:schemeClr val="tx1"/>
              </a:solidFill>
            </a:endParaRPr>
          </a:p>
          <a:p>
            <a:pPr marL="358775" indent="-35877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AutoNum type="arabicPeriod"/>
              <a:defRPr/>
            </a:pPr>
            <a:r>
              <a:rPr lang="pl-PL" sz="2000" dirty="0">
                <a:solidFill>
                  <a:schemeClr val="tx1"/>
                </a:solidFill>
              </a:rPr>
              <a:t>Odpowiedź na te </a:t>
            </a:r>
            <a:r>
              <a:rPr lang="pl-PL" sz="2000" b="1" dirty="0">
                <a:solidFill>
                  <a:schemeClr val="tx1"/>
                </a:solidFill>
              </a:rPr>
              <a:t>wyzwania będzie wymagała i tak, bez względu na dotacje EOG</a:t>
            </a:r>
            <a:r>
              <a:rPr lang="pl-PL" sz="2000" dirty="0">
                <a:solidFill>
                  <a:schemeClr val="tx1"/>
                </a:solidFill>
              </a:rPr>
              <a:t>, świadomego przekształcenia przepływów finansowych w budżetach miejskich w kierunku działań priorytetowych </a:t>
            </a:r>
            <a:r>
              <a:rPr lang="pl-PL" sz="2000" dirty="0" smtClean="0">
                <a:solidFill>
                  <a:schemeClr val="tx1"/>
                </a:solidFill>
              </a:rPr>
              <a:t>jeśli </a:t>
            </a:r>
            <a:r>
              <a:rPr lang="pl-PL" sz="2000" dirty="0">
                <a:solidFill>
                  <a:schemeClr val="tx1"/>
                </a:solidFill>
              </a:rPr>
              <a:t>chcemy przełamywać tendencje kryzysowe i zachować równowagę społeczno-gospodarczą. Musimy na nowo zdefiniować </a:t>
            </a:r>
            <a:r>
              <a:rPr lang="pl-PL" sz="2000" dirty="0" smtClean="0">
                <a:solidFill>
                  <a:schemeClr val="tx1"/>
                </a:solidFill>
              </a:rPr>
              <a:t>pojęcie rozwoju miasta </a:t>
            </a:r>
            <a:r>
              <a:rPr lang="pl-PL" sz="2000" dirty="0">
                <a:solidFill>
                  <a:schemeClr val="tx1"/>
                </a:solidFill>
              </a:rPr>
              <a:t>– nie w kategoriach ilościowych, ale jakościowych. Walutą jaką będziemy się rozliczać będą przyszłe decyzje ludzi młodych i aktywnych – wyjadą czy zostaną? </a:t>
            </a:r>
            <a:r>
              <a:rPr lang="pl-PL" sz="2000" dirty="0" smtClean="0">
                <a:solidFill>
                  <a:schemeClr val="tx1"/>
                </a:solidFill>
              </a:rPr>
              <a:t>Jeśli </a:t>
            </a:r>
            <a:r>
              <a:rPr lang="pl-PL" sz="2000" dirty="0" smtClean="0">
                <a:solidFill>
                  <a:schemeClr val="tx1"/>
                </a:solidFill>
              </a:rPr>
              <a:t>wyjadą czasowo – czy wrócą?</a:t>
            </a:r>
            <a:endParaRPr lang="pl-PL" sz="2000" dirty="0">
              <a:solidFill>
                <a:schemeClr val="tx1"/>
              </a:solidFill>
            </a:endParaRPr>
          </a:p>
          <a:p>
            <a:pPr marL="358775" indent="-35877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AutoNum type="arabicPeriod"/>
              <a:defRPr/>
            </a:pPr>
            <a:r>
              <a:rPr lang="pl-PL" sz="2000" dirty="0">
                <a:solidFill>
                  <a:schemeClr val="tx1"/>
                </a:solidFill>
              </a:rPr>
              <a:t>Takie podejście jest tym bardziej racjonalne, że środków grantowych EOG starczy dla 15 miast a pozostałe 35 miast powinno dobrze wykorzystać ten wysiłek i zobowiązania podjęte wobec lokalnych interesariuszy w trakcie przygotowanie Planu Rozwoju </a:t>
            </a:r>
            <a:r>
              <a:rPr lang="pl-PL" sz="2000" dirty="0" smtClean="0">
                <a:solidFill>
                  <a:schemeClr val="tx1"/>
                </a:solidFill>
              </a:rPr>
              <a:t>Lokalnego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8" name="Tytuł 4"/>
          <p:cNvSpPr txBox="1">
            <a:spLocks/>
          </p:cNvSpPr>
          <p:nvPr/>
        </p:nvSpPr>
        <p:spPr>
          <a:xfrm>
            <a:off x="411061" y="269239"/>
            <a:ext cx="10749367" cy="569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bg1"/>
                </a:solidFill>
                <a:cs typeface="Calibri" panose="020F0502020204030204" pitchFamily="34" charset="0"/>
              </a:rPr>
              <a:t>Filozofia </a:t>
            </a:r>
            <a:r>
              <a:rPr lang="pl-PL" sz="2400" dirty="0">
                <a:solidFill>
                  <a:schemeClr val="bg1"/>
                </a:solidFill>
                <a:cs typeface="Calibri" panose="020F0502020204030204" pitchFamily="34" charset="0"/>
              </a:rPr>
              <a:t>Programu „Rozwój lokalny” i Projektu predefiniowanego</a:t>
            </a:r>
          </a:p>
        </p:txBody>
      </p:sp>
    </p:spTree>
    <p:extLst>
      <p:ext uri="{BB962C8B-B14F-4D97-AF65-F5344CB8AC3E}">
        <p14:creationId xmlns:p14="http://schemas.microsoft.com/office/powerpoint/2010/main" val="23225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5"/>
          <p:cNvSpPr>
            <a:spLocks noGrp="1"/>
          </p:cNvSpPr>
          <p:nvPr>
            <p:ph idx="1"/>
          </p:nvPr>
        </p:nvSpPr>
        <p:spPr>
          <a:xfrm>
            <a:off x="117446" y="1342238"/>
            <a:ext cx="11912367" cy="5293454"/>
          </a:xfrm>
        </p:spPr>
        <p:txBody>
          <a:bodyPr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000" b="1" dirty="0">
                <a:solidFill>
                  <a:schemeClr val="tx1"/>
                </a:solidFill>
                <a:ea typeface="Roboto Light"/>
              </a:rPr>
              <a:t>Monitor Rozwoju Lokalnego </a:t>
            </a:r>
            <a:r>
              <a:rPr lang="pl-PL" altLang="pl-PL" sz="2000" dirty="0">
                <a:solidFill>
                  <a:schemeClr val="tx1"/>
                </a:solidFill>
                <a:ea typeface="Roboto Light"/>
              </a:rPr>
              <a:t>– Pozwala na syntetyczną ocenę potencjału społeczno-ekonomicznego miasta w czasie i w relacji do miast o podobnej funkcji w strukturze osiedleńczej kraju. Nie jest to ocena w kategoriach bezwzględnych – a zawsze w porównaniu z tym co dzieje się w grupie porównawczej. Nie jest to ocena w sensie formalnym, ale punkt wyjścia do analizy, oparty na oficjalnych danych - ujętych w innowacyjne ramy analityczne, przygotowane przez ZMP. Narzędzie może być wykorzystane do oceny rozwoju miasta w ujęciu wieloletnim (np. do Raportu o stanie gminy)</a:t>
            </a:r>
          </a:p>
          <a:p>
            <a:pPr marL="342900" indent="-342900">
              <a:lnSpc>
                <a:spcPct val="113000"/>
              </a:lnSpc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000" b="1" dirty="0">
                <a:solidFill>
                  <a:schemeClr val="tx1"/>
                </a:solidFill>
                <a:ea typeface="Roboto Light"/>
              </a:rPr>
              <a:t>Źródło porównań </a:t>
            </a:r>
            <a:r>
              <a:rPr lang="pl-PL" altLang="pl-PL" sz="2000" dirty="0">
                <a:solidFill>
                  <a:schemeClr val="tx1"/>
                </a:solidFill>
                <a:ea typeface="Roboto Light"/>
              </a:rPr>
              <a:t>– oficjalne dane statystyczne GUS i MF dla ostatnich 5 lat</a:t>
            </a:r>
          </a:p>
          <a:p>
            <a:pPr marL="628650" indent="-268288">
              <a:lnSpc>
                <a:spcPct val="113000"/>
              </a:lnSpc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solidFill>
                  <a:schemeClr val="tx1"/>
                </a:solidFill>
                <a:ea typeface="Roboto Light"/>
              </a:rPr>
              <a:t>Dane analizowane w 3 wymiarach zrównoważonego rozwoju, w 12 obszarach analizy i 45 podobszarach – ok. 150 wskaźników</a:t>
            </a:r>
          </a:p>
          <a:p>
            <a:pPr marL="628650" indent="-268288">
              <a:lnSpc>
                <a:spcPct val="113000"/>
              </a:lnSpc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solidFill>
                  <a:schemeClr val="tx1"/>
                </a:solidFill>
                <a:ea typeface="Roboto Light"/>
              </a:rPr>
              <a:t>Porównania w grupach porównawczych JST  - wg. Prof. Śleszyńskiego i Komorowskiego.</a:t>
            </a:r>
          </a:p>
          <a:p>
            <a:pPr marL="628650" indent="-268288">
              <a:lnSpc>
                <a:spcPct val="113000"/>
              </a:lnSpc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solidFill>
                  <a:schemeClr val="tx1"/>
                </a:solidFill>
                <a:ea typeface="Roboto Light"/>
              </a:rPr>
              <a:t>ZMP będzie corocznie aktualizował MRL w oparciu o dane źródłowe od gestorów publicznych</a:t>
            </a:r>
          </a:p>
          <a:p>
            <a:pPr marL="628650" indent="-268288">
              <a:lnSpc>
                <a:spcPct val="113000"/>
              </a:lnSpc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solidFill>
                  <a:schemeClr val="tx1"/>
                </a:solidFill>
                <a:ea typeface="Roboto Light"/>
              </a:rPr>
              <a:t>Narzędzie MRL jest dostępne w wersji przez przeglądarkę www w portalu Systemu Analiz Samorządowych na stronie Związku Miast Polskich  (</a:t>
            </a:r>
            <a:r>
              <a:rPr lang="pl-PL" altLang="pl-PL" sz="2000" dirty="0">
                <a:solidFill>
                  <a:schemeClr val="tx1"/>
                </a:solidFill>
                <a:ea typeface="Roboto Light"/>
                <a:hlinkClick r:id="rId2"/>
              </a:rPr>
              <a:t>http://www.systemanaliz.pl</a:t>
            </a:r>
            <a:r>
              <a:rPr lang="pl-PL" altLang="pl-PL" sz="2000" dirty="0">
                <a:solidFill>
                  <a:schemeClr val="tx1"/>
                </a:solidFill>
                <a:ea typeface="Roboto Light"/>
              </a:rPr>
              <a:t> ), instrukcja i film.</a:t>
            </a:r>
          </a:p>
        </p:txBody>
      </p:sp>
      <p:sp>
        <p:nvSpPr>
          <p:cNvPr id="8" name="Tytuł 4"/>
          <p:cNvSpPr txBox="1">
            <a:spLocks/>
          </p:cNvSpPr>
          <p:nvPr/>
        </p:nvSpPr>
        <p:spPr>
          <a:xfrm>
            <a:off x="277262" y="143405"/>
            <a:ext cx="10749367" cy="8297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bg1"/>
                </a:solidFill>
              </a:rPr>
              <a:t>Monitor </a:t>
            </a:r>
            <a:r>
              <a:rPr lang="pl-PL" sz="2400" dirty="0">
                <a:solidFill>
                  <a:schemeClr val="bg1"/>
                </a:solidFill>
              </a:rPr>
              <a:t>Rozwoju Lokalnego - narzędzie dostępne dla miast w trakcie przygotowania wniosku aplikacyjnego w Etapie 1 – zarysu projektu</a:t>
            </a:r>
          </a:p>
        </p:txBody>
      </p:sp>
    </p:spTree>
    <p:extLst>
      <p:ext uri="{BB962C8B-B14F-4D97-AF65-F5344CB8AC3E}">
        <p14:creationId xmlns:p14="http://schemas.microsoft.com/office/powerpoint/2010/main" val="30416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4"/>
          <p:cNvSpPr txBox="1">
            <a:spLocks/>
          </p:cNvSpPr>
          <p:nvPr/>
        </p:nvSpPr>
        <p:spPr>
          <a:xfrm>
            <a:off x="486988" y="118238"/>
            <a:ext cx="10749367" cy="9052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Monitor Rozwoju Miast - Matryca 3 wymiarów zrównoważonego rozwoju </a:t>
            </a:r>
            <a:r>
              <a:rPr lang="pl-PL" sz="2400" dirty="0" smtClean="0">
                <a:solidFill>
                  <a:schemeClr val="bg1"/>
                </a:solidFill>
              </a:rPr>
              <a:t>lokalnego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40" y="1489673"/>
            <a:ext cx="11869941" cy="44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4"/>
          <p:cNvSpPr txBox="1">
            <a:spLocks/>
          </p:cNvSpPr>
          <p:nvPr/>
        </p:nvSpPr>
        <p:spPr>
          <a:xfrm>
            <a:off x="411061" y="286018"/>
            <a:ext cx="10749367" cy="703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pl-PL" sz="2400" dirty="0" smtClean="0">
                <a:solidFill>
                  <a:schemeClr val="bg1"/>
                </a:solidFill>
              </a:rPr>
              <a:t>Grupy </a:t>
            </a:r>
            <a:r>
              <a:rPr lang="pl-PL" sz="2400" dirty="0">
                <a:solidFill>
                  <a:schemeClr val="bg1"/>
                </a:solidFill>
              </a:rPr>
              <a:t>porównawcze do analiz w Monitorze Rozwoju Lokalnego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8" y="1197241"/>
            <a:ext cx="11699238" cy="53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7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4"/>
          <p:cNvSpPr txBox="1">
            <a:spLocks/>
          </p:cNvSpPr>
          <p:nvPr/>
        </p:nvSpPr>
        <p:spPr>
          <a:xfrm>
            <a:off x="537321" y="235683"/>
            <a:ext cx="10749367" cy="6535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pl-PL" sz="2800" dirty="0" smtClean="0">
                <a:solidFill>
                  <a:schemeClr val="bg1"/>
                </a:solidFill>
              </a:rPr>
              <a:t>Monitor </a:t>
            </a:r>
            <a:r>
              <a:rPr lang="pl-PL" sz="2800" dirty="0">
                <a:solidFill>
                  <a:schemeClr val="bg1"/>
                </a:solidFill>
              </a:rPr>
              <a:t>Rozwoju Lokalnego</a:t>
            </a:r>
          </a:p>
        </p:txBody>
      </p:sp>
      <p:sp>
        <p:nvSpPr>
          <p:cNvPr id="6" name="Prostokąt 5"/>
          <p:cNvSpPr/>
          <p:nvPr/>
        </p:nvSpPr>
        <p:spPr>
          <a:xfrm>
            <a:off x="247447" y="1138201"/>
            <a:ext cx="11463337" cy="1712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200" y="1227652"/>
            <a:ext cx="9867680" cy="5335770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4577316" y="4472609"/>
            <a:ext cx="5555844" cy="2309473"/>
          </a:xfrm>
          <a:prstGeom prst="ellipse">
            <a:avLst/>
          </a:prstGeom>
          <a:noFill/>
          <a:ln w="4445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500" dirty="0"/>
          </a:p>
        </p:txBody>
      </p:sp>
    </p:spTree>
    <p:extLst>
      <p:ext uri="{BB962C8B-B14F-4D97-AF65-F5344CB8AC3E}">
        <p14:creationId xmlns:p14="http://schemas.microsoft.com/office/powerpoint/2010/main" val="39586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4"/>
          <p:cNvSpPr txBox="1">
            <a:spLocks/>
          </p:cNvSpPr>
          <p:nvPr/>
        </p:nvSpPr>
        <p:spPr>
          <a:xfrm>
            <a:off x="537321" y="235683"/>
            <a:ext cx="10749367" cy="6535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pl-PL" sz="2800" dirty="0" smtClean="0">
                <a:solidFill>
                  <a:schemeClr val="bg1"/>
                </a:solidFill>
              </a:rPr>
              <a:t>Monitor </a:t>
            </a:r>
            <a:r>
              <a:rPr lang="pl-PL" sz="2800" dirty="0">
                <a:solidFill>
                  <a:schemeClr val="bg1"/>
                </a:solidFill>
              </a:rPr>
              <a:t>Rozwoju Lokalnego</a:t>
            </a:r>
          </a:p>
        </p:txBody>
      </p:sp>
      <p:sp>
        <p:nvSpPr>
          <p:cNvPr id="6" name="Prostokąt 5"/>
          <p:cNvSpPr/>
          <p:nvPr/>
        </p:nvSpPr>
        <p:spPr>
          <a:xfrm>
            <a:off x="247447" y="1138201"/>
            <a:ext cx="11463337" cy="1712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8782" y="1251280"/>
            <a:ext cx="9704269" cy="519816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226" y="4482548"/>
            <a:ext cx="5453085" cy="196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4"/>
          <p:cNvSpPr txBox="1">
            <a:spLocks/>
          </p:cNvSpPr>
          <p:nvPr/>
        </p:nvSpPr>
        <p:spPr>
          <a:xfrm>
            <a:off x="537321" y="235683"/>
            <a:ext cx="10749367" cy="6535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pl-PL" sz="2800" dirty="0" smtClean="0">
                <a:solidFill>
                  <a:schemeClr val="bg1"/>
                </a:solidFill>
              </a:rPr>
              <a:t>Monitor </a:t>
            </a:r>
            <a:r>
              <a:rPr lang="pl-PL" sz="2800" dirty="0">
                <a:solidFill>
                  <a:schemeClr val="bg1"/>
                </a:solidFill>
              </a:rPr>
              <a:t>Rozwoju Lokalnego</a:t>
            </a:r>
          </a:p>
        </p:txBody>
      </p:sp>
      <p:sp>
        <p:nvSpPr>
          <p:cNvPr id="6" name="Prostokąt 5"/>
          <p:cNvSpPr/>
          <p:nvPr/>
        </p:nvSpPr>
        <p:spPr>
          <a:xfrm>
            <a:off x="247447" y="1138201"/>
            <a:ext cx="11463337" cy="1712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589" y="1126704"/>
            <a:ext cx="7709038" cy="573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4"/>
          <p:cNvSpPr txBox="1">
            <a:spLocks/>
          </p:cNvSpPr>
          <p:nvPr/>
        </p:nvSpPr>
        <p:spPr>
          <a:xfrm>
            <a:off x="90060" y="285379"/>
            <a:ext cx="10749367" cy="6535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pl-PL" sz="2800" dirty="0" smtClean="0">
                <a:solidFill>
                  <a:schemeClr val="bg1"/>
                </a:solidFill>
              </a:rPr>
              <a:t>Monitor </a:t>
            </a:r>
            <a:r>
              <a:rPr lang="pl-PL" sz="2800" dirty="0">
                <a:solidFill>
                  <a:schemeClr val="bg1"/>
                </a:solidFill>
              </a:rPr>
              <a:t>Rozwoju </a:t>
            </a:r>
            <a:r>
              <a:rPr lang="pl-PL" sz="2800" dirty="0" smtClean="0">
                <a:solidFill>
                  <a:schemeClr val="bg1"/>
                </a:solidFill>
              </a:rPr>
              <a:t>Lokalnego – warsztaty w Poznaniu 19.06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47447" y="1138201"/>
            <a:ext cx="11463337" cy="1712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90060" y="1018931"/>
            <a:ext cx="11719269" cy="5666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pl-PL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pl-PL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Szanowni Państwo,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Związek Miast Polskich zaprasza przedstawicieli miast zainteresowanych udziałem </a:t>
            </a:r>
            <a:r>
              <a:rPr lang="pl-PL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Programie </a:t>
            </a:r>
            <a:r>
              <a:rPr lang="pl-PL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Rozwój Lokalny</a:t>
            </a: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dniu 19 czerwca 2019 do Poznania na szkolenie z zakresu stosowania nowej metody analitycznej </a:t>
            </a: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Monitora Rozwoju Lokalnego (MRL).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MRL to przygotowane przez Związek narzędzie służące wszechstronnej diagnozie sytuacji społeczno-ekonomicznej miasta w odniesieniu do odpowiednio dobranej grupy porównawczej. Wspieramy w ten sposób strategiczne zarządzanie jednostką w świetle podejmowanych działań prorozwojowych z uwzględnieniem istniejących trendów społeczno-gospodarczych. Więcej na temat Monitora znajdziecie Państwo </a:t>
            </a:r>
            <a:r>
              <a:rPr lang="pl-PL" sz="16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tutaj</a:t>
            </a: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pl-PL" sz="1600" spc="-3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Spotkanie odbędzie się w godzinach </a:t>
            </a:r>
            <a:r>
              <a:rPr lang="pl-PL" sz="1600" b="1" spc="-3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11.00 – 14.00 w Sali Sesyjnej Urzędu Marszałkowskiego Województwa Wielkopolskiego</a:t>
            </a:r>
            <a:r>
              <a:rPr lang="pl-PL" sz="1600" spc="-3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al. Niepodległości 34, Poznań.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Zgłaszać można się</a:t>
            </a:r>
            <a:r>
              <a:rPr lang="pl-PL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18 czerwca br.</a:t>
            </a: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pomocą formularza, który dostępny jest </a:t>
            </a:r>
            <a:r>
              <a:rPr lang="pl-PL" sz="16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tutaj</a:t>
            </a: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biurze Związku Miast Polskich osobą do kontaktów w sprawie spotkania jest p. Anna Wiktorczyk-Nadolna, tel. 605 545 608, email: anna.nadolna@zmp.poznan.pl.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pl-PL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</a:t>
            </a:r>
            <a:r>
              <a:rPr lang="pl-PL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Zapraszamy </a:t>
            </a:r>
            <a:r>
              <a:rPr lang="pl-PL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udziału!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5"/>
          <p:cNvSpPr>
            <a:spLocks noGrp="1"/>
          </p:cNvSpPr>
          <p:nvPr>
            <p:ph idx="1"/>
          </p:nvPr>
        </p:nvSpPr>
        <p:spPr>
          <a:xfrm>
            <a:off x="411061" y="1342238"/>
            <a:ext cx="11207691" cy="5293454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AutoNum type="arabicParenR"/>
              <a:defRPr/>
            </a:pPr>
            <a:r>
              <a:rPr lang="pl-PL" altLang="pl-PL" sz="2400" dirty="0">
                <a:solidFill>
                  <a:schemeClr val="tx1"/>
                </a:solidFill>
                <a:latin typeface="Calibri" panose="020F0502020204030204" pitchFamily="34" charset="0"/>
                <a:ea typeface="Roboto Light"/>
                <a:cs typeface="Calibri" panose="020F0502020204030204" pitchFamily="34" charset="0"/>
              </a:rPr>
              <a:t>Zapewnienie pomocy doradczej 50 miastom, wyłonionym przez </a:t>
            </a:r>
            <a:r>
              <a:rPr lang="pl-PL" altLang="pl-PL" sz="2400" dirty="0" err="1">
                <a:solidFill>
                  <a:schemeClr val="tx1"/>
                </a:solidFill>
                <a:latin typeface="Calibri" panose="020F0502020204030204" pitchFamily="34" charset="0"/>
                <a:ea typeface="Roboto Light"/>
                <a:cs typeface="Calibri" panose="020F0502020204030204" pitchFamily="34" charset="0"/>
              </a:rPr>
              <a:t>MIiR</a:t>
            </a:r>
            <a:r>
              <a:rPr lang="pl-PL" altLang="pl-PL" sz="2400" dirty="0">
                <a:solidFill>
                  <a:schemeClr val="tx1"/>
                </a:solidFill>
                <a:latin typeface="Calibri" panose="020F0502020204030204" pitchFamily="34" charset="0"/>
                <a:ea typeface="Roboto Light"/>
                <a:cs typeface="Calibri" panose="020F0502020204030204" pitchFamily="34" charset="0"/>
              </a:rPr>
              <a:t> w otwartym naborze, która pozwoli im:</a:t>
            </a:r>
          </a:p>
          <a:p>
            <a:pPr marL="715963" lvl="1" indent="-358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  <a:defRPr/>
            </a:pPr>
            <a:r>
              <a:rPr lang="pl-PL" altLang="pl-PL" sz="2400" dirty="0">
                <a:solidFill>
                  <a:schemeClr val="tx1"/>
                </a:solidFill>
                <a:latin typeface="Calibri" panose="020F0502020204030204" pitchFamily="34" charset="0"/>
                <a:ea typeface="Roboto Light"/>
                <a:cs typeface="Calibri" panose="020F0502020204030204" pitchFamily="34" charset="0"/>
              </a:rPr>
              <a:t>przygotować wysokiej jakości aplikacje grantowe</a:t>
            </a:r>
          </a:p>
          <a:p>
            <a:pPr marL="715963" lvl="1" indent="-358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  <a:defRPr/>
            </a:pPr>
            <a:r>
              <a:rPr lang="pl-PL" altLang="pl-PL" sz="2400" dirty="0">
                <a:solidFill>
                  <a:schemeClr val="tx1"/>
                </a:solidFill>
                <a:latin typeface="Calibri" panose="020F0502020204030204" pitchFamily="34" charset="0"/>
                <a:ea typeface="Roboto Light"/>
                <a:cs typeface="Calibri" panose="020F0502020204030204" pitchFamily="34" charset="0"/>
              </a:rPr>
              <a:t>pozwoli na znaczące zwiększenie własnego potencjału do efektywnego programowania i wdrażania lokalnych polityk rozwojowych,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AutoNum type="arabicParenR"/>
              <a:defRPr/>
            </a:pPr>
            <a:r>
              <a:rPr lang="pl-PL" altLang="pl-PL" sz="2400" dirty="0">
                <a:solidFill>
                  <a:schemeClr val="tx1"/>
                </a:solidFill>
                <a:latin typeface="Calibri" panose="020F0502020204030204" pitchFamily="34" charset="0"/>
                <a:ea typeface="Roboto Light"/>
                <a:cs typeface="Calibri" panose="020F0502020204030204" pitchFamily="34" charset="0"/>
              </a:rPr>
              <a:t>Zapewnienie 15 miastom, które zostaną beneficjantami konkursu grantowego, stałej pomocy doradczej, która pozwoli na skuteczne wdrożenie opracowanych planów rozwoju,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AutoNum type="arabicParenR"/>
              <a:defRPr/>
            </a:pPr>
            <a:r>
              <a:rPr lang="pl-PL" altLang="pl-PL" sz="2400" dirty="0">
                <a:solidFill>
                  <a:schemeClr val="tx1"/>
                </a:solidFill>
                <a:latin typeface="Calibri" panose="020F0502020204030204" pitchFamily="34" charset="0"/>
                <a:ea typeface="Roboto Light"/>
                <a:cs typeface="Calibri" panose="020F0502020204030204" pitchFamily="34" charset="0"/>
              </a:rPr>
              <a:t>Wypracowanie oraz </a:t>
            </a:r>
            <a:r>
              <a:rPr lang="pl-PL" altLang="pl-PL" sz="2400" dirty="0" smtClean="0">
                <a:solidFill>
                  <a:schemeClr val="tx1"/>
                </a:solidFill>
                <a:latin typeface="Calibri" panose="020F0502020204030204" pitchFamily="34" charset="0"/>
                <a:ea typeface="Roboto Light"/>
                <a:cs typeface="Calibri" panose="020F0502020204030204" pitchFamily="34" charset="0"/>
              </a:rPr>
              <a:t>upowszechnienie </a:t>
            </a:r>
            <a:r>
              <a:rPr lang="pl-PL" altLang="pl-PL" sz="2400" dirty="0">
                <a:solidFill>
                  <a:schemeClr val="tx1"/>
                </a:solidFill>
                <a:latin typeface="Calibri" panose="020F0502020204030204" pitchFamily="34" charset="0"/>
                <a:ea typeface="Roboto Light"/>
                <a:cs typeface="Calibri" panose="020F0502020204030204" pitchFamily="34" charset="0"/>
              </a:rPr>
              <a:t>modelu zintegrowanego rozwoju lokalnego w wymiarze terytorialnym, oraz rekomendacji w zakresie rozwoju instytucjonalnego – wśród pozostałych samorządów w kraju.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AutoNum type="arabicParenR"/>
              <a:defRPr/>
            </a:pPr>
            <a:r>
              <a:rPr lang="pl-PL" altLang="pl-PL" sz="2400" dirty="0">
                <a:solidFill>
                  <a:schemeClr val="tx1"/>
                </a:solidFill>
                <a:latin typeface="Calibri" panose="020F0502020204030204" pitchFamily="34" charset="0"/>
                <a:ea typeface="Roboto Light"/>
                <a:cs typeface="Calibri" panose="020F0502020204030204" pitchFamily="34" charset="0"/>
              </a:rPr>
              <a:t>Rozwój współpracy bilateralnej między samorządami i instytucjami polskimi, a ich odpowiednikami z Państw Donorów (MF EOG – Norwegia i Islandia) </a:t>
            </a:r>
          </a:p>
        </p:txBody>
      </p:sp>
      <p:sp>
        <p:nvSpPr>
          <p:cNvPr id="8" name="Tytuł 4"/>
          <p:cNvSpPr txBox="1">
            <a:spLocks/>
          </p:cNvSpPr>
          <p:nvPr/>
        </p:nvSpPr>
        <p:spPr>
          <a:xfrm>
            <a:off x="604433" y="-317990"/>
            <a:ext cx="10749367" cy="14369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j-cs"/>
              </a:defRPr>
            </a:lvl1pPr>
          </a:lstStyle>
          <a:p>
            <a:endParaRPr lang="pl-PL" sz="3600" dirty="0"/>
          </a:p>
          <a:p>
            <a:r>
              <a:rPr lang="pl-PL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 projektu predefiniowanego:</a:t>
            </a:r>
            <a:endParaRPr lang="pl-PL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09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362727A-6184-4871-806A-E2036C7630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839" y="5718413"/>
            <a:ext cx="9534521" cy="102649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9A9F64D-8D70-4BDA-8AC3-8B2B4D854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696" y="99437"/>
            <a:ext cx="4854625" cy="1252422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B6813AB-098B-4845-9DBD-D95C489C92CC}"/>
              </a:ext>
            </a:extLst>
          </p:cNvPr>
          <p:cNvSpPr txBox="1"/>
          <p:nvPr/>
        </p:nvSpPr>
        <p:spPr>
          <a:xfrm>
            <a:off x="984474" y="1775740"/>
            <a:ext cx="9916886" cy="38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pl-PL" sz="2000" dirty="0" smtClean="0">
                <a:latin typeface="Calibri" panose="020F0502020204030204" pitchFamily="34" charset="0"/>
              </a:rPr>
              <a:t>Oczekujemy</a:t>
            </a:r>
            <a:r>
              <a:rPr lang="pl-PL" sz="2000" dirty="0">
                <a:latin typeface="Calibri" panose="020F0502020204030204" pitchFamily="34" charset="0"/>
              </a:rPr>
              <a:t>, że projekt ten pozwoli:</a:t>
            </a:r>
          </a:p>
          <a:p>
            <a:pPr marL="342900" indent="-342900">
              <a:lnSpc>
                <a:spcPct val="110000"/>
              </a:lnSpc>
              <a:spcAft>
                <a:spcPts val="800"/>
              </a:spcAft>
              <a:buFontTx/>
              <a:buChar char="-"/>
              <a:defRPr/>
            </a:pPr>
            <a:r>
              <a:rPr lang="pl-PL" sz="2000" b="1" dirty="0">
                <a:latin typeface="Calibri" panose="020F0502020204030204" pitchFamily="34" charset="0"/>
              </a:rPr>
              <a:t>miastom uczestniczącym w projekcie </a:t>
            </a:r>
            <a:r>
              <a:rPr lang="pl-PL" sz="2000" dirty="0">
                <a:latin typeface="Calibri" panose="020F0502020204030204" pitchFamily="34" charset="0"/>
              </a:rPr>
              <a:t>zbudować nową ścieżkę rozwoju – opartą o pełne wykorzystanie wewnętrznych zasobów;</a:t>
            </a:r>
          </a:p>
          <a:p>
            <a:pPr marL="342900" indent="-342900">
              <a:lnSpc>
                <a:spcPct val="110000"/>
              </a:lnSpc>
              <a:spcAft>
                <a:spcPts val="1000"/>
              </a:spcAft>
              <a:buFontTx/>
              <a:buChar char="-"/>
              <a:defRPr/>
            </a:pPr>
            <a:r>
              <a:rPr lang="pl-PL" sz="2000" b="1" dirty="0">
                <a:latin typeface="Calibri" panose="020F0502020204030204" pitchFamily="34" charset="0"/>
              </a:rPr>
              <a:t>ogółowi samorządów </a:t>
            </a:r>
            <a:r>
              <a:rPr lang="pl-PL" sz="2000" dirty="0">
                <a:latin typeface="Calibri" panose="020F0502020204030204" pitchFamily="34" charset="0"/>
              </a:rPr>
              <a:t>skorzystać z doświadczeń pełnej integracji lokalnych działań rozwojowych (między sektorami w obrębie administracji samorządowej, między sektorem publicznym, prywatnym i społecznym, oraz między samorządami w obszarach funkcjonalnych miast);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pl-PL" sz="2000" b="1" dirty="0">
                <a:latin typeface="Calibri" panose="020F0502020204030204" pitchFamily="34" charset="0"/>
              </a:rPr>
              <a:t>Ministerstwu Inwestycji i Rozwoju </a:t>
            </a:r>
            <a:r>
              <a:rPr lang="pl-PL" sz="2000" dirty="0">
                <a:latin typeface="Calibri" panose="020F0502020204030204" pitchFamily="34" charset="0"/>
              </a:rPr>
              <a:t>przygotować skuteczną interwencję na szerszą skalę (rola projektu pilotażowego) i poprzez kształtowanie uwarunkowań prawnych wspierać własny potencjał miast w rozwiązywaniu lokalnych problemów </a:t>
            </a:r>
            <a:r>
              <a:rPr lang="pl-PL" sz="2000" dirty="0" smtClean="0">
                <a:latin typeface="Calibri" panose="020F0502020204030204" pitchFamily="34" charset="0"/>
              </a:rPr>
              <a:t>rozwoju.</a:t>
            </a:r>
            <a:r>
              <a:rPr lang="pl-PL" sz="2000" dirty="0" smtClean="0">
                <a:solidFill>
                  <a:schemeClr val="bg1"/>
                </a:solidFill>
              </a:rPr>
              <a:t>/ </a:t>
            </a:r>
            <a:r>
              <a:rPr lang="pl-PL" sz="2000" dirty="0">
                <a:solidFill>
                  <a:schemeClr val="bg1"/>
                </a:solidFill>
              </a:rPr>
              <a:t>obszarów</a:t>
            </a:r>
          </a:p>
        </p:txBody>
      </p:sp>
      <p:sp>
        <p:nvSpPr>
          <p:cNvPr id="7" name="Prostokąt 2"/>
          <p:cNvSpPr>
            <a:spLocks noChangeArrowheads="1"/>
          </p:cNvSpPr>
          <p:nvPr/>
        </p:nvSpPr>
        <p:spPr bwMode="auto">
          <a:xfrm>
            <a:off x="984474" y="1111501"/>
            <a:ext cx="100470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rgbClr val="58595B"/>
                </a:solidFill>
                <a:latin typeface="Calibri Light" panose="020F0302020204030204" pitchFamily="34" charset="0"/>
                <a:ea typeface="Roboto Light" panose="02000000000000000000"/>
                <a:cs typeface="Roboto Light" panose="0200000000000000000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rgbClr val="58595B"/>
                </a:solidFill>
                <a:latin typeface="Calibri Light" panose="020F0302020204030204" pitchFamily="34" charset="0"/>
                <a:ea typeface="Roboto Light" panose="02000000000000000000"/>
                <a:cs typeface="Roboto Light" panose="0200000000000000000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rgbClr val="58595B"/>
                </a:solidFill>
                <a:latin typeface="Calibri Light" panose="020F0302020204030204" pitchFamily="34" charset="0"/>
                <a:ea typeface="Roboto Light" panose="02000000000000000000"/>
                <a:cs typeface="Roboto Light" panose="0200000000000000000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Calibri Light" panose="020F0302020204030204" pitchFamily="34" charset="0"/>
                <a:ea typeface="Roboto Light" panose="02000000000000000000"/>
                <a:cs typeface="Roboto Light" panose="0200000000000000000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Calibri Light" panose="020F0302020204030204" pitchFamily="34" charset="0"/>
                <a:ea typeface="Roboto Light" panose="02000000000000000000"/>
                <a:cs typeface="Roboto Light" panose="0200000000000000000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Calibri Light" panose="020F0302020204030204" pitchFamily="34" charset="0"/>
                <a:ea typeface="Roboto Light" panose="02000000000000000000"/>
                <a:cs typeface="Roboto Light" panose="0200000000000000000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Calibri Light" panose="020F0302020204030204" pitchFamily="34" charset="0"/>
                <a:ea typeface="Roboto Light" panose="02000000000000000000"/>
                <a:cs typeface="Roboto Light" panose="0200000000000000000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Calibri Light" panose="020F0302020204030204" pitchFamily="34" charset="0"/>
                <a:ea typeface="Roboto Light" panose="02000000000000000000"/>
                <a:cs typeface="Roboto Light" panose="0200000000000000000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8595B"/>
                </a:solidFill>
                <a:latin typeface="Calibri Light" panose="020F0302020204030204" pitchFamily="34" charset="0"/>
                <a:ea typeface="Roboto Light" panose="02000000000000000000"/>
                <a:cs typeface="Roboto Light" panose="0200000000000000000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Podsumowanie</a:t>
            </a:r>
            <a:r>
              <a:rPr lang="pl-PL" alt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Czego oczekujemy od Projektu </a:t>
            </a:r>
            <a:r>
              <a:rPr lang="pl-PL" alt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predefiniowanego?</a:t>
            </a:r>
            <a:r>
              <a:rPr lang="pl-PL" altLang="pl-PL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? </a:t>
            </a:r>
            <a:endParaRPr lang="pl-PL" altLang="pl-PL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 idx="4294967295"/>
          </p:nvPr>
        </p:nvSpPr>
        <p:spPr>
          <a:xfrm>
            <a:off x="799754" y="1921079"/>
            <a:ext cx="4510477" cy="3640821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Dziękujemy - </a:t>
            </a:r>
            <a:br>
              <a:rPr lang="pl-P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imieniu </a:t>
            </a:r>
            <a:r>
              <a:rPr lang="pl-P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ZMP i partnerów </a:t>
            </a:r>
            <a:r>
              <a:rPr lang="pl-P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Projektu Predefiniowanego</a:t>
            </a:r>
            <a:br>
              <a:rPr lang="pl-P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Andrzej </a:t>
            </a:r>
            <a:r>
              <a:rPr lang="pl-P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Porawski</a:t>
            </a:r>
            <a:br>
              <a:rPr lang="pl-P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Ryszard </a:t>
            </a:r>
            <a:r>
              <a:rPr lang="pl-P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Grobelny, </a:t>
            </a:r>
            <a:br>
              <a:rPr lang="pl-P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Tomasz </a:t>
            </a:r>
            <a:r>
              <a:rPr lang="pl-P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Potkański</a:t>
            </a:r>
            <a:endParaRPr lang="pl-P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7C85434-407B-467B-8DC7-FDF44D81B5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839" y="5718413"/>
            <a:ext cx="9534521" cy="102649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972246F-65A4-48A9-81E2-1A67A1870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696" y="99437"/>
            <a:ext cx="4854625" cy="125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362727A-6184-4871-806A-E2036C7630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839" y="5718413"/>
            <a:ext cx="9534521" cy="102649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9A9F64D-8D70-4BDA-8AC3-8B2B4D854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696" y="99437"/>
            <a:ext cx="4854625" cy="1252422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B6813AB-098B-4845-9DBD-D95C489C92CC}"/>
              </a:ext>
            </a:extLst>
          </p:cNvPr>
          <p:cNvSpPr txBox="1"/>
          <p:nvPr/>
        </p:nvSpPr>
        <p:spPr>
          <a:xfrm>
            <a:off x="528505" y="1421934"/>
            <a:ext cx="1111541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Partnerzy projektu predefiniowanego i ich zadania: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Związek Miast Polskich – całościowa koordynacja wsparcia dla miast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Instytut Rozwoju Miast i Regionów – pomoc w zastosowaniu narzędzi w zakresie monitoringu, mieszkalnictwa, rewitalizacji, gospodarki nieruchomościami i gospodarki przestrzennej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Norweski Związek Władz Lokalnych i Regionalnych – doświadczenia norweskie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OECD -  wsparcie rozwoju instytucjonalnego w miastach </a:t>
            </a:r>
          </a:p>
        </p:txBody>
      </p:sp>
    </p:spTree>
    <p:extLst>
      <p:ext uri="{BB962C8B-B14F-4D97-AF65-F5344CB8AC3E}">
        <p14:creationId xmlns:p14="http://schemas.microsoft.com/office/powerpoint/2010/main" val="33445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5"/>
          <p:cNvSpPr>
            <a:spLocks noGrp="1"/>
          </p:cNvSpPr>
          <p:nvPr>
            <p:ph idx="1"/>
          </p:nvPr>
        </p:nvSpPr>
        <p:spPr>
          <a:xfrm>
            <a:off x="169740" y="1610685"/>
            <a:ext cx="11618751" cy="4672669"/>
          </a:xfrm>
        </p:spPr>
        <p:txBody>
          <a:bodyPr>
            <a:noAutofit/>
          </a:bodyPr>
          <a:lstStyle/>
          <a:p>
            <a:pPr marL="539750" indent="-5143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pl-PL" altLang="pl-PL" sz="2400" dirty="0">
                <a:solidFill>
                  <a:schemeClr val="tx1"/>
                </a:solidFill>
                <a:latin typeface="Calibri" panose="020F0502020204030204" pitchFamily="34" charset="0"/>
                <a:ea typeface="Roboto Light" panose="02000000000000000000"/>
                <a:cs typeface="Calibri" panose="020F0502020204030204" pitchFamily="34" charset="0"/>
              </a:rPr>
              <a:t>Przekazywanie wiedzy i doświadczeń w rozwiązywaniu podobnych </a:t>
            </a:r>
            <a:r>
              <a:rPr lang="pl-PL" altLang="pl-PL" sz="2400" dirty="0" smtClean="0">
                <a:solidFill>
                  <a:schemeClr val="tx1"/>
                </a:solidFill>
                <a:latin typeface="Calibri" panose="020F0502020204030204" pitchFamily="34" charset="0"/>
                <a:ea typeface="Roboto Light" panose="02000000000000000000"/>
                <a:cs typeface="Calibri" panose="020F0502020204030204" pitchFamily="34" charset="0"/>
              </a:rPr>
              <a:t>problemów:</a:t>
            </a:r>
            <a:endParaRPr lang="pl-PL" altLang="pl-PL" sz="2400" dirty="0">
              <a:solidFill>
                <a:schemeClr val="tx1"/>
              </a:solidFill>
              <a:latin typeface="Calibri" panose="020F0502020204030204" pitchFamily="34" charset="0"/>
              <a:ea typeface="Roboto Light" panose="02000000000000000000"/>
              <a:cs typeface="Calibri" panose="020F0502020204030204" pitchFamily="34" charset="0"/>
            </a:endParaRPr>
          </a:p>
          <a:p>
            <a:pPr marL="1225550" lvl="1" indent="-51435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Font typeface="Calibri Light" panose="020F0302020204030204" pitchFamily="34" charset="0"/>
              <a:buAutoNum type="alphaLcParenR"/>
            </a:pPr>
            <a:r>
              <a:rPr lang="pl-PL" altLang="pl-PL" sz="2400" dirty="0">
                <a:solidFill>
                  <a:schemeClr val="tx1"/>
                </a:solidFill>
                <a:latin typeface="Calibri" panose="020F0502020204030204" pitchFamily="34" charset="0"/>
                <a:ea typeface="Roboto Light" panose="02000000000000000000"/>
                <a:cs typeface="Calibri" panose="020F0502020204030204" pitchFamily="34" charset="0"/>
              </a:rPr>
              <a:t>Organizacja wizyt studyjnych dla burmistrzów/prezydentów 50 miast w Etapie 2 w samorządach norweskich;</a:t>
            </a:r>
          </a:p>
          <a:p>
            <a:pPr marL="1225550" lvl="1" indent="-51435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Font typeface="Calibri Light" panose="020F0302020204030204" pitchFamily="34" charset="0"/>
              <a:buAutoNum type="alphaLcParenR"/>
            </a:pPr>
            <a:r>
              <a:rPr lang="pl-PL" altLang="pl-PL" sz="2400" dirty="0">
                <a:solidFill>
                  <a:schemeClr val="tx1"/>
                </a:solidFill>
                <a:latin typeface="Calibri" panose="020F0502020204030204" pitchFamily="34" charset="0"/>
                <a:ea typeface="Roboto Light" panose="02000000000000000000"/>
                <a:cs typeface="Calibri" panose="020F0502020204030204" pitchFamily="34" charset="0"/>
              </a:rPr>
              <a:t>Organizacja wizyt studyjnych dla kluczowego personelu 15 miast wybranych do Etapu 3</a:t>
            </a:r>
          </a:p>
          <a:p>
            <a:pPr marL="1225550" lvl="1" indent="-51435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Font typeface="Calibri Light" panose="020F0302020204030204" pitchFamily="34" charset="0"/>
              <a:buAutoNum type="alphaLcParenR"/>
            </a:pPr>
            <a:r>
              <a:rPr lang="pl-PL" altLang="pl-PL" sz="2400" dirty="0">
                <a:solidFill>
                  <a:schemeClr val="tx1"/>
                </a:solidFill>
                <a:latin typeface="Calibri" panose="020F0502020204030204" pitchFamily="34" charset="0"/>
                <a:ea typeface="Roboto Light" panose="02000000000000000000"/>
                <a:cs typeface="Calibri" panose="020F0502020204030204" pitchFamily="34" charset="0"/>
              </a:rPr>
              <a:t>Udział w warsztatach i szkoleniach w ramach projektu w Polsce – doświadczenia norweskie</a:t>
            </a:r>
          </a:p>
          <a:p>
            <a:pPr marL="539750" indent="-51435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Font typeface="Arial" panose="020B0604020202020204" pitchFamily="34" charset="0"/>
              <a:buAutoNum type="arabicPeriod"/>
            </a:pPr>
            <a:r>
              <a:rPr lang="pl-PL" altLang="pl-PL" sz="2400" dirty="0">
                <a:solidFill>
                  <a:schemeClr val="tx1"/>
                </a:solidFill>
                <a:latin typeface="Calibri" panose="020F0502020204030204" pitchFamily="34" charset="0"/>
                <a:ea typeface="Roboto Light" panose="02000000000000000000"/>
                <a:cs typeface="Calibri" panose="020F0502020204030204" pitchFamily="34" charset="0"/>
              </a:rPr>
              <a:t>Nawiązywanie i rozwijanie dwustronnych relacji samorządów polskich i norweskich</a:t>
            </a:r>
          </a:p>
          <a:p>
            <a:pPr marL="1054100" lvl="1" indent="-34290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pl-PL" altLang="pl-PL" sz="2400" dirty="0">
                <a:solidFill>
                  <a:schemeClr val="tx1"/>
                </a:solidFill>
                <a:latin typeface="Calibri" panose="020F0502020204030204" pitchFamily="34" charset="0"/>
                <a:ea typeface="Roboto Light" panose="02000000000000000000"/>
                <a:cs typeface="Calibri" panose="020F0502020204030204" pitchFamily="34" charset="0"/>
              </a:rPr>
              <a:t>Identyfikacja partnerów norweskich dla 15 miast wybranych do Etapu 3 (beneficjentów)</a:t>
            </a:r>
          </a:p>
          <a:p>
            <a:pPr marL="539750" indent="-51435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Font typeface="Arial" panose="020B0604020202020204" pitchFamily="34" charset="0"/>
              <a:buAutoNum type="arabicPeriod"/>
            </a:pPr>
            <a:r>
              <a:rPr lang="pl-PL" altLang="pl-PL" sz="2400" dirty="0">
                <a:solidFill>
                  <a:schemeClr val="tx1"/>
                </a:solidFill>
                <a:latin typeface="Calibri" panose="020F0502020204030204" pitchFamily="34" charset="0"/>
                <a:ea typeface="Roboto Light" panose="02000000000000000000"/>
                <a:cs typeface="Calibri" panose="020F0502020204030204" pitchFamily="34" charset="0"/>
              </a:rPr>
              <a:t>KS jako przedstawiciel strony norweskiej w Programie „Rozwój lokalny” – weźmie udział w pracach Komitetu Wyboru Projektów w ramach kwalifikacji do 2 i 3 etapu projektu</a:t>
            </a:r>
          </a:p>
        </p:txBody>
      </p:sp>
      <p:sp>
        <p:nvSpPr>
          <p:cNvPr id="8" name="Tytuł 4"/>
          <p:cNvSpPr txBox="1">
            <a:spLocks/>
          </p:cNvSpPr>
          <p:nvPr/>
        </p:nvSpPr>
        <p:spPr>
          <a:xfrm>
            <a:off x="604433" y="-317990"/>
            <a:ext cx="10749367" cy="14369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j-cs"/>
              </a:defRPr>
            </a:lvl1pPr>
          </a:lstStyle>
          <a:p>
            <a:endParaRPr lang="pl-PL" sz="3600" dirty="0"/>
          </a:p>
          <a:p>
            <a:r>
              <a:rPr lang="pl-PL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Rola Norweskiego Związku Władz Lokalnych:</a:t>
            </a:r>
            <a:endParaRPr lang="pl-PL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5"/>
          <p:cNvSpPr>
            <a:spLocks noGrp="1"/>
          </p:cNvSpPr>
          <p:nvPr>
            <p:ph idx="1"/>
          </p:nvPr>
        </p:nvSpPr>
        <p:spPr>
          <a:xfrm>
            <a:off x="251670" y="1350627"/>
            <a:ext cx="11207691" cy="5352177"/>
          </a:xfrm>
        </p:spPr>
        <p:txBody>
          <a:bodyPr>
            <a:noAutofit/>
          </a:bodyPr>
          <a:lstStyle/>
          <a:p>
            <a:pPr marL="540000" indent="-5143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AutoNum type="arabicPeriod"/>
              <a:defRPr/>
            </a:pPr>
            <a:r>
              <a:rPr lang="pl-PL" sz="2100" b="1" dirty="0">
                <a:solidFill>
                  <a:schemeClr val="tx1"/>
                </a:solidFill>
                <a:cs typeface="Calibri" panose="020F0502020204030204" pitchFamily="34" charset="0"/>
              </a:rPr>
              <a:t>Przegląd stanu zarządzania w samorządzie lokalnym w Polsce – pod względem potencjału instytucjonalnego do skutecznej realizacji własnych polityk </a:t>
            </a:r>
            <a:r>
              <a:rPr lang="pl-PL" sz="21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rozwojowych </a:t>
            </a:r>
            <a:r>
              <a:rPr lang="pl-PL" sz="2100" dirty="0" smtClean="0">
                <a:solidFill>
                  <a:schemeClr val="tx1"/>
                </a:solidFill>
                <a:cs typeface="Calibri" panose="020F0502020204030204" pitchFamily="34" charset="0"/>
              </a:rPr>
              <a:t>- ankiety i wywiady w wybranych miastach: </a:t>
            </a:r>
          </a:p>
          <a:p>
            <a:pPr marL="536575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defRPr/>
            </a:pPr>
            <a:r>
              <a:rPr lang="pl-PL" sz="2100" dirty="0" smtClean="0">
                <a:solidFill>
                  <a:schemeClr val="tx1"/>
                </a:solidFill>
                <a:cs typeface="Calibri" panose="020F0502020204030204" pitchFamily="34" charset="0"/>
              </a:rPr>
              <a:t>Analiza </a:t>
            </a:r>
            <a:r>
              <a:rPr lang="pl-PL" sz="2100" dirty="0">
                <a:solidFill>
                  <a:schemeClr val="tx1"/>
                </a:solidFill>
                <a:cs typeface="Calibri" panose="020F0502020204030204" pitchFamily="34" charset="0"/>
              </a:rPr>
              <a:t>obejmie 7 obszarów zarządzania w </a:t>
            </a:r>
            <a:r>
              <a:rPr lang="pl-PL" sz="2100" dirty="0" smtClean="0">
                <a:solidFill>
                  <a:schemeClr val="tx1"/>
                </a:solidFill>
                <a:cs typeface="Calibri" panose="020F0502020204030204" pitchFamily="34" charset="0"/>
              </a:rPr>
              <a:t>mieście:</a:t>
            </a:r>
            <a:endParaRPr lang="pl-PL" sz="21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985838" indent="-35718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arenR"/>
              <a:defRPr/>
            </a:pPr>
            <a:r>
              <a:rPr lang="pl-PL" sz="2000" dirty="0">
                <a:solidFill>
                  <a:schemeClr val="tx1"/>
                </a:solidFill>
              </a:rPr>
              <a:t>Koordynacja działań pomiędzy </a:t>
            </a:r>
            <a:r>
              <a:rPr lang="pl-PL" sz="2000" dirty="0" smtClean="0">
                <a:solidFill>
                  <a:schemeClr val="tx1"/>
                </a:solidFill>
              </a:rPr>
              <a:t>wydziałami i jednostkami organizacyjnymi </a:t>
            </a:r>
            <a:endParaRPr lang="pl-PL" sz="2000" dirty="0">
              <a:solidFill>
                <a:schemeClr val="tx1"/>
              </a:solidFill>
            </a:endParaRPr>
          </a:p>
          <a:p>
            <a:pPr marL="985838" indent="-35718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arenR"/>
              <a:defRPr/>
            </a:pPr>
            <a:r>
              <a:rPr lang="pl-PL" sz="2000" dirty="0">
                <a:solidFill>
                  <a:schemeClr val="tx1"/>
                </a:solidFill>
              </a:rPr>
              <a:t>Wykorzystanie metod zarządzanie opartego na wynikach i faktach przy podejmowaniu </a:t>
            </a:r>
            <a:r>
              <a:rPr lang="pl-PL" sz="2000" dirty="0" smtClean="0">
                <a:solidFill>
                  <a:schemeClr val="tx1"/>
                </a:solidFill>
              </a:rPr>
              <a:t>decyzji</a:t>
            </a:r>
            <a:endParaRPr lang="pl-PL" sz="2000" dirty="0">
              <a:solidFill>
                <a:schemeClr val="tx1"/>
              </a:solidFill>
            </a:endParaRPr>
          </a:p>
          <a:p>
            <a:pPr marL="985838" indent="-35718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arenR"/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Praktyka integracji </a:t>
            </a:r>
            <a:r>
              <a:rPr lang="pl-PL" sz="2000" dirty="0">
                <a:solidFill>
                  <a:schemeClr val="tx1"/>
                </a:solidFill>
              </a:rPr>
              <a:t>planowania strategicznego i </a:t>
            </a:r>
            <a:r>
              <a:rPr lang="pl-PL" sz="2000" dirty="0" smtClean="0">
                <a:solidFill>
                  <a:schemeClr val="tx1"/>
                </a:solidFill>
              </a:rPr>
              <a:t>finansowego </a:t>
            </a:r>
            <a:endParaRPr lang="pl-PL" sz="2000" dirty="0">
              <a:solidFill>
                <a:schemeClr val="tx1"/>
              </a:solidFill>
            </a:endParaRPr>
          </a:p>
          <a:p>
            <a:pPr marL="985838" indent="-35718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arenR"/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Współpraca miedzy-samorządowa i z instytucjami wojewódzkimi i rządowymi </a:t>
            </a:r>
            <a:endParaRPr lang="pl-PL" sz="2000" dirty="0">
              <a:solidFill>
                <a:schemeClr val="tx1"/>
              </a:solidFill>
            </a:endParaRPr>
          </a:p>
          <a:p>
            <a:pPr marL="985838" indent="-35718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arenR"/>
              <a:defRPr/>
            </a:pPr>
            <a:r>
              <a:rPr lang="pl-PL" sz="2000" dirty="0">
                <a:solidFill>
                  <a:schemeClr val="tx1"/>
                </a:solidFill>
              </a:rPr>
              <a:t>Strategiczne zarządzanie zasobami ludzkimi (HRM) w </a:t>
            </a:r>
            <a:r>
              <a:rPr lang="pl-PL" sz="2000" dirty="0" smtClean="0">
                <a:solidFill>
                  <a:schemeClr val="tx1"/>
                </a:solidFill>
              </a:rPr>
              <a:t>miastach </a:t>
            </a:r>
            <a:endParaRPr lang="pl-PL" sz="2000" dirty="0">
              <a:solidFill>
                <a:schemeClr val="tx1"/>
              </a:solidFill>
            </a:endParaRPr>
          </a:p>
          <a:p>
            <a:pPr marL="985838" indent="-35718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arenR"/>
              <a:defRPr/>
            </a:pPr>
            <a:r>
              <a:rPr lang="pl-PL" sz="2000" dirty="0">
                <a:solidFill>
                  <a:schemeClr val="tx1"/>
                </a:solidFill>
              </a:rPr>
              <a:t>Realizacja polityki </a:t>
            </a:r>
            <a:r>
              <a:rPr lang="pl-PL" sz="2000" dirty="0" smtClean="0">
                <a:solidFill>
                  <a:schemeClr val="tx1"/>
                </a:solidFill>
              </a:rPr>
              <a:t>włączania mieszkańców w procesy decyzyjne </a:t>
            </a:r>
            <a:endParaRPr lang="pl-PL" sz="2000" dirty="0">
              <a:solidFill>
                <a:schemeClr val="tx1"/>
              </a:solidFill>
            </a:endParaRPr>
          </a:p>
          <a:p>
            <a:pPr marL="985838" indent="-35718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arenR"/>
              <a:defRPr/>
            </a:pPr>
            <a:r>
              <a:rPr lang="pl-PL" sz="2000" dirty="0">
                <a:solidFill>
                  <a:schemeClr val="tx1"/>
                </a:solidFill>
              </a:rPr>
              <a:t>Zmniejszenie obciążenia administracyjnego i praktyk biurokratycznych w funkcjonowaniu administracji samorządowej w celu poprawy efektywności zarządzania. </a:t>
            </a:r>
          </a:p>
          <a:p>
            <a:pPr marL="541338" indent="-541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pl-PL" sz="2100" dirty="0">
                <a:solidFill>
                  <a:schemeClr val="tx1"/>
                </a:solidFill>
                <a:cs typeface="Calibri" panose="020F0502020204030204" pitchFamily="34" charset="0"/>
              </a:rPr>
              <a:t>2. 	</a:t>
            </a:r>
            <a:r>
              <a:rPr lang="pl-PL" sz="2100" b="1" dirty="0">
                <a:solidFill>
                  <a:schemeClr val="tx1"/>
                </a:solidFill>
                <a:cs typeface="Calibri" panose="020F0502020204030204" pitchFamily="34" charset="0"/>
              </a:rPr>
              <a:t>Przygotowanie</a:t>
            </a:r>
            <a:r>
              <a:rPr lang="pl-PL" sz="21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pl-PL" sz="2100" b="1" dirty="0">
                <a:solidFill>
                  <a:schemeClr val="tx1"/>
                </a:solidFill>
                <a:cs typeface="Calibri" panose="020F0502020204030204" pitchFamily="34" charset="0"/>
              </a:rPr>
              <a:t>narzędzia samooceny stanu rozwoju instytucjonalnego </a:t>
            </a:r>
            <a:r>
              <a:rPr lang="pl-PL" sz="2100" dirty="0">
                <a:solidFill>
                  <a:schemeClr val="tx1"/>
                </a:solidFill>
                <a:cs typeface="Calibri" panose="020F0502020204030204" pitchFamily="34" charset="0"/>
              </a:rPr>
              <a:t>– punkt wyjścia do przygotowania Planów Rozwoju Instytucjonalnego do dla 50 miast</a:t>
            </a:r>
          </a:p>
        </p:txBody>
      </p:sp>
      <p:sp>
        <p:nvSpPr>
          <p:cNvPr id="8" name="Tytuł 4"/>
          <p:cNvSpPr txBox="1">
            <a:spLocks/>
          </p:cNvSpPr>
          <p:nvPr/>
        </p:nvSpPr>
        <p:spPr>
          <a:xfrm>
            <a:off x="604433" y="-317990"/>
            <a:ext cx="10749367" cy="14369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j-cs"/>
              </a:defRPr>
            </a:lvl1pPr>
          </a:lstStyle>
          <a:p>
            <a:endParaRPr lang="pl-PL" sz="3600" dirty="0"/>
          </a:p>
          <a:p>
            <a:r>
              <a:rPr lang="pl-PL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Rola OECD:</a:t>
            </a:r>
            <a:endParaRPr lang="pl-PL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54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4"/>
          <p:cNvSpPr txBox="1">
            <a:spLocks/>
          </p:cNvSpPr>
          <p:nvPr/>
        </p:nvSpPr>
        <p:spPr>
          <a:xfrm>
            <a:off x="125835" y="302004"/>
            <a:ext cx="11820088" cy="620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j-cs"/>
              </a:defRPr>
            </a:lvl1pPr>
          </a:lstStyle>
          <a:p>
            <a:pPr fontAlgn="auto">
              <a:spcAft>
                <a:spcPts val="200"/>
              </a:spcAft>
              <a:defRPr/>
            </a:pPr>
            <a:r>
              <a:rPr lang="pl-PL" sz="2400" dirty="0" smtClean="0">
                <a:solidFill>
                  <a:schemeClr val="bg1"/>
                </a:solidFill>
              </a:rPr>
              <a:t>Struktura i harmonogram projektu predefiniowanego - </a:t>
            </a:r>
            <a:r>
              <a:rPr lang="pl-PL" sz="2400" dirty="0">
                <a:solidFill>
                  <a:schemeClr val="bg1"/>
                </a:solidFill>
              </a:rPr>
              <a:t>wsparcie eksperckie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40" y="1598225"/>
            <a:ext cx="10461643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5"/>
          <p:cNvSpPr>
            <a:spLocks noGrp="1"/>
          </p:cNvSpPr>
          <p:nvPr>
            <p:ph idx="1"/>
          </p:nvPr>
        </p:nvSpPr>
        <p:spPr>
          <a:xfrm>
            <a:off x="375270" y="1577129"/>
            <a:ext cx="11207691" cy="447972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pl-PL" sz="2000" dirty="0" smtClean="0">
                <a:solidFill>
                  <a:schemeClr val="tx1"/>
                </a:solidFill>
                <a:cs typeface="Calibri" panose="020F0502020204030204" pitchFamily="34" charset="0"/>
              </a:rPr>
              <a:t>Etap </a:t>
            </a: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1: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AutoNum type="arabicPeriod"/>
              <a:defRPr/>
            </a:pPr>
            <a:r>
              <a:rPr lang="pl-PL" sz="2000" dirty="0" smtClean="0">
                <a:solidFill>
                  <a:schemeClr val="tx1"/>
                </a:solidFill>
                <a:cs typeface="Calibri" panose="020F0502020204030204" pitchFamily="34" charset="0"/>
              </a:rPr>
              <a:t>Udział w seminariach informacyjnych </a:t>
            </a: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dla zainteresowanych </a:t>
            </a:r>
            <a:r>
              <a:rPr lang="pl-PL" sz="2000" dirty="0" smtClean="0">
                <a:solidFill>
                  <a:schemeClr val="tx1"/>
                </a:solidFill>
                <a:cs typeface="Calibri" panose="020F0502020204030204" pitchFamily="34" charset="0"/>
              </a:rPr>
              <a:t>miast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AutoNum type="arabicPeriod"/>
              <a:defRPr/>
            </a:pPr>
            <a:r>
              <a:rPr lang="pl-PL" sz="2000" dirty="0" smtClean="0">
                <a:solidFill>
                  <a:schemeClr val="tx1"/>
                </a:solidFill>
                <a:cs typeface="Calibri" panose="020F0502020204030204" pitchFamily="34" charset="0"/>
              </a:rPr>
              <a:t>Udostępnienie </a:t>
            </a: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narzędzia „Monitor Rozwoju Lokalnego” jako pomoc we własnej diagnozie problemów rozwojowych – do celów przygotowania Wniosku Aplikacyjnego i Zarysu Projektu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Etap 2:</a:t>
            </a:r>
          </a:p>
          <a:p>
            <a:pPr marL="540000" indent="-5143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AutoNum type="arabicPeriod"/>
              <a:defRPr/>
            </a:pP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Pomoc </a:t>
            </a:r>
            <a:r>
              <a:rPr lang="pl-PL" sz="2000" dirty="0" smtClean="0">
                <a:solidFill>
                  <a:schemeClr val="tx1"/>
                </a:solidFill>
                <a:cs typeface="Calibri" panose="020F0502020204030204" pitchFamily="34" charset="0"/>
              </a:rPr>
              <a:t>zespołu </a:t>
            </a: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doradców </a:t>
            </a:r>
            <a:r>
              <a:rPr lang="pl-PL" sz="2000" dirty="0" smtClean="0">
                <a:solidFill>
                  <a:schemeClr val="tx1"/>
                </a:solidFill>
                <a:cs typeface="Calibri" panose="020F0502020204030204" pitchFamily="34" charset="0"/>
              </a:rPr>
              <a:t>projektu dla </a:t>
            </a: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50 miast– kilkuosobowy zespół specjalistów od zarządzania strategicznego, rozwoju gospodarczego, społecznego i </a:t>
            </a:r>
            <a:r>
              <a:rPr lang="pl-PL" sz="2000" dirty="0" smtClean="0">
                <a:solidFill>
                  <a:schemeClr val="tx1"/>
                </a:solidFill>
                <a:cs typeface="Calibri" panose="020F0502020204030204" pitchFamily="34" charset="0"/>
              </a:rPr>
              <a:t>instytucjonalnego</a:t>
            </a:r>
          </a:p>
          <a:p>
            <a:pPr marL="540000" indent="-5143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AutoNum type="arabicPeriod"/>
              <a:defRPr/>
            </a:pPr>
            <a:r>
              <a:rPr lang="pl-PL" sz="2000" dirty="0" smtClean="0">
                <a:solidFill>
                  <a:schemeClr val="tx1"/>
                </a:solidFill>
                <a:cs typeface="Calibri" panose="020F0502020204030204" pitchFamily="34" charset="0"/>
              </a:rPr>
              <a:t>Szerokie </a:t>
            </a: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szkolenia kompetencyjne + wyjazdy studyjne do Norwegii</a:t>
            </a:r>
          </a:p>
          <a:p>
            <a:pPr marL="540000" indent="-5143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AutoNum type="arabicPeriod"/>
              <a:defRPr/>
            </a:pPr>
            <a:r>
              <a:rPr lang="pl-PL" sz="2000" dirty="0" smtClean="0">
                <a:solidFill>
                  <a:schemeClr val="tx1"/>
                </a:solidFill>
                <a:cs typeface="Calibri" panose="020F0502020204030204" pitchFamily="34" charset="0"/>
              </a:rPr>
              <a:t>Doradcy </a:t>
            </a: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projektu predefiniowanego nie mogą przygotowywać dokumentów: Wniosku Aplikacyjnego, Planu Rozwoju Lokalnego, Planu Rozwoju Instytucjonalnego – mogą wyłącznie doradzać i wspierać w prowadzeniu analiz, moderować spotkania</a:t>
            </a:r>
          </a:p>
          <a:p>
            <a:pPr marL="540000" indent="-5143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AutoNum type="arabicPeriod"/>
              <a:defRPr/>
            </a:pP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Ministerstwo oczekuje, że miasta nie będą zatrudniać zewnętrznych firm do przygotowania tych dokumentów – samodzielne przygotowanie jest elementem budowy potencjału </a:t>
            </a:r>
            <a:r>
              <a:rPr lang="pl-PL" sz="2000" dirty="0" smtClean="0">
                <a:solidFill>
                  <a:schemeClr val="tx1"/>
                </a:solidFill>
                <a:cs typeface="Calibri" panose="020F0502020204030204" pitchFamily="34" charset="0"/>
              </a:rPr>
              <a:t>instytucji</a:t>
            </a:r>
            <a:endParaRPr lang="pl-PL" sz="20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8" name="Tytuł 4"/>
          <p:cNvSpPr txBox="1">
            <a:spLocks/>
          </p:cNvSpPr>
          <p:nvPr/>
        </p:nvSpPr>
        <p:spPr>
          <a:xfrm>
            <a:off x="604433" y="-317990"/>
            <a:ext cx="10749367" cy="14369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j-cs"/>
              </a:defRPr>
            </a:lvl1pPr>
          </a:lstStyle>
          <a:p>
            <a:endParaRPr lang="pl-PL" sz="3600" dirty="0"/>
          </a:p>
          <a:p>
            <a:r>
              <a:rPr lang="pl-PL" sz="2800" dirty="0">
                <a:solidFill>
                  <a:schemeClr val="bg1"/>
                </a:solidFill>
              </a:rPr>
              <a:t>Pomoc zespołu projektu predefiniowanego</a:t>
            </a:r>
            <a:endParaRPr lang="pl-P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0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5"/>
          <p:cNvSpPr>
            <a:spLocks noGrp="1"/>
          </p:cNvSpPr>
          <p:nvPr>
            <p:ph idx="1"/>
          </p:nvPr>
        </p:nvSpPr>
        <p:spPr>
          <a:xfrm>
            <a:off x="293615" y="1367405"/>
            <a:ext cx="11820088" cy="529345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</a:pPr>
            <a:r>
              <a:rPr lang="pl-PL" altLang="pl-PL" sz="2000" dirty="0">
                <a:solidFill>
                  <a:srgbClr val="000000"/>
                </a:solidFill>
                <a:ea typeface="Roboto Light" panose="02000000000000000000"/>
              </a:rPr>
              <a:t>Zgodnie z </a:t>
            </a:r>
            <a:r>
              <a:rPr lang="pl-PL" altLang="pl-PL" sz="2000" b="1" dirty="0">
                <a:solidFill>
                  <a:srgbClr val="000000"/>
                </a:solidFill>
                <a:ea typeface="Roboto Light" panose="02000000000000000000"/>
              </a:rPr>
              <a:t>diagnozą SOR </a:t>
            </a:r>
            <a:r>
              <a:rPr lang="pl-PL" altLang="pl-PL" sz="2000" dirty="0">
                <a:solidFill>
                  <a:srgbClr val="000000"/>
                </a:solidFill>
                <a:ea typeface="Roboto Light" panose="02000000000000000000"/>
              </a:rPr>
              <a:t>- istotą problemów rozwojowych miast średnich i małych jest powolna </a:t>
            </a:r>
            <a:r>
              <a:rPr lang="pl-PL" altLang="pl-PL" sz="2000" b="1" dirty="0">
                <a:solidFill>
                  <a:srgbClr val="000000"/>
                </a:solidFill>
                <a:ea typeface="Roboto Light" panose="02000000000000000000"/>
              </a:rPr>
              <a:t>utrata przez nie funkcji ekonomicznych i społecznych </a:t>
            </a:r>
            <a:r>
              <a:rPr lang="pl-PL" altLang="pl-PL" sz="2000" dirty="0">
                <a:solidFill>
                  <a:srgbClr val="000000"/>
                </a:solidFill>
                <a:ea typeface="Roboto Light" panose="02000000000000000000"/>
              </a:rPr>
              <a:t>–</a:t>
            </a:r>
            <a:r>
              <a:rPr lang="pl-PL" altLang="pl-PL" sz="2000" b="1" dirty="0" smtClean="0">
                <a:solidFill>
                  <a:srgbClr val="000000"/>
                </a:solidFill>
                <a:ea typeface="Roboto Light" panose="02000000000000000000"/>
              </a:rPr>
              <a:t> </a:t>
            </a:r>
            <a:r>
              <a:rPr lang="pl-PL" altLang="pl-PL" sz="2000" dirty="0" smtClean="0">
                <a:solidFill>
                  <a:srgbClr val="000000"/>
                </a:solidFill>
                <a:ea typeface="Roboto Light" panose="02000000000000000000"/>
              </a:rPr>
              <a:t>jako </a:t>
            </a:r>
            <a:r>
              <a:rPr lang="pl-PL" altLang="pl-PL" sz="2000" dirty="0">
                <a:solidFill>
                  <a:srgbClr val="000000"/>
                </a:solidFill>
                <a:ea typeface="Roboto Light" panose="02000000000000000000"/>
              </a:rPr>
              <a:t>centrów usług i rozwoju dla mieszkańców miast i terenów wiejskich w ich otoczeniu – </a:t>
            </a:r>
            <a:r>
              <a:rPr lang="pl-PL" altLang="pl-PL" sz="2000" b="1" dirty="0">
                <a:solidFill>
                  <a:srgbClr val="000000"/>
                </a:solidFill>
                <a:ea typeface="Roboto Light" panose="02000000000000000000"/>
              </a:rPr>
              <a:t>na skutek zewnętrznych systemowych zmian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"/>
              </a:spcAft>
            </a:pPr>
            <a:r>
              <a:rPr lang="pl-PL" altLang="pl-PL" sz="2000" dirty="0">
                <a:solidFill>
                  <a:srgbClr val="000000"/>
                </a:solidFill>
                <a:ea typeface="Roboto Light" panose="02000000000000000000"/>
              </a:rPr>
              <a:t>Proces zmian w latach 1990. i 2000. zaowocował, m.in.:</a:t>
            </a:r>
          </a:p>
          <a:p>
            <a:pPr lvl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2000" dirty="0">
                <a:solidFill>
                  <a:srgbClr val="000000"/>
                </a:solidFill>
                <a:ea typeface="Roboto Light" panose="02000000000000000000"/>
              </a:rPr>
              <a:t>Deindustrializacją, zmianami strukturalnymi w lokalnych gospodarkach</a:t>
            </a:r>
          </a:p>
          <a:p>
            <a:pPr lvl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2000" dirty="0">
                <a:solidFill>
                  <a:srgbClr val="000000"/>
                </a:solidFill>
                <a:ea typeface="Roboto Light" panose="02000000000000000000"/>
              </a:rPr>
              <a:t>Osłabieniem więzi społecznych – jako efektem migracji zarobkowych i głębokich zmian kulturowych</a:t>
            </a:r>
          </a:p>
          <a:p>
            <a:pPr lvl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2000" dirty="0">
                <a:solidFill>
                  <a:srgbClr val="000000"/>
                </a:solidFill>
                <a:ea typeface="Roboto Light" panose="02000000000000000000"/>
              </a:rPr>
              <a:t>Zmianami w strukturze demograficznej i depopulacją na terenach poza głównymi centrami rozwoju</a:t>
            </a:r>
          </a:p>
          <a:p>
            <a:pPr lvl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2000" dirty="0" err="1">
                <a:solidFill>
                  <a:srgbClr val="000000"/>
                </a:solidFill>
                <a:ea typeface="Roboto Light" panose="02000000000000000000"/>
              </a:rPr>
              <a:t>Suburbanizacją</a:t>
            </a:r>
            <a:r>
              <a:rPr lang="pl-PL" altLang="pl-PL" sz="2000" dirty="0">
                <a:solidFill>
                  <a:srgbClr val="000000"/>
                </a:solidFill>
                <a:ea typeface="Roboto Light" panose="02000000000000000000"/>
              </a:rPr>
              <a:t> wokół największych oraz średnich miast – pogłębienie nierównowagi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</a:pPr>
            <a:r>
              <a:rPr lang="pl-PL" altLang="pl-PL" sz="2000" b="1" dirty="0">
                <a:solidFill>
                  <a:srgbClr val="000000"/>
                </a:solidFill>
                <a:ea typeface="Roboto Light" panose="02000000000000000000"/>
              </a:rPr>
              <a:t>Konsekwencje dla lokalnych społeczności</a:t>
            </a:r>
            <a:r>
              <a:rPr lang="pl-PL" altLang="pl-PL" sz="2000" dirty="0">
                <a:solidFill>
                  <a:srgbClr val="000000"/>
                </a:solidFill>
                <a:ea typeface="Roboto Light" panose="02000000000000000000"/>
              </a:rPr>
              <a:t>:  </a:t>
            </a:r>
            <a:r>
              <a:rPr lang="pl-PL" altLang="pl-PL" sz="2000" dirty="0" smtClean="0">
                <a:solidFill>
                  <a:srgbClr val="000000"/>
                </a:solidFill>
                <a:ea typeface="Roboto Light" panose="02000000000000000000"/>
              </a:rPr>
              <a:t>Utrata </a:t>
            </a:r>
            <a:r>
              <a:rPr lang="pl-PL" altLang="pl-PL" sz="2000" dirty="0">
                <a:solidFill>
                  <a:srgbClr val="000000"/>
                </a:solidFill>
                <a:ea typeface="Roboto Light" panose="02000000000000000000"/>
              </a:rPr>
              <a:t>atrakcyjności osiedleńczej dla osób młodych; Zmiany popytu na usługi i infrastrukturę; Zmiany kosztów jednostkowych dostarczania usług; Dalsze niekorzystne zmiany potencjału gospodarczego; Możliwy kryzys finansów miasta w dłuższej perspektywie </a:t>
            </a:r>
            <a:r>
              <a:rPr lang="pl-PL" altLang="pl-PL" sz="2000" dirty="0" smtClean="0">
                <a:solidFill>
                  <a:srgbClr val="000000"/>
                </a:solidFill>
                <a:ea typeface="Roboto Light" panose="02000000000000000000"/>
              </a:rPr>
              <a:t>na skutek pogorszenia relacji </a:t>
            </a:r>
            <a:r>
              <a:rPr lang="pl-PL" altLang="pl-PL" sz="2000" dirty="0">
                <a:solidFill>
                  <a:srgbClr val="000000"/>
                </a:solidFill>
                <a:ea typeface="Roboto Light" panose="02000000000000000000"/>
              </a:rPr>
              <a:t>dochodów bieżących do wydatków </a:t>
            </a:r>
            <a:r>
              <a:rPr lang="pl-PL" altLang="pl-PL" sz="2000" dirty="0" smtClean="0">
                <a:solidFill>
                  <a:srgbClr val="000000"/>
                </a:solidFill>
                <a:ea typeface="Roboto Light" panose="02000000000000000000"/>
              </a:rPr>
              <a:t>bieżących</a:t>
            </a:r>
            <a:endParaRPr lang="pl-PL" altLang="pl-PL" sz="2000" dirty="0">
              <a:solidFill>
                <a:srgbClr val="000000"/>
              </a:solidFill>
              <a:ea typeface="Roboto Light" panose="02000000000000000000"/>
            </a:endParaRPr>
          </a:p>
        </p:txBody>
      </p:sp>
      <p:sp>
        <p:nvSpPr>
          <p:cNvPr id="8" name="Tytuł 4"/>
          <p:cNvSpPr txBox="1">
            <a:spLocks/>
          </p:cNvSpPr>
          <p:nvPr/>
        </p:nvSpPr>
        <p:spPr>
          <a:xfrm>
            <a:off x="445042" y="67904"/>
            <a:ext cx="10749367" cy="938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j-cs"/>
              </a:defRPr>
            </a:lvl1pPr>
          </a:lstStyle>
          <a:p>
            <a:r>
              <a:rPr lang="pl-PL" sz="2400" dirty="0" smtClean="0">
                <a:solidFill>
                  <a:schemeClr val="bg1"/>
                </a:solidFill>
              </a:rPr>
              <a:t>Dlaczego </a:t>
            </a:r>
            <a:r>
              <a:rPr lang="pl-PL" sz="2400" dirty="0">
                <a:solidFill>
                  <a:schemeClr val="bg1"/>
                </a:solidFill>
              </a:rPr>
              <a:t>program „Rozwój lokalny</a:t>
            </a:r>
            <a:r>
              <a:rPr lang="pl-PL" sz="2400" dirty="0" smtClean="0">
                <a:solidFill>
                  <a:schemeClr val="bg1"/>
                </a:solidFill>
              </a:rPr>
              <a:t>”? - </a:t>
            </a:r>
            <a:r>
              <a:rPr lang="pl-PL" sz="2400" dirty="0">
                <a:solidFill>
                  <a:schemeClr val="bg1"/>
                </a:solidFill>
              </a:rPr>
              <a:t>u</a:t>
            </a:r>
            <a:r>
              <a:rPr lang="pl-PL" sz="2400" dirty="0" smtClean="0">
                <a:solidFill>
                  <a:schemeClr val="bg1"/>
                </a:solidFill>
              </a:rPr>
              <a:t>warunkowania </a:t>
            </a:r>
            <a:r>
              <a:rPr lang="pl-PL" sz="2400" dirty="0">
                <a:solidFill>
                  <a:schemeClr val="bg1"/>
                </a:solidFill>
              </a:rPr>
              <a:t>rozwojowe miast średnich tracących funkcje </a:t>
            </a:r>
            <a:r>
              <a:rPr lang="pl-PL" sz="2400" dirty="0" smtClean="0">
                <a:solidFill>
                  <a:schemeClr val="bg1"/>
                </a:solidFill>
              </a:rPr>
              <a:t>społeczno-gospodarcze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5"/>
          <p:cNvSpPr>
            <a:spLocks noGrp="1"/>
          </p:cNvSpPr>
          <p:nvPr>
            <p:ph idx="1"/>
          </p:nvPr>
        </p:nvSpPr>
        <p:spPr>
          <a:xfrm>
            <a:off x="192946" y="1426128"/>
            <a:ext cx="11811699" cy="5293454"/>
          </a:xfrm>
        </p:spPr>
        <p:txBody>
          <a:bodyPr>
            <a:noAutofit/>
          </a:bodyPr>
          <a:lstStyle/>
          <a:p>
            <a:pPr marL="514350" indent="-51435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pl-PL" altLang="pl-PL" sz="2200" b="1" dirty="0">
                <a:solidFill>
                  <a:schemeClr val="tx1"/>
                </a:solidFill>
                <a:ea typeface="Roboto Light" panose="02000000000000000000"/>
              </a:rPr>
              <a:t>Punkt wyjścia – diagnoza problemów rozwojowych </a:t>
            </a:r>
            <a:r>
              <a:rPr lang="pl-PL" altLang="pl-PL" sz="2200" dirty="0">
                <a:solidFill>
                  <a:schemeClr val="tx1"/>
                </a:solidFill>
                <a:ea typeface="Roboto Light" panose="02000000000000000000"/>
              </a:rPr>
              <a:t>i identyfikacja problemów kluczowych dla rozwoju miasta: (a) Etap 1 - przygotowania zarysu projektu (255 miast), (b) Etap 2 (50 miast) – potwierdzenie i pogłębienie diagnozy i zdefiniowanie programu rozwoju</a:t>
            </a:r>
          </a:p>
          <a:p>
            <a:pPr marL="514350" indent="-51435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pl-PL" altLang="pl-PL" sz="2200" b="1" dirty="0" smtClean="0">
                <a:solidFill>
                  <a:srgbClr val="000000"/>
                </a:solidFill>
                <a:ea typeface="Roboto Light" panose="02000000000000000000"/>
              </a:rPr>
              <a:t>Metoda pracy</a:t>
            </a:r>
            <a:r>
              <a:rPr lang="pl-PL" altLang="pl-PL" sz="2200" dirty="0" smtClean="0">
                <a:solidFill>
                  <a:srgbClr val="000000"/>
                </a:solidFill>
                <a:ea typeface="Roboto Light" panose="02000000000000000000"/>
              </a:rPr>
              <a:t>: </a:t>
            </a:r>
            <a:r>
              <a:rPr lang="pl-PL" altLang="pl-PL" sz="2200" b="1" dirty="0" smtClean="0">
                <a:solidFill>
                  <a:srgbClr val="000000"/>
                </a:solidFill>
                <a:ea typeface="Roboto Light" panose="02000000000000000000"/>
              </a:rPr>
              <a:t>Koncentracja </a:t>
            </a:r>
            <a:r>
              <a:rPr lang="pl-PL" altLang="pl-PL" sz="2200" b="1" dirty="0">
                <a:solidFill>
                  <a:srgbClr val="000000"/>
                </a:solidFill>
                <a:ea typeface="Roboto Light" panose="02000000000000000000"/>
              </a:rPr>
              <a:t>na </a:t>
            </a:r>
            <a:r>
              <a:rPr lang="pl-PL" altLang="pl-PL" sz="2200" b="1" dirty="0" smtClean="0">
                <a:solidFill>
                  <a:srgbClr val="000000"/>
                </a:solidFill>
                <a:ea typeface="Roboto Light" panose="02000000000000000000"/>
              </a:rPr>
              <a:t>kluczowych </a:t>
            </a:r>
            <a:r>
              <a:rPr lang="pl-PL" altLang="pl-PL" sz="2200" b="1" dirty="0">
                <a:solidFill>
                  <a:srgbClr val="000000"/>
                </a:solidFill>
                <a:ea typeface="Roboto Light" panose="02000000000000000000"/>
              </a:rPr>
              <a:t>problemach w danym mieście </a:t>
            </a:r>
            <a:r>
              <a:rPr lang="pl-PL" altLang="pl-PL" sz="2200" dirty="0">
                <a:solidFill>
                  <a:srgbClr val="000000"/>
                </a:solidFill>
                <a:ea typeface="Roboto Light" panose="02000000000000000000"/>
              </a:rPr>
              <a:t>i konsekwentne stosowanie zintegrowanego podejścia terytorialnego do rozwoju lokalnego, opartego na partnerstwie i współpracy z sektorem społecznym, gospodarczym, </a:t>
            </a:r>
            <a:r>
              <a:rPr lang="pl-PL" altLang="pl-PL" sz="2200" dirty="0" smtClean="0">
                <a:solidFill>
                  <a:srgbClr val="000000"/>
                </a:solidFill>
                <a:ea typeface="Roboto Light" panose="02000000000000000000"/>
              </a:rPr>
              <a:t>z sąsiednimi </a:t>
            </a:r>
            <a:r>
              <a:rPr lang="pl-PL" altLang="pl-PL" sz="2200" dirty="0">
                <a:solidFill>
                  <a:srgbClr val="000000"/>
                </a:solidFill>
                <a:ea typeface="Roboto Light" panose="02000000000000000000"/>
              </a:rPr>
              <a:t>jednostkami samorządu i instytucjami adm. rządowej na tym </a:t>
            </a:r>
            <a:r>
              <a:rPr lang="pl-PL" altLang="pl-PL" sz="2200" dirty="0" smtClean="0">
                <a:solidFill>
                  <a:srgbClr val="000000"/>
                </a:solidFill>
                <a:ea typeface="Roboto Light" panose="02000000000000000000"/>
              </a:rPr>
              <a:t>terenie </a:t>
            </a:r>
            <a:endParaRPr lang="pl-PL" altLang="pl-PL" sz="2200" dirty="0">
              <a:solidFill>
                <a:srgbClr val="000000"/>
              </a:solidFill>
              <a:ea typeface="Roboto Light" panose="02000000000000000000"/>
            </a:endParaRPr>
          </a:p>
          <a:p>
            <a:pPr marL="514350" indent="-51435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AutoNum type="arabicPeriod"/>
            </a:pPr>
            <a:r>
              <a:rPr lang="pl-PL" altLang="pl-PL" sz="2200" b="1" dirty="0">
                <a:solidFill>
                  <a:schemeClr val="tx1"/>
                </a:solidFill>
                <a:ea typeface="Roboto Light" panose="02000000000000000000"/>
              </a:rPr>
              <a:t>Podejście do analizy poszczególnych sektorów usług </a:t>
            </a:r>
            <a:r>
              <a:rPr lang="pl-PL" altLang="pl-PL" sz="2200" dirty="0">
                <a:solidFill>
                  <a:schemeClr val="tx1"/>
                </a:solidFill>
                <a:ea typeface="Roboto Light" panose="02000000000000000000"/>
              </a:rPr>
              <a:t>– ustalenie na ile procesy zachodzące w danym sektorze (np. edukacji, pomocy społecznej, itd.) przyczyniają się do zjawisk kryzysowych w mieście i jakie działania w ramach tego sektora należy podjąć aby neutralizować negatywne </a:t>
            </a:r>
            <a:r>
              <a:rPr lang="pl-PL" altLang="pl-PL" sz="2200" dirty="0" smtClean="0">
                <a:solidFill>
                  <a:schemeClr val="tx1"/>
                </a:solidFill>
                <a:ea typeface="Roboto Light" panose="02000000000000000000"/>
              </a:rPr>
              <a:t>procesy, </a:t>
            </a:r>
            <a:r>
              <a:rPr lang="pl-PL" altLang="pl-PL" sz="2200" dirty="0">
                <a:solidFill>
                  <a:schemeClr val="tx1"/>
                </a:solidFill>
                <a:ea typeface="Roboto Light" panose="02000000000000000000"/>
              </a:rPr>
              <a:t>a wzmocnić rozwój całego miasta oraz jego otoczenia.</a:t>
            </a:r>
          </a:p>
        </p:txBody>
      </p:sp>
      <p:sp>
        <p:nvSpPr>
          <p:cNvPr id="8" name="Tytuł 4"/>
          <p:cNvSpPr txBox="1">
            <a:spLocks/>
          </p:cNvSpPr>
          <p:nvPr/>
        </p:nvSpPr>
        <p:spPr>
          <a:xfrm>
            <a:off x="478598" y="83891"/>
            <a:ext cx="10749367" cy="8976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</a:t>
            </a:r>
            <a: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„Rozwój lokalny” </a:t>
            </a:r>
            <a:r>
              <a:rPr lang="pl-PL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jako </a:t>
            </a:r>
            <a:r>
              <a:rPr lang="pl-PL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narzędzie </a:t>
            </a:r>
            <a: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zmiany i laboratorium podejścia zintegrowanego</a:t>
            </a:r>
          </a:p>
        </p:txBody>
      </p:sp>
    </p:spTree>
    <p:extLst>
      <p:ext uri="{BB962C8B-B14F-4D97-AF65-F5344CB8AC3E}">
        <p14:creationId xmlns:p14="http://schemas.microsoft.com/office/powerpoint/2010/main" val="109254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M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ZMP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_TP102923943" id="{01FC8EAD-4A0B-4F26-87F4-4BA89417ECDB}" vid="{16E11136-12C7-4FC0-81A3-8AEFAFB807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1780</Words>
  <Application>Microsoft Office PowerPoint</Application>
  <PresentationFormat>Panoramiczny</PresentationFormat>
  <Paragraphs>125</Paragraphs>
  <Slides>21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Roboto Light</vt:lpstr>
      <vt:lpstr>Tahoma</vt:lpstr>
      <vt:lpstr>Times New Roman</vt:lpstr>
      <vt:lpstr>Wingdings</vt:lpstr>
      <vt:lpstr>ZMP</vt:lpstr>
      <vt:lpstr>Wsparcie eksperckie dla miast ubiegających się o dotację w ramach Programu „Rozwój Lokalny”      - Projekt predefiniowany Związku Miast Polskich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-  w imieniu ZMP i partnerów Projektu Predefiniowanego  Andrzej Porawski Ryszard Grobelny,  Tomasz Potkański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2017-01-02T12:00:26Z</dcterms:created>
  <dcterms:modified xsi:type="dcterms:W3CDTF">2019-06-14T05:53:52Z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