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7"/>
  </p:notesMasterIdLst>
  <p:handoutMasterIdLst>
    <p:handoutMasterId r:id="rId28"/>
  </p:handoutMasterIdLst>
  <p:sldIdLst>
    <p:sldId id="321" r:id="rId3"/>
    <p:sldId id="256" r:id="rId4"/>
    <p:sldId id="307" r:id="rId5"/>
    <p:sldId id="309" r:id="rId6"/>
    <p:sldId id="311" r:id="rId7"/>
    <p:sldId id="312" r:id="rId8"/>
    <p:sldId id="313" r:id="rId9"/>
    <p:sldId id="314" r:id="rId10"/>
    <p:sldId id="315" r:id="rId11"/>
    <p:sldId id="319" r:id="rId12"/>
    <p:sldId id="316" r:id="rId13"/>
    <p:sldId id="320" r:id="rId14"/>
    <p:sldId id="318" r:id="rId15"/>
    <p:sldId id="306" r:id="rId16"/>
    <p:sldId id="330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praszam" id="{E75E278A-FF0E-49A4-B170-79828D63BBAD}">
          <p14:sldIdLst>
            <p14:sldId id="321"/>
            <p14:sldId id="256"/>
            <p14:sldId id="307"/>
            <p14:sldId id="309"/>
            <p14:sldId id="311"/>
            <p14:sldId id="312"/>
            <p14:sldId id="313"/>
            <p14:sldId id="314"/>
            <p14:sldId id="315"/>
            <p14:sldId id="319"/>
            <p14:sldId id="316"/>
            <p14:sldId id="320"/>
            <p14:sldId id="318"/>
            <p14:sldId id="306"/>
            <p14:sldId id="330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D2B4A6"/>
    <a:srgbClr val="734F29"/>
    <a:srgbClr val="D24726"/>
    <a:srgbClr val="DD462F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74" autoAdjust="0"/>
    <p:restoredTop sz="86352" autoAdjust="0"/>
  </p:normalViewPr>
  <p:slideViewPr>
    <p:cSldViewPr snapToGrid="0">
      <p:cViewPr varScale="1">
        <p:scale>
          <a:sx n="61" d="100"/>
          <a:sy n="61" d="100"/>
        </p:scale>
        <p:origin x="44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76"/>
    </p:cViewPr>
  </p:sorter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Arkusz_programu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Wydatki majątkowe JST</a:t>
            </a:r>
            <a:r>
              <a:rPr lang="pl-PL"/>
              <a:t> (ceny nominalne)</a:t>
            </a: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Arkusz1!$O$2</c:f>
              <c:strCache>
                <c:ptCount val="1"/>
                <c:pt idx="0">
                  <c:v>MNP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Arkusz1!$P$1:$W$1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Arkusz1!$P$2:$W$2</c:f>
              <c:numCache>
                <c:formatCode>#,##0</c:formatCode>
                <c:ptCount val="8"/>
                <c:pt idx="0">
                  <c:v>13117827813.860001</c:v>
                </c:pt>
                <c:pt idx="1">
                  <c:v>13067148196.51</c:v>
                </c:pt>
                <c:pt idx="2">
                  <c:v>12677405543.5</c:v>
                </c:pt>
                <c:pt idx="3">
                  <c:v>12418059767.9</c:v>
                </c:pt>
                <c:pt idx="4">
                  <c:v>14556061458.26</c:v>
                </c:pt>
                <c:pt idx="5">
                  <c:v>12896574124.870001</c:v>
                </c:pt>
                <c:pt idx="6">
                  <c:v>8568553626.7399998</c:v>
                </c:pt>
                <c:pt idx="7">
                  <c:v>10408313288.16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9DF-4D5B-83FE-A6A505A70C13}"/>
            </c:ext>
          </c:extLst>
        </c:ser>
        <c:ser>
          <c:idx val="1"/>
          <c:order val="1"/>
          <c:tx>
            <c:strRef>
              <c:f>Arkusz1!$O$3</c:f>
              <c:strCache>
                <c:ptCount val="1"/>
                <c:pt idx="0">
                  <c:v>GT1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Arkusz1!$P$1:$W$1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Arkusz1!$P$3:$W$3</c:f>
              <c:numCache>
                <c:formatCode>#,##0</c:formatCode>
                <c:ptCount val="8"/>
                <c:pt idx="0">
                  <c:v>4229710735.3699999</c:v>
                </c:pt>
                <c:pt idx="1">
                  <c:v>3847840736.9499998</c:v>
                </c:pt>
                <c:pt idx="2">
                  <c:v>3042531323.1500001</c:v>
                </c:pt>
                <c:pt idx="3">
                  <c:v>2563879463.54</c:v>
                </c:pt>
                <c:pt idx="4">
                  <c:v>3061173997.77</c:v>
                </c:pt>
                <c:pt idx="5">
                  <c:v>2863710613.9299998</c:v>
                </c:pt>
                <c:pt idx="6">
                  <c:v>2344848010.8800001</c:v>
                </c:pt>
                <c:pt idx="7">
                  <c:v>3390442218.0999999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9DF-4D5B-83FE-A6A505A70C13}"/>
            </c:ext>
          </c:extLst>
        </c:ser>
        <c:ser>
          <c:idx val="2"/>
          <c:order val="2"/>
          <c:tx>
            <c:strRef>
              <c:f>Arkusz1!$O$4</c:f>
              <c:strCache>
                <c:ptCount val="1"/>
                <c:pt idx="0">
                  <c:v>GT2</c:v>
                </c:pt>
              </c:strCache>
            </c:strRef>
          </c:tx>
          <c:spPr>
            <a:ln w="31750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3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Arkusz1!$P$1:$W$1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Arkusz1!$P$4:$W$4</c:f>
              <c:numCache>
                <c:formatCode>#,##0</c:formatCode>
                <c:ptCount val="8"/>
                <c:pt idx="0">
                  <c:v>9328533881.1000004</c:v>
                </c:pt>
                <c:pt idx="1">
                  <c:v>8386612779.1300001</c:v>
                </c:pt>
                <c:pt idx="2">
                  <c:v>6363634068.9099998</c:v>
                </c:pt>
                <c:pt idx="3">
                  <c:v>6277744701.3000002</c:v>
                </c:pt>
                <c:pt idx="4">
                  <c:v>7313737801.6700001</c:v>
                </c:pt>
                <c:pt idx="5">
                  <c:v>6817599751.4499998</c:v>
                </c:pt>
                <c:pt idx="6">
                  <c:v>4891938800.4200001</c:v>
                </c:pt>
                <c:pt idx="7">
                  <c:v>7500073782.1499996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9DF-4D5B-83FE-A6A505A70C13}"/>
            </c:ext>
          </c:extLst>
        </c:ser>
        <c:ser>
          <c:idx val="3"/>
          <c:order val="3"/>
          <c:tx>
            <c:strRef>
              <c:f>Arkusz1!$O$5</c:f>
              <c:strCache>
                <c:ptCount val="1"/>
                <c:pt idx="0">
                  <c:v>GT3</c:v>
                </c:pt>
              </c:strCache>
            </c:strRef>
          </c:tx>
          <c:spPr>
            <a:ln w="31750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4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Arkusz1!$P$1:$W$1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Arkusz1!$P$5:$W$5</c:f>
              <c:numCache>
                <c:formatCode>#,##0</c:formatCode>
                <c:ptCount val="8"/>
                <c:pt idx="0">
                  <c:v>6429749922.2700005</c:v>
                </c:pt>
                <c:pt idx="1">
                  <c:v>6018316926.8999996</c:v>
                </c:pt>
                <c:pt idx="2">
                  <c:v>4779216939.1000004</c:v>
                </c:pt>
                <c:pt idx="3">
                  <c:v>4330610842</c:v>
                </c:pt>
                <c:pt idx="4">
                  <c:v>5079870704.75</c:v>
                </c:pt>
                <c:pt idx="5">
                  <c:v>4807924386.0600004</c:v>
                </c:pt>
                <c:pt idx="6">
                  <c:v>3716751988.4099998</c:v>
                </c:pt>
                <c:pt idx="7">
                  <c:v>5505405725.4499998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9DF-4D5B-83FE-A6A505A70C13}"/>
            </c:ext>
          </c:extLst>
        </c:ser>
        <c:ser>
          <c:idx val="4"/>
          <c:order val="4"/>
          <c:tx>
            <c:strRef>
              <c:f>Arkusz1!$O$6</c:f>
              <c:strCache>
                <c:ptCount val="1"/>
                <c:pt idx="0">
                  <c:v>POW</c:v>
                </c:pt>
              </c:strCache>
            </c:strRef>
          </c:tx>
          <c:spPr>
            <a:ln w="31750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5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Arkusz1!$P$1:$W$1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Arkusz1!$P$6:$W$6</c:f>
              <c:numCache>
                <c:formatCode>#,##0</c:formatCode>
                <c:ptCount val="8"/>
                <c:pt idx="0">
                  <c:v>5200803340.71</c:v>
                </c:pt>
                <c:pt idx="1">
                  <c:v>4502012450.4200001</c:v>
                </c:pt>
                <c:pt idx="2">
                  <c:v>2801246310.3899999</c:v>
                </c:pt>
                <c:pt idx="3">
                  <c:v>2854112659.4499998</c:v>
                </c:pt>
                <c:pt idx="4">
                  <c:v>3492585245.0100002</c:v>
                </c:pt>
                <c:pt idx="5">
                  <c:v>3427087152.5500002</c:v>
                </c:pt>
                <c:pt idx="6">
                  <c:v>2998165459.2199998</c:v>
                </c:pt>
                <c:pt idx="7">
                  <c:v>4083369089.23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69DF-4D5B-83FE-A6A505A70C13}"/>
            </c:ext>
          </c:extLst>
        </c:ser>
        <c:ser>
          <c:idx val="5"/>
          <c:order val="5"/>
          <c:tx>
            <c:strRef>
              <c:f>Arkusz1!$O$7</c:f>
              <c:strCache>
                <c:ptCount val="1"/>
                <c:pt idx="0">
                  <c:v>WOJ.</c:v>
                </c:pt>
              </c:strCache>
            </c:strRef>
          </c:tx>
          <c:spPr>
            <a:ln w="31750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6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Arkusz1!$P$1:$W$1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Arkusz1!$P$7:$W$7</c:f>
              <c:numCache>
                <c:formatCode>#,##0</c:formatCode>
                <c:ptCount val="8"/>
                <c:pt idx="0">
                  <c:v>5942619731.9799995</c:v>
                </c:pt>
                <c:pt idx="1">
                  <c:v>6612258522.6599998</c:v>
                </c:pt>
                <c:pt idx="2">
                  <c:v>5952445057.1700001</c:v>
                </c:pt>
                <c:pt idx="3">
                  <c:v>6562299147.1199999</c:v>
                </c:pt>
                <c:pt idx="4">
                  <c:v>7707439064.25</c:v>
                </c:pt>
                <c:pt idx="5">
                  <c:v>7762988951.3999996</c:v>
                </c:pt>
                <c:pt idx="6">
                  <c:v>3310386029.48</c:v>
                </c:pt>
                <c:pt idx="7">
                  <c:v>4327031609.8299999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9DF-4D5B-83FE-A6A505A70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04944160"/>
        <c:axId val="404944704"/>
      </c:lineChart>
      <c:catAx>
        <c:axId val="40494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944704"/>
        <c:crosses val="autoZero"/>
        <c:auto val="1"/>
        <c:lblAlgn val="ctr"/>
        <c:lblOffset val="100"/>
        <c:noMultiLvlLbl val="0"/>
      </c:catAx>
      <c:valAx>
        <c:axId val="40494470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94416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Wydatki Majątkowe JST (ceny realne)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Arkusz1!$O$31</c:f>
              <c:strCache>
                <c:ptCount val="1"/>
                <c:pt idx="0">
                  <c:v>MNP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Arkusz1!$P$30:$W$30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Arkusz1!$P$31:$W$31</c:f>
              <c:numCache>
                <c:formatCode>#,##0</c:formatCode>
                <c:ptCount val="8"/>
                <c:pt idx="0">
                  <c:v>13117827813.860001</c:v>
                </c:pt>
                <c:pt idx="1">
                  <c:v>12528425883.518698</c:v>
                </c:pt>
                <c:pt idx="2">
                  <c:v>11716640982.902033</c:v>
                </c:pt>
                <c:pt idx="3">
                  <c:v>11371849604.304028</c:v>
                </c:pt>
                <c:pt idx="4">
                  <c:v>13329726610.128204</c:v>
                </c:pt>
                <c:pt idx="5">
                  <c:v>11919199745.720888</c:v>
                </c:pt>
                <c:pt idx="6">
                  <c:v>7963339801.8029747</c:v>
                </c:pt>
                <c:pt idx="7">
                  <c:v>9479338149.5081978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8B3-426A-99E2-68887CA121A1}"/>
            </c:ext>
          </c:extLst>
        </c:ser>
        <c:ser>
          <c:idx val="1"/>
          <c:order val="1"/>
          <c:tx>
            <c:strRef>
              <c:f>Arkusz1!$O$32</c:f>
              <c:strCache>
                <c:ptCount val="1"/>
                <c:pt idx="0">
                  <c:v>GT1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Arkusz1!$P$30:$W$30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Arkusz1!$P$32:$W$32</c:f>
              <c:numCache>
                <c:formatCode>#,##0</c:formatCode>
                <c:ptCount val="8"/>
                <c:pt idx="0">
                  <c:v>4229710735.3699999</c:v>
                </c:pt>
                <c:pt idx="1">
                  <c:v>3689204925.1677852</c:v>
                </c:pt>
                <c:pt idx="2">
                  <c:v>2811951315.2957487</c:v>
                </c:pt>
                <c:pt idx="3">
                  <c:v>2347874966.6117215</c:v>
                </c:pt>
                <c:pt idx="4">
                  <c:v>2803272891.7307692</c:v>
                </c:pt>
                <c:pt idx="5">
                  <c:v>2646682637.6432528</c:v>
                </c:pt>
                <c:pt idx="6">
                  <c:v>2179226775.9107809</c:v>
                </c:pt>
                <c:pt idx="7">
                  <c:v>3087834442.714026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8B3-426A-99E2-68887CA121A1}"/>
            </c:ext>
          </c:extLst>
        </c:ser>
        <c:ser>
          <c:idx val="2"/>
          <c:order val="2"/>
          <c:tx>
            <c:strRef>
              <c:f>Arkusz1!$O$33</c:f>
              <c:strCache>
                <c:ptCount val="1"/>
                <c:pt idx="0">
                  <c:v>GT2</c:v>
                </c:pt>
              </c:strCache>
            </c:strRef>
          </c:tx>
          <c:spPr>
            <a:ln w="31750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3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Arkusz1!$P$30:$W$30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Arkusz1!$P$33:$W$33</c:f>
              <c:numCache>
                <c:formatCode>#,##0</c:formatCode>
                <c:ptCount val="8"/>
                <c:pt idx="0">
                  <c:v>9328533881.1000004</c:v>
                </c:pt>
                <c:pt idx="1">
                  <c:v>8040855972.3202305</c:v>
                </c:pt>
                <c:pt idx="2">
                  <c:v>5881362355.7393713</c:v>
                </c:pt>
                <c:pt idx="3">
                  <c:v>5748850459.0659342</c:v>
                </c:pt>
                <c:pt idx="4">
                  <c:v>6697562089.4413919</c:v>
                </c:pt>
                <c:pt idx="5">
                  <c:v>6300923984.7042503</c:v>
                </c:pt>
                <c:pt idx="6">
                  <c:v>4546411524.5539045</c:v>
                </c:pt>
                <c:pt idx="7">
                  <c:v>6830668289.7540989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8B3-426A-99E2-68887CA121A1}"/>
            </c:ext>
          </c:extLst>
        </c:ser>
        <c:ser>
          <c:idx val="3"/>
          <c:order val="3"/>
          <c:tx>
            <c:strRef>
              <c:f>Arkusz1!$O$34</c:f>
              <c:strCache>
                <c:ptCount val="1"/>
                <c:pt idx="0">
                  <c:v>GT3</c:v>
                </c:pt>
              </c:strCache>
            </c:strRef>
          </c:tx>
          <c:spPr>
            <a:ln w="31750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4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Arkusz1!$P$30:$W$30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Arkusz1!$P$34:$W$34</c:f>
              <c:numCache>
                <c:formatCode>#,##0</c:formatCode>
                <c:ptCount val="8"/>
                <c:pt idx="0">
                  <c:v>6429749922.2700005</c:v>
                </c:pt>
                <c:pt idx="1">
                  <c:v>5770198395.8772774</c:v>
                </c:pt>
                <c:pt idx="2">
                  <c:v>4417021200.6469498</c:v>
                </c:pt>
                <c:pt idx="3">
                  <c:v>3965760844.3223438</c:v>
                </c:pt>
                <c:pt idx="4">
                  <c:v>4651896249.7710619</c:v>
                </c:pt>
                <c:pt idx="5">
                  <c:v>4443553037.0240297</c:v>
                </c:pt>
                <c:pt idx="6">
                  <c:v>3454230472.5000005</c:v>
                </c:pt>
                <c:pt idx="7">
                  <c:v>5014030715.3460846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8B3-426A-99E2-68887CA121A1}"/>
            </c:ext>
          </c:extLst>
        </c:ser>
        <c:ser>
          <c:idx val="4"/>
          <c:order val="4"/>
          <c:tx>
            <c:strRef>
              <c:f>Arkusz1!$O$35</c:f>
              <c:strCache>
                <c:ptCount val="1"/>
                <c:pt idx="0">
                  <c:v>POW</c:v>
                </c:pt>
              </c:strCache>
            </c:strRef>
          </c:tx>
          <c:spPr>
            <a:ln w="31750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5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Arkusz1!$P$30:$W$30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Arkusz1!$P$35:$W$35</c:f>
              <c:numCache>
                <c:formatCode>#,##0</c:formatCode>
                <c:ptCount val="8"/>
                <c:pt idx="0">
                  <c:v>5200803340.71</c:v>
                </c:pt>
                <c:pt idx="1">
                  <c:v>4316406951.5052738</c:v>
                </c:pt>
                <c:pt idx="2">
                  <c:v>2588952227.7171903</c:v>
                </c:pt>
                <c:pt idx="3">
                  <c:v>2613656281.5476189</c:v>
                </c:pt>
                <c:pt idx="4">
                  <c:v>3198338136.4560437</c:v>
                </c:pt>
                <c:pt idx="5">
                  <c:v>3167363357.2550831</c:v>
                </c:pt>
                <c:pt idx="6">
                  <c:v>2786399125.6691451</c:v>
                </c:pt>
                <c:pt idx="7">
                  <c:v>3718915381.8123865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58B3-426A-99E2-68887CA121A1}"/>
            </c:ext>
          </c:extLst>
        </c:ser>
        <c:ser>
          <c:idx val="5"/>
          <c:order val="5"/>
          <c:tx>
            <c:strRef>
              <c:f>Arkusz1!$O$36</c:f>
              <c:strCache>
                <c:ptCount val="1"/>
                <c:pt idx="0">
                  <c:v>WOJ.</c:v>
                </c:pt>
              </c:strCache>
            </c:strRef>
          </c:tx>
          <c:spPr>
            <a:ln w="31750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6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Arkusz1!$P$30:$W$30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Arkusz1!$P$36:$W$36</c:f>
              <c:numCache>
                <c:formatCode>#,##0</c:formatCode>
                <c:ptCount val="8"/>
                <c:pt idx="0">
                  <c:v>5942619731.9799995</c:v>
                </c:pt>
                <c:pt idx="1">
                  <c:v>6339653425.3691282</c:v>
                </c:pt>
                <c:pt idx="2">
                  <c:v>5501335542.6709795</c:v>
                </c:pt>
                <c:pt idx="3">
                  <c:v>6009431453.4065933</c:v>
                </c:pt>
                <c:pt idx="4">
                  <c:v>7058094381.1813183</c:v>
                </c:pt>
                <c:pt idx="5">
                  <c:v>7174666313.6783724</c:v>
                </c:pt>
                <c:pt idx="6">
                  <c:v>3076566941.8959112</c:v>
                </c:pt>
                <c:pt idx="7">
                  <c:v>3940830245.7468128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58B3-426A-99E2-68887CA12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04951232"/>
        <c:axId val="404947424"/>
      </c:lineChart>
      <c:catAx>
        <c:axId val="40495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947424"/>
        <c:crosses val="autoZero"/>
        <c:auto val="1"/>
        <c:lblAlgn val="ctr"/>
        <c:lblOffset val="100"/>
        <c:noMultiLvlLbl val="0"/>
      </c:catAx>
      <c:valAx>
        <c:axId val="40494742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95123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dane_kat_JST!$A$91</c:f>
              <c:strCache>
                <c:ptCount val="1"/>
                <c:pt idx="0">
                  <c:v>ZK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dane_kat_JST!$B$90:$P$90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dane_kat_JST!$B$91:$P$91</c:f>
              <c:numCache>
                <c:formatCode>#,##0.00</c:formatCode>
                <c:ptCount val="15"/>
                <c:pt idx="0">
                  <c:v>-8.2046190600000006</c:v>
                </c:pt>
                <c:pt idx="1">
                  <c:v>-8.5959567579999998</c:v>
                </c:pt>
                <c:pt idx="2">
                  <c:v>-9.4710864439999991</c:v>
                </c:pt>
                <c:pt idx="3">
                  <c:v>-10.251118483999999</c:v>
                </c:pt>
                <c:pt idx="4">
                  <c:v>-10.987421348999998</c:v>
                </c:pt>
                <c:pt idx="5">
                  <c:v>-11.936433734000001</c:v>
                </c:pt>
                <c:pt idx="6">
                  <c:v>-13.276142534</c:v>
                </c:pt>
                <c:pt idx="7">
                  <c:v>-14.388064279</c:v>
                </c:pt>
                <c:pt idx="8">
                  <c:v>-15.303458191000001</c:v>
                </c:pt>
                <c:pt idx="9">
                  <c:v>-15.597442488</c:v>
                </c:pt>
                <c:pt idx="10">
                  <c:v>-15.900944855000001</c:v>
                </c:pt>
                <c:pt idx="11">
                  <c:v>-16.956442668999998</c:v>
                </c:pt>
                <c:pt idx="12">
                  <c:v>-17.429395852999999</c:v>
                </c:pt>
                <c:pt idx="13">
                  <c:v>-19.307636823999999</c:v>
                </c:pt>
                <c:pt idx="14">
                  <c:v>-22.247848940000001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54A-4B1A-BF25-DD1DA6C77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945792"/>
        <c:axId val="404952864"/>
      </c:lineChart>
      <c:catAx>
        <c:axId val="40494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952864"/>
        <c:crosses val="autoZero"/>
        <c:auto val="1"/>
        <c:lblAlgn val="ctr"/>
        <c:lblOffset val="100"/>
        <c:noMultiLvlLbl val="0"/>
      </c:catAx>
      <c:valAx>
        <c:axId val="40495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94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dane_kat_JST!$A$84</c:f>
              <c:strCache>
                <c:ptCount val="1"/>
                <c:pt idx="0">
                  <c:v>MNPP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dane_kat_JST!$B$83:$P$83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dane_kat_JST!$B$84:$P$84</c:f>
              <c:numCache>
                <c:formatCode>#,##0.00</c:formatCode>
                <c:ptCount val="15"/>
                <c:pt idx="0">
                  <c:v>-4.0583237490000004</c:v>
                </c:pt>
                <c:pt idx="1">
                  <c:v>-4.0269971199999999</c:v>
                </c:pt>
                <c:pt idx="2">
                  <c:v>-4.3270057880000001</c:v>
                </c:pt>
                <c:pt idx="3">
                  <c:v>-4.6256924159999997</c:v>
                </c:pt>
                <c:pt idx="4">
                  <c:v>-4.9455828469999998</c:v>
                </c:pt>
                <c:pt idx="5">
                  <c:v>-5.2602182009999998</c:v>
                </c:pt>
                <c:pt idx="6">
                  <c:v>-5.571694613</c:v>
                </c:pt>
                <c:pt idx="7">
                  <c:v>-5.8506366769999998</c:v>
                </c:pt>
                <c:pt idx="8">
                  <c:v>-6.1815943789999999</c:v>
                </c:pt>
                <c:pt idx="9">
                  <c:v>-6.1922851589999999</c:v>
                </c:pt>
                <c:pt idx="10">
                  <c:v>-6.3638280160000003</c:v>
                </c:pt>
                <c:pt idx="11">
                  <c:v>-6.9386543810000001</c:v>
                </c:pt>
                <c:pt idx="12">
                  <c:v>-7.2719739959999998</c:v>
                </c:pt>
                <c:pt idx="13">
                  <c:v>-7.9718979389999998</c:v>
                </c:pt>
                <c:pt idx="14">
                  <c:v>-9.0721103260000007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9A-481F-BF7D-FC2EE381FCDF}"/>
            </c:ext>
          </c:extLst>
        </c:ser>
        <c:ser>
          <c:idx val="1"/>
          <c:order val="1"/>
          <c:tx>
            <c:strRef>
              <c:f>dane_kat_JST!$A$85</c:f>
              <c:strCache>
                <c:ptCount val="1"/>
                <c:pt idx="0">
                  <c:v>GT1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dane_kat_JST!$B$83:$P$83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dane_kat_JST!$B$85:$P$85</c:f>
              <c:numCache>
                <c:formatCode>#,##0.00</c:formatCode>
                <c:ptCount val="15"/>
                <c:pt idx="0">
                  <c:v>-1.2697700590000001</c:v>
                </c:pt>
                <c:pt idx="1">
                  <c:v>-1.38000276</c:v>
                </c:pt>
                <c:pt idx="2">
                  <c:v>-1.4879128829999999</c:v>
                </c:pt>
                <c:pt idx="3">
                  <c:v>-1.6004394049999999</c:v>
                </c:pt>
                <c:pt idx="4">
                  <c:v>-1.726555337</c:v>
                </c:pt>
                <c:pt idx="5">
                  <c:v>-1.9082999439999999</c:v>
                </c:pt>
                <c:pt idx="6">
                  <c:v>-2.1097933489999998</c:v>
                </c:pt>
                <c:pt idx="7">
                  <c:v>-2.2872517700000001</c:v>
                </c:pt>
                <c:pt idx="8">
                  <c:v>-2.40359605</c:v>
                </c:pt>
                <c:pt idx="9">
                  <c:v>-2.4373699539999998</c:v>
                </c:pt>
                <c:pt idx="10">
                  <c:v>-2.436567776</c:v>
                </c:pt>
                <c:pt idx="11">
                  <c:v>-2.4751892789999999</c:v>
                </c:pt>
                <c:pt idx="12">
                  <c:v>-2.5291155409999999</c:v>
                </c:pt>
                <c:pt idx="13">
                  <c:v>-2.7547294579999999</c:v>
                </c:pt>
                <c:pt idx="14">
                  <c:v>-3.0823853890000001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69A-481F-BF7D-FC2EE381FCDF}"/>
            </c:ext>
          </c:extLst>
        </c:ser>
        <c:ser>
          <c:idx val="2"/>
          <c:order val="2"/>
          <c:tx>
            <c:strRef>
              <c:f>dane_kat_JST!$A$86</c:f>
              <c:strCache>
                <c:ptCount val="1"/>
                <c:pt idx="0">
                  <c:v>GT2</c:v>
                </c:pt>
              </c:strCache>
            </c:strRef>
          </c:tx>
          <c:spPr>
            <a:ln w="317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dane_kat_JST!$B$83:$P$83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dane_kat_JST!$B$86:$P$86</c:f>
              <c:numCache>
                <c:formatCode>#,##0.00</c:formatCode>
                <c:ptCount val="15"/>
                <c:pt idx="0">
                  <c:v>-1.306791534</c:v>
                </c:pt>
                <c:pt idx="1">
                  <c:v>-1.630947798</c:v>
                </c:pt>
                <c:pt idx="2">
                  <c:v>-1.779591251</c:v>
                </c:pt>
                <c:pt idx="3">
                  <c:v>-1.9559008920000001</c:v>
                </c:pt>
                <c:pt idx="4">
                  <c:v>-2.0918916009999999</c:v>
                </c:pt>
                <c:pt idx="5">
                  <c:v>-2.3741428450000002</c:v>
                </c:pt>
                <c:pt idx="6">
                  <c:v>-2.7914709379999998</c:v>
                </c:pt>
                <c:pt idx="7">
                  <c:v>-3.1824140870000002</c:v>
                </c:pt>
                <c:pt idx="8">
                  <c:v>-3.4054901979999999</c:v>
                </c:pt>
                <c:pt idx="9">
                  <c:v>-3.5423529469999999</c:v>
                </c:pt>
                <c:pt idx="10">
                  <c:v>-3.5248391479999999</c:v>
                </c:pt>
                <c:pt idx="11">
                  <c:v>-3.6744244610000001</c:v>
                </c:pt>
                <c:pt idx="12">
                  <c:v>-3.7318424370000001</c:v>
                </c:pt>
                <c:pt idx="13">
                  <c:v>-4.0550991520000004</c:v>
                </c:pt>
                <c:pt idx="14">
                  <c:v>-4.6361783619999999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69A-481F-BF7D-FC2EE381FCDF}"/>
            </c:ext>
          </c:extLst>
        </c:ser>
        <c:ser>
          <c:idx val="3"/>
          <c:order val="3"/>
          <c:tx>
            <c:strRef>
              <c:f>dane_kat_JST!$A$87</c:f>
              <c:strCache>
                <c:ptCount val="1"/>
                <c:pt idx="0">
                  <c:v>GT3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dane_kat_JST!$B$83:$P$83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dane_kat_JST!$B$87:$P$87</c:f>
              <c:numCache>
                <c:formatCode>#,##0.00</c:formatCode>
                <c:ptCount val="15"/>
                <c:pt idx="0">
                  <c:v>-1.5572103939999999</c:v>
                </c:pt>
                <c:pt idx="1">
                  <c:v>-1.709316279</c:v>
                </c:pt>
                <c:pt idx="2">
                  <c:v>-1.8755282209999999</c:v>
                </c:pt>
                <c:pt idx="3">
                  <c:v>-2.040335341</c:v>
                </c:pt>
                <c:pt idx="4">
                  <c:v>-2.2124085249999998</c:v>
                </c:pt>
                <c:pt idx="5">
                  <c:v>-2.4731431549999998</c:v>
                </c:pt>
                <c:pt idx="6">
                  <c:v>-2.8056873769999999</c:v>
                </c:pt>
                <c:pt idx="7">
                  <c:v>-3.0934340269999998</c:v>
                </c:pt>
                <c:pt idx="8">
                  <c:v>-3.278392534</c:v>
                </c:pt>
                <c:pt idx="9">
                  <c:v>-3.3951151080000002</c:v>
                </c:pt>
                <c:pt idx="10">
                  <c:v>-3.3707122520000001</c:v>
                </c:pt>
                <c:pt idx="11">
                  <c:v>-3.4751343069999998</c:v>
                </c:pt>
                <c:pt idx="12">
                  <c:v>-3.5314663249999998</c:v>
                </c:pt>
                <c:pt idx="13">
                  <c:v>-3.8243771369999999</c:v>
                </c:pt>
                <c:pt idx="14">
                  <c:v>-4.3468622909999999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69A-481F-BF7D-FC2EE381FCDF}"/>
            </c:ext>
          </c:extLst>
        </c:ser>
        <c:ser>
          <c:idx val="4"/>
          <c:order val="4"/>
          <c:tx>
            <c:strRef>
              <c:f>dane_kat_JST!$A$88</c:f>
              <c:strCache>
                <c:ptCount val="1"/>
                <c:pt idx="0">
                  <c:v>POW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dane_kat_JST!$B$83:$P$83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dane_kat_JST!$B$88:$P$88</c:f>
              <c:numCache>
                <c:formatCode>#,##0.00</c:formatCode>
                <c:ptCount val="15"/>
                <c:pt idx="0">
                  <c:v>2.7056558000000001E-2</c:v>
                </c:pt>
                <c:pt idx="1">
                  <c:v>0.194622457</c:v>
                </c:pt>
                <c:pt idx="2">
                  <c:v>8.0957095000000007E-2</c:v>
                </c:pt>
                <c:pt idx="3">
                  <c:v>6.5579551E-2</c:v>
                </c:pt>
                <c:pt idx="4">
                  <c:v>0.10134534100000001</c:v>
                </c:pt>
                <c:pt idx="5">
                  <c:v>0.17908288</c:v>
                </c:pt>
                <c:pt idx="6">
                  <c:v>7.4465044999999994E-2</c:v>
                </c:pt>
                <c:pt idx="7">
                  <c:v>7.4482785999999995E-2</c:v>
                </c:pt>
                <c:pt idx="8">
                  <c:v>1.188023E-2</c:v>
                </c:pt>
                <c:pt idx="9">
                  <c:v>1.2963544E-2</c:v>
                </c:pt>
                <c:pt idx="10">
                  <c:v>-0.122301111</c:v>
                </c:pt>
                <c:pt idx="11">
                  <c:v>-0.30076419700000001</c:v>
                </c:pt>
                <c:pt idx="12">
                  <c:v>-0.28459109399999999</c:v>
                </c:pt>
                <c:pt idx="13">
                  <c:v>-0.56863442900000005</c:v>
                </c:pt>
                <c:pt idx="14">
                  <c:v>-0.91740392699999995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169A-481F-BF7D-FC2EE381FCDF}"/>
            </c:ext>
          </c:extLst>
        </c:ser>
        <c:ser>
          <c:idx val="5"/>
          <c:order val="5"/>
          <c:tx>
            <c:strRef>
              <c:f>dane_kat_JST!$A$89</c:f>
              <c:strCache>
                <c:ptCount val="1"/>
                <c:pt idx="0">
                  <c:v>WOJ.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dane_kat_JST!$B$83:$P$83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dane_kat_JST!$B$89:$P$89</c:f>
              <c:numCache>
                <c:formatCode>#,##0.00</c:formatCode>
                <c:ptCount val="15"/>
                <c:pt idx="0">
                  <c:v>-3.9579881999999997E-2</c:v>
                </c:pt>
                <c:pt idx="1">
                  <c:v>-4.3315258000000002E-2</c:v>
                </c:pt>
                <c:pt idx="2">
                  <c:v>-8.2005395999999994E-2</c:v>
                </c:pt>
                <c:pt idx="3">
                  <c:v>-9.4329980999999993E-2</c:v>
                </c:pt>
                <c:pt idx="4">
                  <c:v>-0.11232838000000001</c:v>
                </c:pt>
                <c:pt idx="5">
                  <c:v>-9.9712468999999998E-2</c:v>
                </c:pt>
                <c:pt idx="6">
                  <c:v>-7.1961302000000005E-2</c:v>
                </c:pt>
                <c:pt idx="7">
                  <c:v>-4.8810503999999998E-2</c:v>
                </c:pt>
                <c:pt idx="8">
                  <c:v>-4.6265260000000002E-2</c:v>
                </c:pt>
                <c:pt idx="9">
                  <c:v>-4.3282863999999997E-2</c:v>
                </c:pt>
                <c:pt idx="10">
                  <c:v>-8.2696552000000006E-2</c:v>
                </c:pt>
                <c:pt idx="11">
                  <c:v>-9.2276044000000002E-2</c:v>
                </c:pt>
                <c:pt idx="12">
                  <c:v>-8.0406459999999999E-2</c:v>
                </c:pt>
                <c:pt idx="13">
                  <c:v>-0.132898709</c:v>
                </c:pt>
                <c:pt idx="14">
                  <c:v>-0.19290864499999999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169A-481F-BF7D-FC2EE381F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958304"/>
        <c:axId val="404946336"/>
      </c:lineChart>
      <c:catAx>
        <c:axId val="40495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946336"/>
        <c:crosses val="autoZero"/>
        <c:auto val="1"/>
        <c:lblAlgn val="ctr"/>
        <c:lblOffset val="100"/>
        <c:noMultiLvlLbl val="0"/>
      </c:catAx>
      <c:valAx>
        <c:axId val="40494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95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Luka</a:t>
            </a:r>
            <a:r>
              <a:rPr lang="pl-PL" baseline="0"/>
              <a:t> finansowa w %       </a:t>
            </a:r>
            <a:r>
              <a:rPr lang="pl-PL" b="1" baseline="0"/>
              <a:t>(Db - Wb) / Db</a:t>
            </a:r>
            <a:endParaRPr lang="pl-PL" b="1"/>
          </a:p>
        </c:rich>
      </c:tx>
      <c:layout>
        <c:manualLayout>
          <c:xMode val="edge"/>
          <c:yMode val="edge"/>
          <c:x val="0.34555265410844016"/>
          <c:y val="4.37876605485984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5207683079672906E-2"/>
          <c:y val="2.1038928330255176E-2"/>
          <c:w val="0.93979544350542521"/>
          <c:h val="0.96750847226379255"/>
        </c:manualLayout>
      </c:layout>
      <c:lineChart>
        <c:grouping val="standard"/>
        <c:varyColors val="0"/>
        <c:ser>
          <c:idx val="0"/>
          <c:order val="0"/>
          <c:tx>
            <c:strRef>
              <c:f>dane_kat_JST!$A$95</c:f>
              <c:strCache>
                <c:ptCount val="1"/>
                <c:pt idx="0">
                  <c:v>MNPP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dane_kat_JST!$B$94:$P$94</c:f>
              <c:strCache>
                <c:ptCount val="15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strCache>
            </c:strRef>
          </c:cat>
          <c:val>
            <c:numRef>
              <c:f>dane_kat_JST!$B$95:$P$95</c:f>
              <c:numCache>
                <c:formatCode>0.00%</c:formatCode>
                <c:ptCount val="15"/>
                <c:pt idx="0">
                  <c:v>-0.53131154487043819</c:v>
                </c:pt>
                <c:pt idx="1">
                  <c:v>-0.49087288420032066</c:v>
                </c:pt>
                <c:pt idx="2">
                  <c:v>-0.51496126322318136</c:v>
                </c:pt>
                <c:pt idx="3">
                  <c:v>-0.51934363163342778</c:v>
                </c:pt>
                <c:pt idx="4">
                  <c:v>-0.50216102832933462</c:v>
                </c:pt>
                <c:pt idx="5">
                  <c:v>-0.49348985287263564</c:v>
                </c:pt>
                <c:pt idx="6">
                  <c:v>-0.49405186249448974</c:v>
                </c:pt>
                <c:pt idx="7">
                  <c:v>-0.48119561697601343</c:v>
                </c:pt>
                <c:pt idx="8">
                  <c:v>-0.4762079752691335</c:v>
                </c:pt>
                <c:pt idx="9">
                  <c:v>-0.46042828339723701</c:v>
                </c:pt>
                <c:pt idx="10">
                  <c:v>-0.46115879305424473</c:v>
                </c:pt>
                <c:pt idx="11">
                  <c:v>-0.48927874153226208</c:v>
                </c:pt>
                <c:pt idx="12">
                  <c:v>-0.49417332413829335</c:v>
                </c:pt>
                <c:pt idx="13">
                  <c:v>-0.53067898594920371</c:v>
                </c:pt>
                <c:pt idx="14">
                  <c:v>-0.58467891361902269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CD-4E94-9E7C-45984B1EF9CF}"/>
            </c:ext>
          </c:extLst>
        </c:ser>
        <c:ser>
          <c:idx val="1"/>
          <c:order val="1"/>
          <c:tx>
            <c:strRef>
              <c:f>dane_kat_JST!$A$96</c:f>
              <c:strCache>
                <c:ptCount val="1"/>
                <c:pt idx="0">
                  <c:v>GT1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dane_kat_JST!$B$94:$P$94</c:f>
              <c:strCache>
                <c:ptCount val="15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strCache>
            </c:strRef>
          </c:cat>
          <c:val>
            <c:numRef>
              <c:f>dane_kat_JST!$B$96:$P$96</c:f>
              <c:numCache>
                <c:formatCode>0.00%</c:formatCode>
                <c:ptCount val="15"/>
                <c:pt idx="0">
                  <c:v>-0.550922578055415</c:v>
                </c:pt>
                <c:pt idx="1">
                  <c:v>-0.57590655573252936</c:v>
                </c:pt>
                <c:pt idx="2">
                  <c:v>-0.60358455634942254</c:v>
                </c:pt>
                <c:pt idx="3">
                  <c:v>-0.60415989367591272</c:v>
                </c:pt>
                <c:pt idx="4">
                  <c:v>-0.59911987194567928</c:v>
                </c:pt>
                <c:pt idx="5">
                  <c:v>-0.62358001308786093</c:v>
                </c:pt>
                <c:pt idx="6">
                  <c:v>-0.65361305588939433</c:v>
                </c:pt>
                <c:pt idx="7">
                  <c:v>-0.66527655363504368</c:v>
                </c:pt>
                <c:pt idx="8">
                  <c:v>-0.65134562480930758</c:v>
                </c:pt>
                <c:pt idx="9">
                  <c:v>-0.64772382285974461</c:v>
                </c:pt>
                <c:pt idx="10">
                  <c:v>-0.61095836384444069</c:v>
                </c:pt>
                <c:pt idx="11">
                  <c:v>-0.58822302538767168</c:v>
                </c:pt>
                <c:pt idx="12">
                  <c:v>-0.57555448412945864</c:v>
                </c:pt>
                <c:pt idx="13">
                  <c:v>-0.61066053488261851</c:v>
                </c:pt>
                <c:pt idx="14">
                  <c:v>-0.6563086064789363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5CD-4E94-9E7C-45984B1EF9CF}"/>
            </c:ext>
          </c:extLst>
        </c:ser>
        <c:ser>
          <c:idx val="2"/>
          <c:order val="2"/>
          <c:tx>
            <c:strRef>
              <c:f>dane_kat_JST!$A$97</c:f>
              <c:strCache>
                <c:ptCount val="1"/>
                <c:pt idx="0">
                  <c:v>GT2</c:v>
                </c:pt>
              </c:strCache>
            </c:strRef>
          </c:tx>
          <c:spPr>
            <a:ln w="3492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dane_kat_JST!$B$94:$P$94</c:f>
              <c:strCache>
                <c:ptCount val="15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strCache>
            </c:strRef>
          </c:cat>
          <c:val>
            <c:numRef>
              <c:f>dane_kat_JST!$B$97:$P$97</c:f>
              <c:numCache>
                <c:formatCode>0.00%</c:formatCode>
                <c:ptCount val="15"/>
                <c:pt idx="0">
                  <c:v>-0.2119665078809668</c:v>
                </c:pt>
                <c:pt idx="1">
                  <c:v>-0.25731288156745935</c:v>
                </c:pt>
                <c:pt idx="2">
                  <c:v>-0.26822950594981165</c:v>
                </c:pt>
                <c:pt idx="3">
                  <c:v>-0.27510456184228732</c:v>
                </c:pt>
                <c:pt idx="4">
                  <c:v>-0.26807478312966043</c:v>
                </c:pt>
                <c:pt idx="5">
                  <c:v>-0.29121305076934317</c:v>
                </c:pt>
                <c:pt idx="6">
                  <c:v>-0.32828151632326591</c:v>
                </c:pt>
                <c:pt idx="7">
                  <c:v>-0.36077940378642104</c:v>
                </c:pt>
                <c:pt idx="8">
                  <c:v>-0.36374805776550051</c:v>
                </c:pt>
                <c:pt idx="9">
                  <c:v>-0.37158444860776607</c:v>
                </c:pt>
                <c:pt idx="10">
                  <c:v>-0.35872935451391935</c:v>
                </c:pt>
                <c:pt idx="11">
                  <c:v>-0.36202442551050362</c:v>
                </c:pt>
                <c:pt idx="12">
                  <c:v>-0.35979208616325459</c:v>
                </c:pt>
                <c:pt idx="13">
                  <c:v>-0.3903863100418829</c:v>
                </c:pt>
                <c:pt idx="14">
                  <c:v>-0.43631216429229275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5CD-4E94-9E7C-45984B1EF9CF}"/>
            </c:ext>
          </c:extLst>
        </c:ser>
        <c:ser>
          <c:idx val="3"/>
          <c:order val="3"/>
          <c:tx>
            <c:strRef>
              <c:f>dane_kat_JST!$A$98</c:f>
              <c:strCache>
                <c:ptCount val="1"/>
                <c:pt idx="0">
                  <c:v>GT3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dane_kat_JST!$B$94:$P$94</c:f>
              <c:strCache>
                <c:ptCount val="15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strCache>
            </c:strRef>
          </c:cat>
          <c:val>
            <c:numRef>
              <c:f>dane_kat_JST!$B$98:$P$98</c:f>
              <c:numCache>
                <c:formatCode>0.00%</c:formatCode>
                <c:ptCount val="15"/>
                <c:pt idx="0">
                  <c:v>-0.39485213940018316</c:v>
                </c:pt>
                <c:pt idx="1">
                  <c:v>-0.41238746008037896</c:v>
                </c:pt>
                <c:pt idx="2">
                  <c:v>-0.4340316553594486</c:v>
                </c:pt>
                <c:pt idx="3">
                  <c:v>-0.43897296327925417</c:v>
                </c:pt>
                <c:pt idx="4">
                  <c:v>-0.43399244151993704</c:v>
                </c:pt>
                <c:pt idx="5">
                  <c:v>-0.4598777398344881</c:v>
                </c:pt>
                <c:pt idx="6">
                  <c:v>-0.49441615761795948</c:v>
                </c:pt>
                <c:pt idx="7">
                  <c:v>-0.51809215362777217</c:v>
                </c:pt>
                <c:pt idx="8">
                  <c:v>-0.51699030737050478</c:v>
                </c:pt>
                <c:pt idx="9">
                  <c:v>-0.52512526841871476</c:v>
                </c:pt>
                <c:pt idx="10">
                  <c:v>-0.49621390432177748</c:v>
                </c:pt>
                <c:pt idx="11">
                  <c:v>-0.48686205555898732</c:v>
                </c:pt>
                <c:pt idx="12">
                  <c:v>-0.47700843022653444</c:v>
                </c:pt>
                <c:pt idx="13">
                  <c:v>-0.50650923841786821</c:v>
                </c:pt>
                <c:pt idx="14">
                  <c:v>-0.55121366765005386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5CD-4E94-9E7C-45984B1EF9CF}"/>
            </c:ext>
          </c:extLst>
        </c:ser>
        <c:ser>
          <c:idx val="4"/>
          <c:order val="4"/>
          <c:tx>
            <c:strRef>
              <c:f>dane_kat_JST!$A$99</c:f>
              <c:strCache>
                <c:ptCount val="1"/>
                <c:pt idx="0">
                  <c:v>POW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dane_kat_JST!$B$94:$P$94</c:f>
              <c:strCache>
                <c:ptCount val="15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strCache>
            </c:strRef>
          </c:cat>
          <c:val>
            <c:numRef>
              <c:f>dane_kat_JST!$B$99:$P$99</c:f>
              <c:numCache>
                <c:formatCode>0.00%</c:formatCode>
                <c:ptCount val="15"/>
                <c:pt idx="0">
                  <c:v>5.0842562133197461E-3</c:v>
                </c:pt>
                <c:pt idx="1">
                  <c:v>3.3895458627497967E-2</c:v>
                </c:pt>
                <c:pt idx="2">
                  <c:v>1.3668943414945628E-2</c:v>
                </c:pt>
                <c:pt idx="3">
                  <c:v>1.050176993018713E-2</c:v>
                </c:pt>
                <c:pt idx="4">
                  <c:v>1.5070701560206391E-2</c:v>
                </c:pt>
                <c:pt idx="5">
                  <c:v>2.4544188970896344E-2</c:v>
                </c:pt>
                <c:pt idx="6">
                  <c:v>9.7852273244162114E-3</c:v>
                </c:pt>
                <c:pt idx="7">
                  <c:v>9.2573698728272633E-3</c:v>
                </c:pt>
                <c:pt idx="8">
                  <c:v>1.4353650309369497E-3</c:v>
                </c:pt>
                <c:pt idx="9">
                  <c:v>1.5600410609019116E-3</c:v>
                </c:pt>
                <c:pt idx="10">
                  <c:v>-1.4971791504182486E-2</c:v>
                </c:pt>
                <c:pt idx="11">
                  <c:v>-3.7242006687412316E-2</c:v>
                </c:pt>
                <c:pt idx="12">
                  <c:v>-3.5069496632944654E-2</c:v>
                </c:pt>
                <c:pt idx="13">
                  <c:v>-7.1516964418780388E-2</c:v>
                </c:pt>
                <c:pt idx="14">
                  <c:v>-0.11542186879902037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5CD-4E94-9E7C-45984B1EF9CF}"/>
            </c:ext>
          </c:extLst>
        </c:ser>
        <c:ser>
          <c:idx val="5"/>
          <c:order val="5"/>
          <c:tx>
            <c:strRef>
              <c:f>dane_kat_JST!$A$100</c:f>
              <c:strCache>
                <c:ptCount val="1"/>
                <c:pt idx="0">
                  <c:v>WOJ.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dane_kat_JST!$B$94:$P$94</c:f>
              <c:strCache>
                <c:ptCount val="15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strCache>
            </c:strRef>
          </c:cat>
          <c:val>
            <c:numRef>
              <c:f>dane_kat_JST!$B$100:$P$100</c:f>
              <c:numCache>
                <c:formatCode>0.00%</c:formatCode>
                <c:ptCount val="15"/>
                <c:pt idx="0">
                  <c:v>-8.4000318293817461E-2</c:v>
                </c:pt>
                <c:pt idx="1">
                  <c:v>-7.2815422655431242E-2</c:v>
                </c:pt>
                <c:pt idx="2">
                  <c:v>-0.13719324874086927</c:v>
                </c:pt>
                <c:pt idx="3">
                  <c:v>-0.15357918545455262</c:v>
                </c:pt>
                <c:pt idx="4">
                  <c:v>-0.17748770183913898</c:v>
                </c:pt>
                <c:pt idx="5">
                  <c:v>-0.14743473600602613</c:v>
                </c:pt>
                <c:pt idx="6">
                  <c:v>-0.10145704512757042</c:v>
                </c:pt>
                <c:pt idx="7">
                  <c:v>-6.3450870074818769E-2</c:v>
                </c:pt>
                <c:pt idx="8">
                  <c:v>-5.7376213913852232E-2</c:v>
                </c:pt>
                <c:pt idx="9">
                  <c:v>-5.3660885475654244E-2</c:v>
                </c:pt>
                <c:pt idx="10">
                  <c:v>-0.11092918026640897</c:v>
                </c:pt>
                <c:pt idx="11">
                  <c:v>-0.13195628501260961</c:v>
                </c:pt>
                <c:pt idx="12">
                  <c:v>-0.12035826183175</c:v>
                </c:pt>
                <c:pt idx="13">
                  <c:v>-0.21265249514164733</c:v>
                </c:pt>
                <c:pt idx="14">
                  <c:v>-0.31785725663731468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5CD-4E94-9E7C-45984B1EF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947968"/>
        <c:axId val="404950144"/>
      </c:lineChart>
      <c:catAx>
        <c:axId val="40494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950144"/>
        <c:crosses val="autoZero"/>
        <c:auto val="1"/>
        <c:lblAlgn val="ctr"/>
        <c:lblOffset val="100"/>
        <c:noMultiLvlLbl val="0"/>
      </c:catAx>
      <c:valAx>
        <c:axId val="404950144"/>
        <c:scaling>
          <c:orientation val="minMax"/>
          <c:min val="-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94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32087082775334E-2"/>
          <c:y val="0.94396197385645164"/>
          <c:w val="0.40946445488726851"/>
          <c:h val="3.5186759215644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Luka</a:t>
            </a:r>
            <a:r>
              <a:rPr lang="pl-PL" baseline="0"/>
              <a:t> finansowa w %    </a:t>
            </a:r>
            <a:r>
              <a:rPr lang="pl-PL" b="1" baseline="0"/>
              <a:t>(Db - Wb) / SubwOsw</a:t>
            </a:r>
            <a:endParaRPr lang="pl-PL" b="1"/>
          </a:p>
        </c:rich>
      </c:tx>
      <c:layout>
        <c:manualLayout>
          <c:xMode val="edge"/>
          <c:yMode val="edge"/>
          <c:x val="0.32402188877945098"/>
          <c:y val="2.7106647006275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5207683079672906E-2"/>
          <c:y val="1.1452599405952332E-2"/>
          <c:w val="0.93979544350542521"/>
          <c:h val="0.97709480118809533"/>
        </c:manualLayout>
      </c:layout>
      <c:lineChart>
        <c:grouping val="standard"/>
        <c:varyColors val="0"/>
        <c:ser>
          <c:idx val="0"/>
          <c:order val="0"/>
          <c:tx>
            <c:strRef>
              <c:f>dane_kat_JST!$A$105</c:f>
              <c:strCache>
                <c:ptCount val="1"/>
                <c:pt idx="0">
                  <c:v>MNPP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dane_kat_JST!$B$104:$P$104</c:f>
              <c:strCache>
                <c:ptCount val="15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strCache>
            </c:strRef>
          </c:cat>
          <c:val>
            <c:numRef>
              <c:f>dane_kat_JST!$B$105:$P$105</c:f>
              <c:numCache>
                <c:formatCode>0.00%</c:formatCode>
                <c:ptCount val="15"/>
                <c:pt idx="0">
                  <c:v>-0.54548902564373625</c:v>
                </c:pt>
                <c:pt idx="1">
                  <c:v>-0.51291517899022687</c:v>
                </c:pt>
                <c:pt idx="2">
                  <c:v>-0.53955320810778995</c:v>
                </c:pt>
                <c:pt idx="3">
                  <c:v>-0.54686904448820051</c:v>
                </c:pt>
                <c:pt idx="4">
                  <c:v>-0.52971497920796429</c:v>
                </c:pt>
                <c:pt idx="5">
                  <c:v>-0.51604268000301401</c:v>
                </c:pt>
                <c:pt idx="6">
                  <c:v>-0.51910966128966518</c:v>
                </c:pt>
                <c:pt idx="7">
                  <c:v>-0.50985473131257775</c:v>
                </c:pt>
                <c:pt idx="8">
                  <c:v>-0.50274437531135407</c:v>
                </c:pt>
                <c:pt idx="9">
                  <c:v>-0.49180187402965758</c:v>
                </c:pt>
                <c:pt idx="10">
                  <c:v>-0.5039388216408931</c:v>
                </c:pt>
                <c:pt idx="11">
                  <c:v>-0.53717942614193803</c:v>
                </c:pt>
                <c:pt idx="12">
                  <c:v>-0.5416867750506249</c:v>
                </c:pt>
                <c:pt idx="13">
                  <c:v>-0.57976100772244599</c:v>
                </c:pt>
                <c:pt idx="14">
                  <c:v>-0.63775218790485699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48A-43B2-A7B7-AA41B212B1C6}"/>
            </c:ext>
          </c:extLst>
        </c:ser>
        <c:ser>
          <c:idx val="1"/>
          <c:order val="1"/>
          <c:tx>
            <c:strRef>
              <c:f>dane_kat_JST!$A$106</c:f>
              <c:strCache>
                <c:ptCount val="1"/>
                <c:pt idx="0">
                  <c:v>GT1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dane_kat_JST!$B$104:$P$104</c:f>
              <c:strCache>
                <c:ptCount val="15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strCache>
            </c:strRef>
          </c:cat>
          <c:val>
            <c:numRef>
              <c:f>dane_kat_JST!$B$106:$P$106</c:f>
              <c:numCache>
                <c:formatCode>0.00%</c:formatCode>
                <c:ptCount val="15"/>
                <c:pt idx="0">
                  <c:v>-0.57484096603055435</c:v>
                </c:pt>
                <c:pt idx="1">
                  <c:v>-0.62233831536451312</c:v>
                </c:pt>
                <c:pt idx="2">
                  <c:v>-0.65808919935166232</c:v>
                </c:pt>
                <c:pt idx="3">
                  <c:v>-0.66985988189703416</c:v>
                </c:pt>
                <c:pt idx="4">
                  <c:v>-0.66373147413470912</c:v>
                </c:pt>
                <c:pt idx="5">
                  <c:v>-0.68457183983050629</c:v>
                </c:pt>
                <c:pt idx="6">
                  <c:v>-0.7200003027846632</c:v>
                </c:pt>
                <c:pt idx="7">
                  <c:v>-0.74339141155400734</c:v>
                </c:pt>
                <c:pt idx="8">
                  <c:v>-0.72048056108418146</c:v>
                </c:pt>
                <c:pt idx="9">
                  <c:v>-0.73162988227919568</c:v>
                </c:pt>
                <c:pt idx="10">
                  <c:v>-0.71890716984300529</c:v>
                </c:pt>
                <c:pt idx="11">
                  <c:v>-0.69477505523269478</c:v>
                </c:pt>
                <c:pt idx="12">
                  <c:v>-0.6771074348600955</c:v>
                </c:pt>
                <c:pt idx="13">
                  <c:v>-0.71203260639293353</c:v>
                </c:pt>
                <c:pt idx="14">
                  <c:v>-0.76181532612642355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8A-43B2-A7B7-AA41B212B1C6}"/>
            </c:ext>
          </c:extLst>
        </c:ser>
        <c:ser>
          <c:idx val="2"/>
          <c:order val="2"/>
          <c:tx>
            <c:strRef>
              <c:f>dane_kat_JST!$A$107</c:f>
              <c:strCache>
                <c:ptCount val="1"/>
                <c:pt idx="0">
                  <c:v>GT2</c:v>
                </c:pt>
              </c:strCache>
            </c:strRef>
          </c:tx>
          <c:spPr>
            <a:ln w="3492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dane_kat_JST!$B$104:$P$104</c:f>
              <c:strCache>
                <c:ptCount val="15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strCache>
            </c:strRef>
          </c:cat>
          <c:val>
            <c:numRef>
              <c:f>dane_kat_JST!$B$107:$P$107</c:f>
              <c:numCache>
                <c:formatCode>0.00%</c:formatCode>
                <c:ptCount val="15"/>
                <c:pt idx="0">
                  <c:v>-0.21675086689613043</c:v>
                </c:pt>
                <c:pt idx="1">
                  <c:v>-0.27047544782196686</c:v>
                </c:pt>
                <c:pt idx="2">
                  <c:v>-0.28479698769698986</c:v>
                </c:pt>
                <c:pt idx="3">
                  <c:v>-0.29784533831413473</c:v>
                </c:pt>
                <c:pt idx="4">
                  <c:v>-0.28952244757133117</c:v>
                </c:pt>
                <c:pt idx="5">
                  <c:v>-0.30851810048884226</c:v>
                </c:pt>
                <c:pt idx="6">
                  <c:v>-0.34773082084274543</c:v>
                </c:pt>
                <c:pt idx="7">
                  <c:v>-0.38157691228762702</c:v>
                </c:pt>
                <c:pt idx="8">
                  <c:v>-0.38404122928023054</c:v>
                </c:pt>
                <c:pt idx="9">
                  <c:v>-0.39861189815332432</c:v>
                </c:pt>
                <c:pt idx="10">
                  <c:v>-0.39669006565784432</c:v>
                </c:pt>
                <c:pt idx="11">
                  <c:v>-0.40178727908712247</c:v>
                </c:pt>
                <c:pt idx="12">
                  <c:v>-0.39886130812049697</c:v>
                </c:pt>
                <c:pt idx="13">
                  <c:v>-0.43333787244457267</c:v>
                </c:pt>
                <c:pt idx="14">
                  <c:v>-0.48322319788958135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48A-43B2-A7B7-AA41B212B1C6}"/>
            </c:ext>
          </c:extLst>
        </c:ser>
        <c:ser>
          <c:idx val="3"/>
          <c:order val="3"/>
          <c:tx>
            <c:strRef>
              <c:f>dane_kat_JST!$A$108</c:f>
              <c:strCache>
                <c:ptCount val="1"/>
                <c:pt idx="0">
                  <c:v>GT3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dane_kat_JST!$B$104:$P$104</c:f>
              <c:strCache>
                <c:ptCount val="15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strCache>
            </c:strRef>
          </c:cat>
          <c:val>
            <c:numRef>
              <c:f>dane_kat_JST!$B$108:$P$108</c:f>
              <c:numCache>
                <c:formatCode>0.00%</c:formatCode>
                <c:ptCount val="15"/>
                <c:pt idx="0">
                  <c:v>-0.40919305609116569</c:v>
                </c:pt>
                <c:pt idx="1">
                  <c:v>-0.43917049472531355</c:v>
                </c:pt>
                <c:pt idx="2">
                  <c:v>-0.46696218342684248</c:v>
                </c:pt>
                <c:pt idx="3">
                  <c:v>-0.48159371896009434</c:v>
                </c:pt>
                <c:pt idx="4">
                  <c:v>-0.47528967318079718</c:v>
                </c:pt>
                <c:pt idx="5">
                  <c:v>-0.49350271807069618</c:v>
                </c:pt>
                <c:pt idx="6">
                  <c:v>-0.53213061911923998</c:v>
                </c:pt>
                <c:pt idx="7">
                  <c:v>-0.55876878842138689</c:v>
                </c:pt>
                <c:pt idx="8">
                  <c:v>-0.55592035888642377</c:v>
                </c:pt>
                <c:pt idx="9">
                  <c:v>-0.57476273359559804</c:v>
                </c:pt>
                <c:pt idx="10">
                  <c:v>-0.5627407771163746</c:v>
                </c:pt>
                <c:pt idx="11">
                  <c:v>-0.55293478685058095</c:v>
                </c:pt>
                <c:pt idx="12">
                  <c:v>-0.53978684518636055</c:v>
                </c:pt>
                <c:pt idx="13">
                  <c:v>-0.57203096026802303</c:v>
                </c:pt>
                <c:pt idx="14">
                  <c:v>-0.61883448608380076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48A-43B2-A7B7-AA41B212B1C6}"/>
            </c:ext>
          </c:extLst>
        </c:ser>
        <c:ser>
          <c:idx val="4"/>
          <c:order val="4"/>
          <c:tx>
            <c:strRef>
              <c:f>dane_kat_JST!$A$109</c:f>
              <c:strCache>
                <c:ptCount val="1"/>
                <c:pt idx="0">
                  <c:v>POW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dane_kat_JST!$B$104:$P$104</c:f>
              <c:strCache>
                <c:ptCount val="15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strCache>
            </c:strRef>
          </c:cat>
          <c:val>
            <c:numRef>
              <c:f>dane_kat_JST!$B$109:$P$109</c:f>
              <c:numCache>
                <c:formatCode>0.00%</c:formatCode>
                <c:ptCount val="15"/>
                <c:pt idx="0">
                  <c:v>5.2656469110847178E-3</c:v>
                </c:pt>
                <c:pt idx="1">
                  <c:v>3.511651071984772E-2</c:v>
                </c:pt>
                <c:pt idx="2">
                  <c:v>1.430850709452028E-2</c:v>
                </c:pt>
                <c:pt idx="3">
                  <c:v>1.1006672594226186E-2</c:v>
                </c:pt>
                <c:pt idx="4">
                  <c:v>1.5640044329012837E-2</c:v>
                </c:pt>
                <c:pt idx="5">
                  <c:v>2.5388024173030262E-2</c:v>
                </c:pt>
                <c:pt idx="6">
                  <c:v>1.0117874627466321E-2</c:v>
                </c:pt>
                <c:pt idx="7">
                  <c:v>9.6009764386731106E-3</c:v>
                </c:pt>
                <c:pt idx="8">
                  <c:v>1.4864114065459434E-3</c:v>
                </c:pt>
                <c:pt idx="9">
                  <c:v>1.6154724974592901E-3</c:v>
                </c:pt>
                <c:pt idx="10">
                  <c:v>-1.5503995541686695E-2</c:v>
                </c:pt>
                <c:pt idx="11">
                  <c:v>-3.8591762121837743E-2</c:v>
                </c:pt>
                <c:pt idx="12">
                  <c:v>-3.6369002038589039E-2</c:v>
                </c:pt>
                <c:pt idx="13">
                  <c:v>-7.440290414850341E-2</c:v>
                </c:pt>
                <c:pt idx="14">
                  <c:v>-0.12006757039413336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48A-43B2-A7B7-AA41B212B1C6}"/>
            </c:ext>
          </c:extLst>
        </c:ser>
        <c:ser>
          <c:idx val="5"/>
          <c:order val="5"/>
          <c:tx>
            <c:strRef>
              <c:f>dane_kat_JST!$A$110</c:f>
              <c:strCache>
                <c:ptCount val="1"/>
                <c:pt idx="0">
                  <c:v>WOJ.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dane_kat_JST!$B$104:$P$104</c:f>
              <c:strCache>
                <c:ptCount val="15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</c:strCache>
            </c:strRef>
          </c:cat>
          <c:val>
            <c:numRef>
              <c:f>dane_kat_JST!$B$110:$P$110</c:f>
              <c:numCache>
                <c:formatCode>0.00%</c:formatCode>
                <c:ptCount val="15"/>
                <c:pt idx="0">
                  <c:v>-8.5811685209738947E-2</c:v>
                </c:pt>
                <c:pt idx="1">
                  <c:v>-7.6735175490600369E-2</c:v>
                </c:pt>
                <c:pt idx="2">
                  <c:v>-0.14199908106319822</c:v>
                </c:pt>
                <c:pt idx="3">
                  <c:v>-0.15835678883572227</c:v>
                </c:pt>
                <c:pt idx="4">
                  <c:v>-0.18326934987676138</c:v>
                </c:pt>
                <c:pt idx="5">
                  <c:v>-0.15147276078756411</c:v>
                </c:pt>
                <c:pt idx="6">
                  <c:v>-0.10487227970804505</c:v>
                </c:pt>
                <c:pt idx="7">
                  <c:v>-6.607652702089431E-2</c:v>
                </c:pt>
                <c:pt idx="8">
                  <c:v>-5.9929982743189468E-2</c:v>
                </c:pt>
                <c:pt idx="9">
                  <c:v>-5.5515288186656242E-2</c:v>
                </c:pt>
                <c:pt idx="10">
                  <c:v>-0.11511920347876507</c:v>
                </c:pt>
                <c:pt idx="11">
                  <c:v>-0.13691617430075315</c:v>
                </c:pt>
                <c:pt idx="12">
                  <c:v>-0.12432528760491333</c:v>
                </c:pt>
                <c:pt idx="13">
                  <c:v>-0.21991984719085855</c:v>
                </c:pt>
                <c:pt idx="14">
                  <c:v>-0.32869671253797733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48A-43B2-A7B7-AA41B212B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950688"/>
        <c:axId val="404958848"/>
      </c:lineChart>
      <c:catAx>
        <c:axId val="40495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958848"/>
        <c:crosses val="autoZero"/>
        <c:auto val="1"/>
        <c:lblAlgn val="ctr"/>
        <c:lblOffset val="100"/>
        <c:noMultiLvlLbl val="0"/>
      </c:catAx>
      <c:valAx>
        <c:axId val="404958848"/>
        <c:scaling>
          <c:orientation val="minMax"/>
          <c:min val="-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95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942792885878296E-2"/>
          <c:y val="0.93353634039249966"/>
          <c:w val="0.40638832455295198"/>
          <c:h val="3.5186759215644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Arkusz3!$A$10</c:f>
              <c:strCache>
                <c:ptCount val="1"/>
                <c:pt idx="0">
                  <c:v>MNP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Arkusz3!$B$9:$I$9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Arkusz3!$B$10:$I$10</c:f>
              <c:numCache>
                <c:formatCode>0.0%</c:formatCode>
                <c:ptCount val="8"/>
                <c:pt idx="0">
                  <c:v>-0.29811861885740504</c:v>
                </c:pt>
                <c:pt idx="1">
                  <c:v>-0.30926647681634589</c:v>
                </c:pt>
                <c:pt idx="2">
                  <c:v>-0.32777954315726787</c:v>
                </c:pt>
                <c:pt idx="3">
                  <c:v>-0.33273349759624649</c:v>
                </c:pt>
                <c:pt idx="4">
                  <c:v>-0.30419988708975276</c:v>
                </c:pt>
                <c:pt idx="5">
                  <c:v>-0.34981469353612876</c:v>
                </c:pt>
                <c:pt idx="6">
                  <c:v>-0.45907397589210713</c:v>
                </c:pt>
                <c:pt idx="7">
                  <c:v>-0.43372178047769749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75-4917-ABC1-B5485A1A4BF5}"/>
            </c:ext>
          </c:extLst>
        </c:ser>
        <c:ser>
          <c:idx val="1"/>
          <c:order val="1"/>
          <c:tx>
            <c:strRef>
              <c:f>Arkusz3!$A$11</c:f>
              <c:strCache>
                <c:ptCount val="1"/>
                <c:pt idx="0">
                  <c:v>GT1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Arkusz3!$B$9:$I$9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Arkusz3!$B$11:$I$11</c:f>
              <c:numCache>
                <c:formatCode>0.0%</c:formatCode>
                <c:ptCount val="8"/>
                <c:pt idx="0">
                  <c:v>-0.33280100792137346</c:v>
                </c:pt>
                <c:pt idx="1">
                  <c:v>-0.37281455290347115</c:v>
                </c:pt>
                <c:pt idx="2">
                  <c:v>-0.44134040306328309</c:v>
                </c:pt>
                <c:pt idx="3">
                  <c:v>-0.48735220952025354</c:v>
                </c:pt>
                <c:pt idx="4">
                  <c:v>-0.4431942925411641</c:v>
                </c:pt>
                <c:pt idx="5">
                  <c:v>-0.46361410190098368</c:v>
                </c:pt>
                <c:pt idx="6">
                  <c:v>-0.51890325277965232</c:v>
                </c:pt>
                <c:pt idx="7">
                  <c:v>-0.44827542714775287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A75-4917-ABC1-B5485A1A4BF5}"/>
            </c:ext>
          </c:extLst>
        </c:ser>
        <c:ser>
          <c:idx val="2"/>
          <c:order val="2"/>
          <c:tx>
            <c:strRef>
              <c:f>Arkusz3!$A$12</c:f>
              <c:strCache>
                <c:ptCount val="1"/>
                <c:pt idx="0">
                  <c:v>GT2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Arkusz3!$B$9:$I$9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Arkusz3!$B$12:$I$12</c:f>
              <c:numCache>
                <c:formatCode>0.0%</c:formatCode>
                <c:ptCount val="8"/>
                <c:pt idx="0">
                  <c:v>-0.23031929274490892</c:v>
                </c:pt>
                <c:pt idx="1">
                  <c:v>-0.27508053389667347</c:v>
                </c:pt>
                <c:pt idx="2">
                  <c:v>-0.34859728517683863</c:v>
                </c:pt>
                <c:pt idx="3">
                  <c:v>-0.36072481902593223</c:v>
                </c:pt>
                <c:pt idx="4">
                  <c:v>-0.32521235623162875</c:v>
                </c:pt>
                <c:pt idx="5">
                  <c:v>-0.35021120677932388</c:v>
                </c:pt>
                <c:pt idx="6">
                  <c:v>-0.43273853246728061</c:v>
                </c:pt>
                <c:pt idx="7">
                  <c:v>-0.35093366192864289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A75-4917-ABC1-B5485A1A4BF5}"/>
            </c:ext>
          </c:extLst>
        </c:ser>
        <c:ser>
          <c:idx val="3"/>
          <c:order val="3"/>
          <c:tx>
            <c:strRef>
              <c:f>Arkusz3!$A$13</c:f>
              <c:strCache>
                <c:ptCount val="1"/>
                <c:pt idx="0">
                  <c:v>GT3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Arkusz3!$B$9:$I$9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Arkusz3!$B$13:$I$13</c:f>
              <c:numCache>
                <c:formatCode>0.0%</c:formatCode>
                <c:ptCount val="8"/>
                <c:pt idx="0">
                  <c:v>-0.30379583403395211</c:v>
                </c:pt>
                <c:pt idx="1">
                  <c:v>-0.33949940496079434</c:v>
                </c:pt>
                <c:pt idx="2">
                  <c:v>-0.40686912724484592</c:v>
                </c:pt>
                <c:pt idx="3">
                  <c:v>-0.43945580389115407</c:v>
                </c:pt>
                <c:pt idx="4">
                  <c:v>-0.39887334036613475</c:v>
                </c:pt>
                <c:pt idx="5">
                  <c:v>-0.41954722715072124</c:v>
                </c:pt>
                <c:pt idx="6">
                  <c:v>-0.48721853734267351</c:v>
                </c:pt>
                <c:pt idx="7">
                  <c:v>-0.40991062636539416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A75-4917-ABC1-B5485A1A4BF5}"/>
            </c:ext>
          </c:extLst>
        </c:ser>
        <c:ser>
          <c:idx val="4"/>
          <c:order val="4"/>
          <c:tx>
            <c:strRef>
              <c:f>Arkusz3!$A$14</c:f>
              <c:strCache>
                <c:ptCount val="1"/>
                <c:pt idx="0">
                  <c:v>POW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Arkusz3!$B$9:$I$9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Arkusz3!$B$14:$I$14</c:f>
              <c:numCache>
                <c:formatCode>0.0%</c:formatCode>
                <c:ptCount val="8"/>
                <c:pt idx="0">
                  <c:v>1.4525971698418034E-2</c:v>
                </c:pt>
                <c:pt idx="1">
                  <c:v>1.6822650923956517E-2</c:v>
                </c:pt>
                <c:pt idx="2">
                  <c:v>4.2591146725133137E-3</c:v>
                </c:pt>
                <c:pt idx="3">
                  <c:v>4.5627819847627914E-3</c:v>
                </c:pt>
                <c:pt idx="4">
                  <c:v>-3.3832629564319747E-2</c:v>
                </c:pt>
                <c:pt idx="5">
                  <c:v>-8.0680308520431246E-2</c:v>
                </c:pt>
                <c:pt idx="6">
                  <c:v>-8.6692719787840947E-2</c:v>
                </c:pt>
                <c:pt idx="7">
                  <c:v>-0.12223430759922442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A75-4917-ABC1-B5485A1A4BF5}"/>
            </c:ext>
          </c:extLst>
        </c:ser>
        <c:ser>
          <c:idx val="5"/>
          <c:order val="5"/>
          <c:tx>
            <c:strRef>
              <c:f>Arkusz3!$A$15</c:f>
              <c:strCache>
                <c:ptCount val="1"/>
                <c:pt idx="0">
                  <c:v>WOJ.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31750" cap="rnd">
                <a:solidFill>
                  <a:schemeClr val="accent6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A75-4917-ABC1-B5485A1A4BF5}"/>
              </c:ext>
            </c:extLst>
          </c:dPt>
          <c:cat>
            <c:numRef>
              <c:f>Arkusz3!$B$9:$I$9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Arkusz3!$B$15:$I$15</c:f>
              <c:numCache>
                <c:formatCode>0.0%</c:formatCode>
                <c:ptCount val="8"/>
                <c:pt idx="0">
                  <c:v>-1.1964474598221747E-2</c:v>
                </c:pt>
                <c:pt idx="1">
                  <c:v>-7.32772829776163E-3</c:v>
                </c:pt>
                <c:pt idx="2">
                  <c:v>-7.7125344538768242E-3</c:v>
                </c:pt>
                <c:pt idx="3">
                  <c:v>-6.5524678865748025E-3</c:v>
                </c:pt>
                <c:pt idx="4">
                  <c:v>-1.0615547157805232E-2</c:v>
                </c:pt>
                <c:pt idx="5">
                  <c:v>-1.174703132918321E-2</c:v>
                </c:pt>
                <c:pt idx="6">
                  <c:v>-2.3713176270580585E-2</c:v>
                </c:pt>
                <c:pt idx="7">
                  <c:v>-2.9798382373575762E-2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A75-4917-ABC1-B5485A1A4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949056"/>
        <c:axId val="404953952"/>
      </c:lineChart>
      <c:catAx>
        <c:axId val="40494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953952"/>
        <c:crosses val="autoZero"/>
        <c:auto val="1"/>
        <c:lblAlgn val="ctr"/>
        <c:lblOffset val="100"/>
        <c:noMultiLvlLbl val="0"/>
      </c:catAx>
      <c:valAx>
        <c:axId val="40495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94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3B678-901B-47F1-9C83-EC8DCCE25E74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D6F83F40-5E2B-4CEC-ADF8-B9E931AB26D0}">
      <dgm:prSet phldrT="[Tekst]" custT="1"/>
      <dgm:spPr/>
      <dgm:t>
        <a:bodyPr/>
        <a:lstStyle/>
        <a:p>
          <a:r>
            <a:rPr lang="pl-PL" sz="1600" dirty="0" smtClean="0">
              <a:solidFill>
                <a:schemeClr val="bg1"/>
              </a:solidFill>
            </a:rPr>
            <a:t>MEN: w projekcie ustawy budżetowej na rok 2017, zaplanowano podwyższenie kwoty bazowej dla nauczycieli o 1,3 proc. tj. na poziomie średniorocznej dynamiki cen towarów i usług konsumpcyjnych. Spowoduje to wzrost wynagrodzeń o 1,3 proc. </a:t>
          </a:r>
          <a:endParaRPr lang="pl-PL" sz="1600" dirty="0">
            <a:solidFill>
              <a:schemeClr val="bg1"/>
            </a:solidFill>
          </a:endParaRPr>
        </a:p>
      </dgm:t>
    </dgm:pt>
    <dgm:pt modelId="{DA800602-385F-4463-B73E-A1010242AE81}" type="parTrans" cxnId="{9B8384C8-D66E-407A-807A-0AFE771BA7E9}">
      <dgm:prSet/>
      <dgm:spPr/>
      <dgm:t>
        <a:bodyPr/>
        <a:lstStyle/>
        <a:p>
          <a:endParaRPr lang="pl-PL"/>
        </a:p>
      </dgm:t>
    </dgm:pt>
    <dgm:pt modelId="{2D81C56B-CDE2-4299-AA87-EB0408BF7CA2}" type="sibTrans" cxnId="{9B8384C8-D66E-407A-807A-0AFE771BA7E9}">
      <dgm:prSet/>
      <dgm:spPr/>
      <dgm:t>
        <a:bodyPr/>
        <a:lstStyle/>
        <a:p>
          <a:endParaRPr lang="pl-PL"/>
        </a:p>
      </dgm:t>
    </dgm:pt>
    <dgm:pt modelId="{5366CA41-23FA-4C91-BCFC-1436D384E396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Komunikat Prezesa GUS z dnia </a:t>
          </a:r>
          <a:br>
            <a:rPr lang="pl-PL" dirty="0" smtClean="0">
              <a:solidFill>
                <a:schemeClr val="bg1"/>
              </a:solidFill>
            </a:rPr>
          </a:br>
          <a:r>
            <a:rPr lang="pl-PL" dirty="0" smtClean="0">
              <a:solidFill>
                <a:schemeClr val="bg1"/>
              </a:solidFill>
            </a:rPr>
            <a:t>15 stycznia 2018 r.: średnioroczny wskaźnik wzrostu cen towarów </a:t>
          </a:r>
          <a:br>
            <a:rPr lang="pl-PL" dirty="0" smtClean="0">
              <a:solidFill>
                <a:schemeClr val="bg1"/>
              </a:solidFill>
            </a:rPr>
          </a:br>
          <a:r>
            <a:rPr lang="pl-PL" dirty="0" smtClean="0">
              <a:solidFill>
                <a:schemeClr val="bg1"/>
              </a:solidFill>
            </a:rPr>
            <a:t>i usług konsumpcyjnych w 2017 r, w stosunku do 2016 r., wyniósł 102,0 (wzrost cen o 2,0 proc.).</a:t>
          </a:r>
          <a:endParaRPr lang="pl-PL" dirty="0">
            <a:solidFill>
              <a:schemeClr val="bg1"/>
            </a:solidFill>
          </a:endParaRPr>
        </a:p>
      </dgm:t>
    </dgm:pt>
    <dgm:pt modelId="{223084CC-BF1E-4850-A333-C0379951E9FF}" type="parTrans" cxnId="{6C3B94C5-FC5C-453A-9CCA-D3EE71804104}">
      <dgm:prSet/>
      <dgm:spPr/>
      <dgm:t>
        <a:bodyPr/>
        <a:lstStyle/>
        <a:p>
          <a:endParaRPr lang="pl-PL"/>
        </a:p>
      </dgm:t>
    </dgm:pt>
    <dgm:pt modelId="{FD400321-8EF7-4937-8746-FF71F014CA10}" type="sibTrans" cxnId="{6C3B94C5-FC5C-453A-9CCA-D3EE71804104}">
      <dgm:prSet/>
      <dgm:spPr/>
      <dgm:t>
        <a:bodyPr/>
        <a:lstStyle/>
        <a:p>
          <a:endParaRPr lang="pl-PL"/>
        </a:p>
      </dgm:t>
    </dgm:pt>
    <dgm:pt modelId="{1E9F73A7-0EF4-4EB4-BF84-ACA270AB0711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W 2017 r. różnica  kwoty bazowej o  0,1 proc.  oznacza skutek finansowy w wysokości  </a:t>
          </a:r>
          <a:br>
            <a:rPr lang="pl-PL" dirty="0" smtClean="0">
              <a:solidFill>
                <a:schemeClr val="bg1"/>
              </a:solidFill>
            </a:rPr>
          </a:br>
          <a:r>
            <a:rPr lang="pl-PL" dirty="0" smtClean="0">
              <a:solidFill>
                <a:schemeClr val="bg1"/>
              </a:solidFill>
            </a:rPr>
            <a:t>minus 32,2 mln zł  </a:t>
          </a:r>
          <a:br>
            <a:rPr lang="pl-PL" dirty="0" smtClean="0">
              <a:solidFill>
                <a:schemeClr val="bg1"/>
              </a:solidFill>
            </a:rPr>
          </a:br>
          <a:r>
            <a:rPr lang="pl-PL" dirty="0" smtClean="0">
              <a:solidFill>
                <a:schemeClr val="bg1"/>
              </a:solidFill>
            </a:rPr>
            <a:t>(0,7 proc . to  minus 225 mln  zł)                                                     </a:t>
          </a:r>
          <a:endParaRPr lang="pl-PL" dirty="0">
            <a:solidFill>
              <a:schemeClr val="bg1"/>
            </a:solidFill>
          </a:endParaRPr>
        </a:p>
      </dgm:t>
    </dgm:pt>
    <dgm:pt modelId="{F68AA583-D881-46C1-8FEA-ED44362B9171}" type="parTrans" cxnId="{1737B0C0-A604-4834-BF5B-E002B9C5EA24}">
      <dgm:prSet/>
      <dgm:spPr/>
      <dgm:t>
        <a:bodyPr/>
        <a:lstStyle/>
        <a:p>
          <a:endParaRPr lang="pl-PL"/>
        </a:p>
      </dgm:t>
    </dgm:pt>
    <dgm:pt modelId="{184B1164-A74A-4232-99CC-0BDE2E5F5CBD}" type="sibTrans" cxnId="{1737B0C0-A604-4834-BF5B-E002B9C5EA24}">
      <dgm:prSet/>
      <dgm:spPr/>
      <dgm:t>
        <a:bodyPr/>
        <a:lstStyle/>
        <a:p>
          <a:endParaRPr lang="pl-PL"/>
        </a:p>
      </dgm:t>
    </dgm:pt>
    <dgm:pt modelId="{9BB11887-0349-43C2-A726-1391BD0A0908}" type="pres">
      <dgm:prSet presAssocID="{6E73B678-901B-47F1-9C83-EC8DCCE25E74}" presName="CompostProcess" presStyleCnt="0">
        <dgm:presLayoutVars>
          <dgm:dir/>
          <dgm:resizeHandles val="exact"/>
        </dgm:presLayoutVars>
      </dgm:prSet>
      <dgm:spPr/>
    </dgm:pt>
    <dgm:pt modelId="{E8BE96B8-C83D-47B3-81FF-6C7B760CEAEA}" type="pres">
      <dgm:prSet presAssocID="{6E73B678-901B-47F1-9C83-EC8DCCE25E74}" presName="arrow" presStyleLbl="bgShp" presStyleIdx="0" presStyleCnt="1"/>
      <dgm:spPr/>
    </dgm:pt>
    <dgm:pt modelId="{D98F647B-5022-4436-B90C-AFC3430234E5}" type="pres">
      <dgm:prSet presAssocID="{6E73B678-901B-47F1-9C83-EC8DCCE25E74}" presName="linearProcess" presStyleCnt="0"/>
      <dgm:spPr/>
    </dgm:pt>
    <dgm:pt modelId="{93473122-F9FC-4720-BCAB-5EE29DE491D1}" type="pres">
      <dgm:prSet presAssocID="{D6F83F40-5E2B-4CEC-ADF8-B9E931AB26D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43556D-300E-48A6-8CDD-8FBBE09D9FB2}" type="pres">
      <dgm:prSet presAssocID="{2D81C56B-CDE2-4299-AA87-EB0408BF7CA2}" presName="sibTrans" presStyleCnt="0"/>
      <dgm:spPr/>
    </dgm:pt>
    <dgm:pt modelId="{92AF0129-7F60-4FD0-B77A-60704C45533F}" type="pres">
      <dgm:prSet presAssocID="{5366CA41-23FA-4C91-BCFC-1436D384E39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23341C-288B-4412-986C-2B21085C20AF}" type="pres">
      <dgm:prSet presAssocID="{FD400321-8EF7-4937-8746-FF71F014CA10}" presName="sibTrans" presStyleCnt="0"/>
      <dgm:spPr/>
    </dgm:pt>
    <dgm:pt modelId="{546BA29D-8ADD-4A25-98D9-815468AE7017}" type="pres">
      <dgm:prSet presAssocID="{1E9F73A7-0EF4-4EB4-BF84-ACA270AB071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3058236-CBC4-495B-A951-DEF6DCEE82FE}" type="presOf" srcId="{1E9F73A7-0EF4-4EB4-BF84-ACA270AB0711}" destId="{546BA29D-8ADD-4A25-98D9-815468AE7017}" srcOrd="0" destOrd="0" presId="urn:microsoft.com/office/officeart/2005/8/layout/hProcess9"/>
    <dgm:cxn modelId="{182A16D2-376D-462C-94DF-31BF0FFFC8BB}" type="presOf" srcId="{6E73B678-901B-47F1-9C83-EC8DCCE25E74}" destId="{9BB11887-0349-43C2-A726-1391BD0A0908}" srcOrd="0" destOrd="0" presId="urn:microsoft.com/office/officeart/2005/8/layout/hProcess9"/>
    <dgm:cxn modelId="{DD6EB505-B001-4E73-B9F1-287293C9CF39}" type="presOf" srcId="{D6F83F40-5E2B-4CEC-ADF8-B9E931AB26D0}" destId="{93473122-F9FC-4720-BCAB-5EE29DE491D1}" srcOrd="0" destOrd="0" presId="urn:microsoft.com/office/officeart/2005/8/layout/hProcess9"/>
    <dgm:cxn modelId="{1737B0C0-A604-4834-BF5B-E002B9C5EA24}" srcId="{6E73B678-901B-47F1-9C83-EC8DCCE25E74}" destId="{1E9F73A7-0EF4-4EB4-BF84-ACA270AB0711}" srcOrd="2" destOrd="0" parTransId="{F68AA583-D881-46C1-8FEA-ED44362B9171}" sibTransId="{184B1164-A74A-4232-99CC-0BDE2E5F5CBD}"/>
    <dgm:cxn modelId="{EB27A60F-C4A8-4E04-91CF-32A93BA91D93}" type="presOf" srcId="{5366CA41-23FA-4C91-BCFC-1436D384E396}" destId="{92AF0129-7F60-4FD0-B77A-60704C45533F}" srcOrd="0" destOrd="0" presId="urn:microsoft.com/office/officeart/2005/8/layout/hProcess9"/>
    <dgm:cxn modelId="{6C3B94C5-FC5C-453A-9CCA-D3EE71804104}" srcId="{6E73B678-901B-47F1-9C83-EC8DCCE25E74}" destId="{5366CA41-23FA-4C91-BCFC-1436D384E396}" srcOrd="1" destOrd="0" parTransId="{223084CC-BF1E-4850-A333-C0379951E9FF}" sibTransId="{FD400321-8EF7-4937-8746-FF71F014CA10}"/>
    <dgm:cxn modelId="{9B8384C8-D66E-407A-807A-0AFE771BA7E9}" srcId="{6E73B678-901B-47F1-9C83-EC8DCCE25E74}" destId="{D6F83F40-5E2B-4CEC-ADF8-B9E931AB26D0}" srcOrd="0" destOrd="0" parTransId="{DA800602-385F-4463-B73E-A1010242AE81}" sibTransId="{2D81C56B-CDE2-4299-AA87-EB0408BF7CA2}"/>
    <dgm:cxn modelId="{12EC5382-B580-4C8B-A2C3-60958CFB29AF}" type="presParOf" srcId="{9BB11887-0349-43C2-A726-1391BD0A0908}" destId="{E8BE96B8-C83D-47B3-81FF-6C7B760CEAEA}" srcOrd="0" destOrd="0" presId="urn:microsoft.com/office/officeart/2005/8/layout/hProcess9"/>
    <dgm:cxn modelId="{AA53CD91-7F08-46B2-B61C-BC96D502CE88}" type="presParOf" srcId="{9BB11887-0349-43C2-A726-1391BD0A0908}" destId="{D98F647B-5022-4436-B90C-AFC3430234E5}" srcOrd="1" destOrd="0" presId="urn:microsoft.com/office/officeart/2005/8/layout/hProcess9"/>
    <dgm:cxn modelId="{88A8F9E7-5E1B-4B44-8DB1-B482C1A485CE}" type="presParOf" srcId="{D98F647B-5022-4436-B90C-AFC3430234E5}" destId="{93473122-F9FC-4720-BCAB-5EE29DE491D1}" srcOrd="0" destOrd="0" presId="urn:microsoft.com/office/officeart/2005/8/layout/hProcess9"/>
    <dgm:cxn modelId="{795C1D92-86F7-433A-92F2-1AC4C637CA5F}" type="presParOf" srcId="{D98F647B-5022-4436-B90C-AFC3430234E5}" destId="{4543556D-300E-48A6-8CDD-8FBBE09D9FB2}" srcOrd="1" destOrd="0" presId="urn:microsoft.com/office/officeart/2005/8/layout/hProcess9"/>
    <dgm:cxn modelId="{8EB220C5-20DF-4C57-A09E-2B9FC988FC79}" type="presParOf" srcId="{D98F647B-5022-4436-B90C-AFC3430234E5}" destId="{92AF0129-7F60-4FD0-B77A-60704C45533F}" srcOrd="2" destOrd="0" presId="urn:microsoft.com/office/officeart/2005/8/layout/hProcess9"/>
    <dgm:cxn modelId="{E7F61E78-5D26-4D71-9025-87AB1396F9A3}" type="presParOf" srcId="{D98F647B-5022-4436-B90C-AFC3430234E5}" destId="{8F23341C-288B-4412-986C-2B21085C20AF}" srcOrd="3" destOrd="0" presId="urn:microsoft.com/office/officeart/2005/8/layout/hProcess9"/>
    <dgm:cxn modelId="{EE6AA09E-4C52-4F1F-BEF2-C03BCDF691B2}" type="presParOf" srcId="{D98F647B-5022-4436-B90C-AFC3430234E5}" destId="{546BA29D-8ADD-4A25-98D9-815468AE701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7270E8-6C66-4E18-9F5E-274156811F8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54CF2214-89AE-4018-970E-3EE6F8FB8B3C}">
      <dgm:prSet phldrT="[Tekst]" custT="1"/>
      <dgm:spPr/>
      <dgm:t>
        <a:bodyPr/>
        <a:lstStyle/>
        <a:p>
          <a:r>
            <a:rPr lang="pl-PL" sz="3600" b="1" dirty="0" smtClean="0"/>
            <a:t>Zwiększenie subwencji </a:t>
          </a:r>
          <a:endParaRPr lang="pl-PL" sz="3600" dirty="0"/>
        </a:p>
      </dgm:t>
    </dgm:pt>
    <dgm:pt modelId="{08A060B4-E949-4151-99A9-107873F889DE}" type="parTrans" cxnId="{C6D8B8F7-EE7A-49FF-A482-5D451987B23C}">
      <dgm:prSet/>
      <dgm:spPr/>
      <dgm:t>
        <a:bodyPr/>
        <a:lstStyle/>
        <a:p>
          <a:endParaRPr lang="pl-PL"/>
        </a:p>
      </dgm:t>
    </dgm:pt>
    <dgm:pt modelId="{0985E967-4FB7-4A38-B6C5-C5BEC81F3418}" type="sibTrans" cxnId="{C6D8B8F7-EE7A-49FF-A482-5D451987B23C}">
      <dgm:prSet/>
      <dgm:spPr/>
      <dgm:t>
        <a:bodyPr/>
        <a:lstStyle/>
        <a:p>
          <a:endParaRPr lang="pl-PL"/>
        </a:p>
      </dgm:t>
    </dgm:pt>
    <dgm:pt modelId="{9C8C9505-43C5-4E04-A61D-C53FB0036642}">
      <dgm:prSet phldrT="[Tekst]" custT="1"/>
      <dgm:spPr/>
      <dgm:t>
        <a:bodyPr/>
        <a:lstStyle/>
        <a:p>
          <a:r>
            <a:rPr lang="pl-PL" sz="2400" dirty="0" smtClean="0"/>
            <a:t>Wzrost części oświatowej subwencji ogólnej, w stosunku do roku 2018, o kwotę</a:t>
          </a:r>
          <a:br>
            <a:rPr lang="pl-PL" sz="2400" dirty="0" smtClean="0"/>
          </a:br>
          <a:r>
            <a:rPr lang="pl-PL" sz="2400" b="1" dirty="0" smtClean="0">
              <a:solidFill>
                <a:srgbClr val="FF0000"/>
              </a:solidFill>
            </a:rPr>
            <a:t>+ 1 180 mln zł</a:t>
          </a:r>
          <a:r>
            <a:rPr lang="pl-PL" sz="2400" dirty="0" smtClean="0"/>
            <a:t>, </a:t>
          </a:r>
          <a:endParaRPr lang="pl-PL" sz="2400" b="1" dirty="0">
            <a:solidFill>
              <a:srgbClr val="FF0000"/>
            </a:solidFill>
          </a:endParaRPr>
        </a:p>
      </dgm:t>
    </dgm:pt>
    <dgm:pt modelId="{71B0E865-788F-405E-B20B-25C5D6B97023}" type="parTrans" cxnId="{99B6D709-2D2B-46AB-9E2B-7005DD5EBC5F}">
      <dgm:prSet/>
      <dgm:spPr/>
      <dgm:t>
        <a:bodyPr/>
        <a:lstStyle/>
        <a:p>
          <a:endParaRPr lang="pl-PL"/>
        </a:p>
      </dgm:t>
    </dgm:pt>
    <dgm:pt modelId="{B94BC823-5423-441B-B686-E5A517C52104}" type="sibTrans" cxnId="{99B6D709-2D2B-46AB-9E2B-7005DD5EBC5F}">
      <dgm:prSet/>
      <dgm:spPr/>
      <dgm:t>
        <a:bodyPr/>
        <a:lstStyle/>
        <a:p>
          <a:endParaRPr lang="pl-PL"/>
        </a:p>
      </dgm:t>
    </dgm:pt>
    <dgm:pt modelId="{37FE7ADE-9DC7-49C4-9D98-44A9CBDC2CF1}">
      <dgm:prSet phldrT="[Tekst]" custT="1"/>
      <dgm:spPr/>
      <dgm:t>
        <a:bodyPr/>
        <a:lstStyle/>
        <a:p>
          <a:r>
            <a:rPr lang="pl-PL" sz="3400" dirty="0" smtClean="0"/>
            <a:t>Zmiana wynagrodzeń nauczycieli (+)</a:t>
          </a:r>
          <a:endParaRPr lang="pl-PL" sz="3400" dirty="0"/>
        </a:p>
      </dgm:t>
    </dgm:pt>
    <dgm:pt modelId="{7CB23603-2EFA-4647-92FE-18358497BBC2}" type="parTrans" cxnId="{FF153CBE-B20D-4ADE-B470-5B014D27189E}">
      <dgm:prSet/>
      <dgm:spPr/>
      <dgm:t>
        <a:bodyPr/>
        <a:lstStyle/>
        <a:p>
          <a:endParaRPr lang="pl-PL"/>
        </a:p>
      </dgm:t>
    </dgm:pt>
    <dgm:pt modelId="{50868053-3204-46C3-9453-A05A16723C67}" type="sibTrans" cxnId="{FF153CBE-B20D-4ADE-B470-5B014D27189E}">
      <dgm:prSet/>
      <dgm:spPr/>
      <dgm:t>
        <a:bodyPr/>
        <a:lstStyle/>
        <a:p>
          <a:endParaRPr lang="pl-PL"/>
        </a:p>
      </dgm:t>
    </dgm:pt>
    <dgm:pt modelId="{A47B953A-B239-4A0A-9859-2A26B066004B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FF0000"/>
              </a:solidFill>
            </a:rPr>
            <a:t>+ 1 166 mln zł</a:t>
          </a:r>
          <a:r>
            <a:rPr lang="pl-PL" sz="1900" dirty="0" smtClean="0"/>
            <a:t>, w tym:</a:t>
          </a:r>
          <a:endParaRPr lang="pl-PL" sz="1900" dirty="0"/>
        </a:p>
      </dgm:t>
    </dgm:pt>
    <dgm:pt modelId="{9FCCF46D-A259-4B28-91C7-B85268ED1FF4}" type="parTrans" cxnId="{79B1E66F-4A56-4BFB-B42E-0A6F30C4D2AE}">
      <dgm:prSet/>
      <dgm:spPr/>
      <dgm:t>
        <a:bodyPr/>
        <a:lstStyle/>
        <a:p>
          <a:endParaRPr lang="pl-PL"/>
        </a:p>
      </dgm:t>
    </dgm:pt>
    <dgm:pt modelId="{293AF62B-1E18-436C-B52B-84FD71E32FFA}" type="sibTrans" cxnId="{79B1E66F-4A56-4BFB-B42E-0A6F30C4D2AE}">
      <dgm:prSet/>
      <dgm:spPr/>
      <dgm:t>
        <a:bodyPr/>
        <a:lstStyle/>
        <a:p>
          <a:endParaRPr lang="pl-PL"/>
        </a:p>
      </dgm:t>
    </dgm:pt>
    <dgm:pt modelId="{4C98BF3D-B20F-4181-BCFD-F952BA831B70}">
      <dgm:prSet phldrT="[Tekst]" custT="1"/>
      <dgm:spPr/>
      <dgm:t>
        <a:bodyPr/>
        <a:lstStyle/>
        <a:p>
          <a:r>
            <a:rPr lang="pl-PL" sz="1400" dirty="0" smtClean="0"/>
            <a:t>podwyżka 5,35 proc. od 1.04.18r. (łączne koszty podwyżki wg  MEN  - 1 812 mln zł)</a:t>
          </a:r>
          <a:endParaRPr lang="pl-PL" sz="1400" dirty="0"/>
        </a:p>
      </dgm:t>
    </dgm:pt>
    <dgm:pt modelId="{2A71282F-C843-409C-86EC-13152DBB636D}" type="parTrans" cxnId="{8F16EC3E-6320-4A02-8529-FFEE9443D595}">
      <dgm:prSet/>
      <dgm:spPr/>
      <dgm:t>
        <a:bodyPr/>
        <a:lstStyle/>
        <a:p>
          <a:endParaRPr lang="pl-PL"/>
        </a:p>
      </dgm:t>
    </dgm:pt>
    <dgm:pt modelId="{241F6C0E-DF75-4266-805B-B480396A18DA}" type="sibTrans" cxnId="{8F16EC3E-6320-4A02-8529-FFEE9443D595}">
      <dgm:prSet/>
      <dgm:spPr/>
      <dgm:t>
        <a:bodyPr/>
        <a:lstStyle/>
        <a:p>
          <a:endParaRPr lang="pl-PL"/>
        </a:p>
      </dgm:t>
    </dgm:pt>
    <dgm:pt modelId="{40F525FD-0AF2-4056-84D3-63DA4C2CC3EF}">
      <dgm:prSet phldrT="[Tekst]" custT="1"/>
      <dgm:spPr/>
      <dgm:t>
        <a:bodyPr/>
        <a:lstStyle/>
        <a:p>
          <a:r>
            <a:rPr lang="pl-PL" sz="3600" dirty="0" smtClean="0"/>
            <a:t>Zmniejszenie zadań JST (-)</a:t>
          </a:r>
          <a:endParaRPr lang="pl-PL" sz="3600" dirty="0"/>
        </a:p>
      </dgm:t>
    </dgm:pt>
    <dgm:pt modelId="{C2478457-0C9F-4443-9060-EA4A66460756}" type="parTrans" cxnId="{717CC434-A6DF-43F2-A486-454A4A0A9B11}">
      <dgm:prSet/>
      <dgm:spPr/>
      <dgm:t>
        <a:bodyPr/>
        <a:lstStyle/>
        <a:p>
          <a:endParaRPr lang="pl-PL"/>
        </a:p>
      </dgm:t>
    </dgm:pt>
    <dgm:pt modelId="{7A07118D-7AE8-47B1-A6F2-06EC3B3BE810}" type="sibTrans" cxnId="{717CC434-A6DF-43F2-A486-454A4A0A9B11}">
      <dgm:prSet/>
      <dgm:spPr/>
      <dgm:t>
        <a:bodyPr/>
        <a:lstStyle/>
        <a:p>
          <a:endParaRPr lang="pl-PL"/>
        </a:p>
      </dgm:t>
    </dgm:pt>
    <dgm:pt modelId="{444CB921-AC36-4235-955E-D2461E35A4E4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FF0000"/>
              </a:solidFill>
            </a:rPr>
            <a:t>- 14 mln zł</a:t>
          </a:r>
          <a:endParaRPr lang="pl-PL" sz="2400" b="1" dirty="0">
            <a:solidFill>
              <a:srgbClr val="FF0000"/>
            </a:solidFill>
          </a:endParaRPr>
        </a:p>
      </dgm:t>
    </dgm:pt>
    <dgm:pt modelId="{F05CD014-3A70-47BD-A8D3-0360F90A94D0}" type="parTrans" cxnId="{66C1A0CB-CDEF-4457-9957-4DD353D033F7}">
      <dgm:prSet/>
      <dgm:spPr/>
      <dgm:t>
        <a:bodyPr/>
        <a:lstStyle/>
        <a:p>
          <a:endParaRPr lang="pl-PL"/>
        </a:p>
      </dgm:t>
    </dgm:pt>
    <dgm:pt modelId="{FACE627E-FE60-4A9F-97E8-C2762B8AE1D1}" type="sibTrans" cxnId="{66C1A0CB-CDEF-4457-9957-4DD353D033F7}">
      <dgm:prSet/>
      <dgm:spPr/>
      <dgm:t>
        <a:bodyPr/>
        <a:lstStyle/>
        <a:p>
          <a:endParaRPr lang="pl-PL"/>
        </a:p>
      </dgm:t>
    </dgm:pt>
    <dgm:pt modelId="{6F54448A-963C-4089-B970-188879BF0361}">
      <dgm:prSet phldrT="[Tekst]" custT="1"/>
      <dgm:spPr/>
      <dgm:t>
        <a:bodyPr/>
        <a:lstStyle/>
        <a:p>
          <a:r>
            <a:rPr lang="pl-PL" sz="1400" dirty="0" smtClean="0"/>
            <a:t>oszczędności JST na urlopach dla poratowania zdrowia 68 mln zł,</a:t>
          </a:r>
          <a:endParaRPr lang="pl-PL" sz="1400" dirty="0"/>
        </a:p>
      </dgm:t>
    </dgm:pt>
    <dgm:pt modelId="{6CA28413-9466-43FC-822E-8709BC5FC3E8}" type="parTrans" cxnId="{47B11706-B62B-43CB-91F4-98292C7C323F}">
      <dgm:prSet/>
      <dgm:spPr/>
      <dgm:t>
        <a:bodyPr/>
        <a:lstStyle/>
        <a:p>
          <a:endParaRPr lang="pl-PL"/>
        </a:p>
      </dgm:t>
    </dgm:pt>
    <dgm:pt modelId="{3EA3A44F-9FEE-43CC-B30F-61C86139B390}" type="sibTrans" cxnId="{47B11706-B62B-43CB-91F4-98292C7C323F}">
      <dgm:prSet/>
      <dgm:spPr/>
      <dgm:t>
        <a:bodyPr/>
        <a:lstStyle/>
        <a:p>
          <a:endParaRPr lang="pl-PL"/>
        </a:p>
      </dgm:t>
    </dgm:pt>
    <dgm:pt modelId="{F494ED70-7562-4A10-8261-5B90FF5B23F1}">
      <dgm:prSet phldrT="[Tekst]" custT="1"/>
      <dgm:spPr/>
      <dgm:t>
        <a:bodyPr/>
        <a:lstStyle/>
        <a:p>
          <a:r>
            <a:rPr lang="pl-PL" sz="2400" dirty="0" smtClean="0"/>
            <a:t>Przekazanie kilku szkół do prowadzenia Ministrowi Rolnictwa </a:t>
          </a:r>
          <a:br>
            <a:rPr lang="pl-PL" sz="2400" dirty="0" smtClean="0"/>
          </a:br>
          <a:r>
            <a:rPr lang="pl-PL" sz="2400" dirty="0" smtClean="0"/>
            <a:t>i Rozwoju Wsi oraz Ministerstwa Gospodarki Morskiej i Żeglugi Śródlądowej</a:t>
          </a:r>
          <a:endParaRPr lang="pl-PL" sz="2400" dirty="0"/>
        </a:p>
      </dgm:t>
    </dgm:pt>
    <dgm:pt modelId="{4B934A24-A53B-44D7-ACAB-FC29F14AF2AA}" type="parTrans" cxnId="{B8A265DA-0F73-4BC2-895D-38463AC85495}">
      <dgm:prSet/>
      <dgm:spPr/>
      <dgm:t>
        <a:bodyPr/>
        <a:lstStyle/>
        <a:p>
          <a:endParaRPr lang="pl-PL"/>
        </a:p>
      </dgm:t>
    </dgm:pt>
    <dgm:pt modelId="{17477307-68C2-4D66-B845-5180C2600BCE}" type="sibTrans" cxnId="{B8A265DA-0F73-4BC2-895D-38463AC85495}">
      <dgm:prSet/>
      <dgm:spPr/>
      <dgm:t>
        <a:bodyPr/>
        <a:lstStyle/>
        <a:p>
          <a:endParaRPr lang="pl-PL"/>
        </a:p>
      </dgm:t>
    </dgm:pt>
    <dgm:pt modelId="{358B071D-DA36-4238-BB35-AB1E10E01B97}">
      <dgm:prSet custT="1"/>
      <dgm:spPr/>
      <dgm:t>
        <a:bodyPr/>
        <a:lstStyle/>
        <a:p>
          <a:r>
            <a:rPr lang="pl-PL" sz="2400" dirty="0" smtClean="0"/>
            <a:t>Wzrost o 2,8 proc.</a:t>
          </a:r>
          <a:endParaRPr lang="pl-PL" sz="2400" dirty="0"/>
        </a:p>
      </dgm:t>
    </dgm:pt>
    <dgm:pt modelId="{B369A03C-612E-4D3E-961E-18788841C815}" type="parTrans" cxnId="{6877E697-4A5E-407A-B7C6-C1AE883B39C8}">
      <dgm:prSet/>
      <dgm:spPr/>
      <dgm:t>
        <a:bodyPr/>
        <a:lstStyle/>
        <a:p>
          <a:endParaRPr lang="pl-PL"/>
        </a:p>
      </dgm:t>
    </dgm:pt>
    <dgm:pt modelId="{43359CE9-04B4-40B0-8835-0C12425E0DF4}" type="sibTrans" cxnId="{6877E697-4A5E-407A-B7C6-C1AE883B39C8}">
      <dgm:prSet/>
      <dgm:spPr/>
      <dgm:t>
        <a:bodyPr/>
        <a:lstStyle/>
        <a:p>
          <a:endParaRPr lang="pl-PL"/>
        </a:p>
      </dgm:t>
    </dgm:pt>
    <dgm:pt modelId="{531C1DAF-391C-4FD3-A36B-36013BEA80B5}">
      <dgm:prSet custT="1"/>
      <dgm:spPr/>
      <dgm:t>
        <a:bodyPr/>
        <a:lstStyle/>
        <a:p>
          <a:endParaRPr lang="pl-PL" sz="2400" dirty="0"/>
        </a:p>
      </dgm:t>
    </dgm:pt>
    <dgm:pt modelId="{17DE58EF-CAE1-4C22-87F8-68770467A78C}" type="parTrans" cxnId="{0D9BD08E-9615-4A4D-A881-0914D6CDC6C8}">
      <dgm:prSet/>
      <dgm:spPr/>
      <dgm:t>
        <a:bodyPr/>
        <a:lstStyle/>
        <a:p>
          <a:endParaRPr lang="pl-PL"/>
        </a:p>
      </dgm:t>
    </dgm:pt>
    <dgm:pt modelId="{76F2EF0A-2388-46C8-B2DC-13ADEDBE00B9}" type="sibTrans" cxnId="{0D9BD08E-9615-4A4D-A881-0914D6CDC6C8}">
      <dgm:prSet/>
      <dgm:spPr/>
      <dgm:t>
        <a:bodyPr/>
        <a:lstStyle/>
        <a:p>
          <a:endParaRPr lang="pl-PL"/>
        </a:p>
      </dgm:t>
    </dgm:pt>
    <dgm:pt modelId="{273BAAE5-5ABE-4EF2-A7FF-66DB7B0194E1}">
      <dgm:prSet custT="1"/>
      <dgm:spPr/>
      <dgm:t>
        <a:bodyPr/>
        <a:lstStyle/>
        <a:p>
          <a:r>
            <a:rPr lang="pl-PL" sz="1400" dirty="0" smtClean="0"/>
            <a:t>oszczędności  JST z tytułu dowożenia dzieci 66 mln zł,</a:t>
          </a:r>
          <a:endParaRPr lang="pl-PL" sz="1400" dirty="0"/>
        </a:p>
      </dgm:t>
    </dgm:pt>
    <dgm:pt modelId="{AADE76C9-4135-4EE8-A2BD-902FF72ADE5B}" type="parTrans" cxnId="{553E08C2-3948-45D5-AA09-6EA28BBE6933}">
      <dgm:prSet/>
      <dgm:spPr/>
    </dgm:pt>
    <dgm:pt modelId="{EFB8FC58-212B-4E12-A623-CFF2F4E542FB}" type="sibTrans" cxnId="{553E08C2-3948-45D5-AA09-6EA28BBE6933}">
      <dgm:prSet/>
      <dgm:spPr/>
    </dgm:pt>
    <dgm:pt modelId="{FE416425-0872-421E-81EA-8FDBC35D7B1E}">
      <dgm:prSet custT="1"/>
      <dgm:spPr/>
      <dgm:t>
        <a:bodyPr/>
        <a:lstStyle/>
        <a:p>
          <a:r>
            <a:rPr lang="pl-PL" sz="1400" dirty="0" smtClean="0"/>
            <a:t>zmniejszenie kosztów kształcenia w przeliczeniu na ucznia (stałe o 25 proc.!),</a:t>
          </a:r>
          <a:endParaRPr lang="pl-PL" sz="1400" dirty="0"/>
        </a:p>
      </dgm:t>
    </dgm:pt>
    <dgm:pt modelId="{61C83AAF-F7CF-4381-9193-5A5B515B4031}" type="parTrans" cxnId="{23309165-91F1-422B-99A2-2996F3275D9F}">
      <dgm:prSet/>
      <dgm:spPr/>
      <dgm:t>
        <a:bodyPr/>
        <a:lstStyle/>
        <a:p>
          <a:endParaRPr lang="pl-PL"/>
        </a:p>
      </dgm:t>
    </dgm:pt>
    <dgm:pt modelId="{16F854B1-B797-4F0B-9667-090F91532301}" type="sibTrans" cxnId="{23309165-91F1-422B-99A2-2996F3275D9F}">
      <dgm:prSet/>
      <dgm:spPr/>
      <dgm:t>
        <a:bodyPr/>
        <a:lstStyle/>
        <a:p>
          <a:endParaRPr lang="pl-PL"/>
        </a:p>
      </dgm:t>
    </dgm:pt>
    <dgm:pt modelId="{6346E2A7-BF80-489A-BC89-7333B5DF825B}">
      <dgm:prSet custT="1"/>
      <dgm:spPr/>
      <dgm:t>
        <a:bodyPr/>
        <a:lstStyle/>
        <a:p>
          <a:r>
            <a:rPr lang="pl-PL" sz="1400" dirty="0" smtClean="0"/>
            <a:t>zmniejszenie środków z tytułu wypłaty dodatku mieszkaniowego dla nauczycieli,</a:t>
          </a:r>
          <a:endParaRPr lang="pl-PL" sz="1400" dirty="0"/>
        </a:p>
      </dgm:t>
    </dgm:pt>
    <dgm:pt modelId="{AA41175A-4902-47CC-A336-0E8638AEF800}" type="parTrans" cxnId="{5964E46C-FC5B-446F-AA03-2921364F9A39}">
      <dgm:prSet/>
      <dgm:spPr/>
    </dgm:pt>
    <dgm:pt modelId="{F14EF58A-CA0E-4EC1-8DF0-17E62D5EDDA3}" type="sibTrans" cxnId="{5964E46C-FC5B-446F-AA03-2921364F9A39}">
      <dgm:prSet/>
      <dgm:spPr/>
    </dgm:pt>
    <dgm:pt modelId="{933EF5EE-A64D-426E-913A-F784127CCB2A}">
      <dgm:prSet custT="1"/>
      <dgm:spPr/>
      <dgm:t>
        <a:bodyPr/>
        <a:lstStyle/>
        <a:p>
          <a:r>
            <a:rPr lang="pl-PL" sz="1400" dirty="0" smtClean="0"/>
            <a:t>oszczędności na awansie zawodowym nauczycieli.</a:t>
          </a:r>
          <a:endParaRPr lang="pl-PL" sz="1400" dirty="0"/>
        </a:p>
      </dgm:t>
    </dgm:pt>
    <dgm:pt modelId="{8A22C60D-BF09-4DDE-B9AD-06835572D30E}" type="parTrans" cxnId="{5F350736-426A-42B9-B114-C5D2CCB64551}">
      <dgm:prSet/>
      <dgm:spPr/>
    </dgm:pt>
    <dgm:pt modelId="{D37DFBCE-CF3A-454A-8589-0A86B820A063}" type="sibTrans" cxnId="{5F350736-426A-42B9-B114-C5D2CCB64551}">
      <dgm:prSet/>
      <dgm:spPr/>
    </dgm:pt>
    <dgm:pt modelId="{C57E50EC-A946-4BF6-AEC1-841116582370}" type="pres">
      <dgm:prSet presAssocID="{DB7270E8-6C66-4E18-9F5E-274156811F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07B4BE2-A2A9-4D54-98AE-F42048F07939}" type="pres">
      <dgm:prSet presAssocID="{54CF2214-89AE-4018-970E-3EE6F8FB8B3C}" presName="composite" presStyleCnt="0"/>
      <dgm:spPr/>
    </dgm:pt>
    <dgm:pt modelId="{A8E34D18-4D24-41C8-A0F8-A082109C778D}" type="pres">
      <dgm:prSet presAssocID="{54CF2214-89AE-4018-970E-3EE6F8FB8B3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9899E7-B819-4F44-8B88-B842AA1A75AD}" type="pres">
      <dgm:prSet presAssocID="{54CF2214-89AE-4018-970E-3EE6F8FB8B3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D1BB0A-72F5-443C-9412-D0A3219D18F3}" type="pres">
      <dgm:prSet presAssocID="{0985E967-4FB7-4A38-B6C5-C5BEC81F3418}" presName="space" presStyleCnt="0"/>
      <dgm:spPr/>
    </dgm:pt>
    <dgm:pt modelId="{849DC2F3-857F-434B-8846-A7B45AEDFEF8}" type="pres">
      <dgm:prSet presAssocID="{37FE7ADE-9DC7-49C4-9D98-44A9CBDC2CF1}" presName="composite" presStyleCnt="0"/>
      <dgm:spPr/>
    </dgm:pt>
    <dgm:pt modelId="{6157FD81-D35A-479E-B36E-DD5E3376359D}" type="pres">
      <dgm:prSet presAssocID="{37FE7ADE-9DC7-49C4-9D98-44A9CBDC2CF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09B7FF-6328-4577-AF0C-4AA58AADE18D}" type="pres">
      <dgm:prSet presAssocID="{37FE7ADE-9DC7-49C4-9D98-44A9CBDC2CF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5F62E0-267F-4C98-8F52-DFE9D18F8AFD}" type="pres">
      <dgm:prSet presAssocID="{50868053-3204-46C3-9453-A05A16723C67}" presName="space" presStyleCnt="0"/>
      <dgm:spPr/>
    </dgm:pt>
    <dgm:pt modelId="{D5F47900-FBA6-4D37-B2DA-754259518186}" type="pres">
      <dgm:prSet presAssocID="{40F525FD-0AF2-4056-84D3-63DA4C2CC3EF}" presName="composite" presStyleCnt="0"/>
      <dgm:spPr/>
    </dgm:pt>
    <dgm:pt modelId="{03EE7675-5A52-4191-87CB-34F2A93690FD}" type="pres">
      <dgm:prSet presAssocID="{40F525FD-0AF2-4056-84D3-63DA4C2CC3E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90964B-57EF-4225-AA46-28FDBE35B2B2}" type="pres">
      <dgm:prSet presAssocID="{40F525FD-0AF2-4056-84D3-63DA4C2CC3E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80E7063-CEED-4E29-9E7D-4683EEAC5643}" type="presOf" srcId="{54CF2214-89AE-4018-970E-3EE6F8FB8B3C}" destId="{A8E34D18-4D24-41C8-A0F8-A082109C778D}" srcOrd="0" destOrd="0" presId="urn:microsoft.com/office/officeart/2005/8/layout/hList1"/>
    <dgm:cxn modelId="{553E08C2-3948-45D5-AA09-6EA28BBE6933}" srcId="{37FE7ADE-9DC7-49C4-9D98-44A9CBDC2CF1}" destId="{273BAAE5-5ABE-4EF2-A7FF-66DB7B0194E1}" srcOrd="3" destOrd="0" parTransId="{AADE76C9-4135-4EE8-A2BD-902FF72ADE5B}" sibTransId="{EFB8FC58-212B-4E12-A623-CFF2F4E542FB}"/>
    <dgm:cxn modelId="{87DBCBE4-DD1F-4CC5-A9D2-C2570EA61259}" type="presOf" srcId="{37FE7ADE-9DC7-49C4-9D98-44A9CBDC2CF1}" destId="{6157FD81-D35A-479E-B36E-DD5E3376359D}" srcOrd="0" destOrd="0" presId="urn:microsoft.com/office/officeart/2005/8/layout/hList1"/>
    <dgm:cxn modelId="{FF153CBE-B20D-4ADE-B470-5B014D27189E}" srcId="{DB7270E8-6C66-4E18-9F5E-274156811F87}" destId="{37FE7ADE-9DC7-49C4-9D98-44A9CBDC2CF1}" srcOrd="1" destOrd="0" parTransId="{7CB23603-2EFA-4647-92FE-18358497BBC2}" sibTransId="{50868053-3204-46C3-9453-A05A16723C67}"/>
    <dgm:cxn modelId="{715F0C7D-C9D1-4420-ACFA-31C566210C2E}" type="presOf" srcId="{F494ED70-7562-4A10-8261-5B90FF5B23F1}" destId="{EA90964B-57EF-4225-AA46-28FDBE35B2B2}" srcOrd="0" destOrd="1" presId="urn:microsoft.com/office/officeart/2005/8/layout/hList1"/>
    <dgm:cxn modelId="{5F350736-426A-42B9-B114-C5D2CCB64551}" srcId="{37FE7ADE-9DC7-49C4-9D98-44A9CBDC2CF1}" destId="{933EF5EE-A64D-426E-913A-F784127CCB2A}" srcOrd="6" destOrd="0" parTransId="{8A22C60D-BF09-4DDE-B9AD-06835572D30E}" sibTransId="{D37DFBCE-CF3A-454A-8589-0A86B820A063}"/>
    <dgm:cxn modelId="{B8A265DA-0F73-4BC2-895D-38463AC85495}" srcId="{40F525FD-0AF2-4056-84D3-63DA4C2CC3EF}" destId="{F494ED70-7562-4A10-8261-5B90FF5B23F1}" srcOrd="1" destOrd="0" parTransId="{4B934A24-A53B-44D7-ACAB-FC29F14AF2AA}" sibTransId="{17477307-68C2-4D66-B845-5180C2600BCE}"/>
    <dgm:cxn modelId="{66C1A0CB-CDEF-4457-9957-4DD353D033F7}" srcId="{40F525FD-0AF2-4056-84D3-63DA4C2CC3EF}" destId="{444CB921-AC36-4235-955E-D2461E35A4E4}" srcOrd="0" destOrd="0" parTransId="{F05CD014-3A70-47BD-A8D3-0360F90A94D0}" sibTransId="{FACE627E-FE60-4A9F-97E8-C2762B8AE1D1}"/>
    <dgm:cxn modelId="{47B11706-B62B-43CB-91F4-98292C7C323F}" srcId="{37FE7ADE-9DC7-49C4-9D98-44A9CBDC2CF1}" destId="{6F54448A-963C-4089-B970-188879BF0361}" srcOrd="2" destOrd="0" parTransId="{6CA28413-9466-43FC-822E-8709BC5FC3E8}" sibTransId="{3EA3A44F-9FEE-43CC-B30F-61C86139B390}"/>
    <dgm:cxn modelId="{E66402A9-A400-4FA7-AD02-AA441653D31F}" type="presOf" srcId="{933EF5EE-A64D-426E-913A-F784127CCB2A}" destId="{F009B7FF-6328-4577-AF0C-4AA58AADE18D}" srcOrd="0" destOrd="6" presId="urn:microsoft.com/office/officeart/2005/8/layout/hList1"/>
    <dgm:cxn modelId="{B80F9385-9BA6-4C7E-977B-4905169D0636}" type="presOf" srcId="{9C8C9505-43C5-4E04-A61D-C53FB0036642}" destId="{459899E7-B819-4F44-8B88-B842AA1A75AD}" srcOrd="0" destOrd="0" presId="urn:microsoft.com/office/officeart/2005/8/layout/hList1"/>
    <dgm:cxn modelId="{C6D8B8F7-EE7A-49FF-A482-5D451987B23C}" srcId="{DB7270E8-6C66-4E18-9F5E-274156811F87}" destId="{54CF2214-89AE-4018-970E-3EE6F8FB8B3C}" srcOrd="0" destOrd="0" parTransId="{08A060B4-E949-4151-99A9-107873F889DE}" sibTransId="{0985E967-4FB7-4A38-B6C5-C5BEC81F3418}"/>
    <dgm:cxn modelId="{26F381A9-D647-49A7-862D-4780EF969DD4}" type="presOf" srcId="{444CB921-AC36-4235-955E-D2461E35A4E4}" destId="{EA90964B-57EF-4225-AA46-28FDBE35B2B2}" srcOrd="0" destOrd="0" presId="urn:microsoft.com/office/officeart/2005/8/layout/hList1"/>
    <dgm:cxn modelId="{45537C66-2AA4-4865-AB4F-FFCBE071A697}" type="presOf" srcId="{6F54448A-963C-4089-B970-188879BF0361}" destId="{F009B7FF-6328-4577-AF0C-4AA58AADE18D}" srcOrd="0" destOrd="2" presId="urn:microsoft.com/office/officeart/2005/8/layout/hList1"/>
    <dgm:cxn modelId="{BCB69494-E0FC-4128-9DDF-B6FA4EB09B52}" type="presOf" srcId="{A47B953A-B239-4A0A-9859-2A26B066004B}" destId="{F009B7FF-6328-4577-AF0C-4AA58AADE18D}" srcOrd="0" destOrd="0" presId="urn:microsoft.com/office/officeart/2005/8/layout/hList1"/>
    <dgm:cxn modelId="{CC337CC1-A05F-4CC3-BF98-D9347C500C47}" type="presOf" srcId="{FE416425-0872-421E-81EA-8FDBC35D7B1E}" destId="{F009B7FF-6328-4577-AF0C-4AA58AADE18D}" srcOrd="0" destOrd="4" presId="urn:microsoft.com/office/officeart/2005/8/layout/hList1"/>
    <dgm:cxn modelId="{DB3EDFFC-428A-4D9C-A0B1-3E28416AE658}" type="presOf" srcId="{531C1DAF-391C-4FD3-A36B-36013BEA80B5}" destId="{459899E7-B819-4F44-8B88-B842AA1A75AD}" srcOrd="0" destOrd="2" presId="urn:microsoft.com/office/officeart/2005/8/layout/hList1"/>
    <dgm:cxn modelId="{6877E697-4A5E-407A-B7C6-C1AE883B39C8}" srcId="{54CF2214-89AE-4018-970E-3EE6F8FB8B3C}" destId="{358B071D-DA36-4238-BB35-AB1E10E01B97}" srcOrd="1" destOrd="0" parTransId="{B369A03C-612E-4D3E-961E-18788841C815}" sibTransId="{43359CE9-04B4-40B0-8835-0C12425E0DF4}"/>
    <dgm:cxn modelId="{241B266B-9AF6-43E1-8B23-536539AD0966}" type="presOf" srcId="{6346E2A7-BF80-489A-BC89-7333B5DF825B}" destId="{F009B7FF-6328-4577-AF0C-4AA58AADE18D}" srcOrd="0" destOrd="5" presId="urn:microsoft.com/office/officeart/2005/8/layout/hList1"/>
    <dgm:cxn modelId="{23309165-91F1-422B-99A2-2996F3275D9F}" srcId="{37FE7ADE-9DC7-49C4-9D98-44A9CBDC2CF1}" destId="{FE416425-0872-421E-81EA-8FDBC35D7B1E}" srcOrd="4" destOrd="0" parTransId="{61C83AAF-F7CF-4381-9193-5A5B515B4031}" sibTransId="{16F854B1-B797-4F0B-9667-090F91532301}"/>
    <dgm:cxn modelId="{4D367A6E-1253-4DD6-A4C3-8A678CEBD6F0}" type="presOf" srcId="{DB7270E8-6C66-4E18-9F5E-274156811F87}" destId="{C57E50EC-A946-4BF6-AEC1-841116582370}" srcOrd="0" destOrd="0" presId="urn:microsoft.com/office/officeart/2005/8/layout/hList1"/>
    <dgm:cxn modelId="{717CC434-A6DF-43F2-A486-454A4A0A9B11}" srcId="{DB7270E8-6C66-4E18-9F5E-274156811F87}" destId="{40F525FD-0AF2-4056-84D3-63DA4C2CC3EF}" srcOrd="2" destOrd="0" parTransId="{C2478457-0C9F-4443-9060-EA4A66460756}" sibTransId="{7A07118D-7AE8-47B1-A6F2-06EC3B3BE810}"/>
    <dgm:cxn modelId="{D1565365-9D55-4C81-A94D-A2C07D298519}" type="presOf" srcId="{40F525FD-0AF2-4056-84D3-63DA4C2CC3EF}" destId="{03EE7675-5A52-4191-87CB-34F2A93690FD}" srcOrd="0" destOrd="0" presId="urn:microsoft.com/office/officeart/2005/8/layout/hList1"/>
    <dgm:cxn modelId="{0D9BD08E-9615-4A4D-A881-0914D6CDC6C8}" srcId="{54CF2214-89AE-4018-970E-3EE6F8FB8B3C}" destId="{531C1DAF-391C-4FD3-A36B-36013BEA80B5}" srcOrd="2" destOrd="0" parTransId="{17DE58EF-CAE1-4C22-87F8-68770467A78C}" sibTransId="{76F2EF0A-2388-46C8-B2DC-13ADEDBE00B9}"/>
    <dgm:cxn modelId="{5964E46C-FC5B-446F-AA03-2921364F9A39}" srcId="{37FE7ADE-9DC7-49C4-9D98-44A9CBDC2CF1}" destId="{6346E2A7-BF80-489A-BC89-7333B5DF825B}" srcOrd="5" destOrd="0" parTransId="{AA41175A-4902-47CC-A336-0E8638AEF800}" sibTransId="{F14EF58A-CA0E-4EC1-8DF0-17E62D5EDDA3}"/>
    <dgm:cxn modelId="{06E15247-63AB-4DC9-866D-2568482A13AB}" type="presOf" srcId="{273BAAE5-5ABE-4EF2-A7FF-66DB7B0194E1}" destId="{F009B7FF-6328-4577-AF0C-4AA58AADE18D}" srcOrd="0" destOrd="3" presId="urn:microsoft.com/office/officeart/2005/8/layout/hList1"/>
    <dgm:cxn modelId="{99B6D709-2D2B-46AB-9E2B-7005DD5EBC5F}" srcId="{54CF2214-89AE-4018-970E-3EE6F8FB8B3C}" destId="{9C8C9505-43C5-4E04-A61D-C53FB0036642}" srcOrd="0" destOrd="0" parTransId="{71B0E865-788F-405E-B20B-25C5D6B97023}" sibTransId="{B94BC823-5423-441B-B686-E5A517C52104}"/>
    <dgm:cxn modelId="{73455E06-CC83-4852-9A82-31C2A83421F6}" type="presOf" srcId="{358B071D-DA36-4238-BB35-AB1E10E01B97}" destId="{459899E7-B819-4F44-8B88-B842AA1A75AD}" srcOrd="0" destOrd="1" presId="urn:microsoft.com/office/officeart/2005/8/layout/hList1"/>
    <dgm:cxn modelId="{E525C632-E7F6-4672-9049-EF35D8E38094}" type="presOf" srcId="{4C98BF3D-B20F-4181-BCFD-F952BA831B70}" destId="{F009B7FF-6328-4577-AF0C-4AA58AADE18D}" srcOrd="0" destOrd="1" presId="urn:microsoft.com/office/officeart/2005/8/layout/hList1"/>
    <dgm:cxn modelId="{79B1E66F-4A56-4BFB-B42E-0A6F30C4D2AE}" srcId="{37FE7ADE-9DC7-49C4-9D98-44A9CBDC2CF1}" destId="{A47B953A-B239-4A0A-9859-2A26B066004B}" srcOrd="0" destOrd="0" parTransId="{9FCCF46D-A259-4B28-91C7-B85268ED1FF4}" sibTransId="{293AF62B-1E18-436C-B52B-84FD71E32FFA}"/>
    <dgm:cxn modelId="{8F16EC3E-6320-4A02-8529-FFEE9443D595}" srcId="{37FE7ADE-9DC7-49C4-9D98-44A9CBDC2CF1}" destId="{4C98BF3D-B20F-4181-BCFD-F952BA831B70}" srcOrd="1" destOrd="0" parTransId="{2A71282F-C843-409C-86EC-13152DBB636D}" sibTransId="{241F6C0E-DF75-4266-805B-B480396A18DA}"/>
    <dgm:cxn modelId="{A331D441-DAF8-4610-B44B-747BB3819E89}" type="presParOf" srcId="{C57E50EC-A946-4BF6-AEC1-841116582370}" destId="{D07B4BE2-A2A9-4D54-98AE-F42048F07939}" srcOrd="0" destOrd="0" presId="urn:microsoft.com/office/officeart/2005/8/layout/hList1"/>
    <dgm:cxn modelId="{7D72EFE0-5F83-4F4C-AE47-57A82B520AE9}" type="presParOf" srcId="{D07B4BE2-A2A9-4D54-98AE-F42048F07939}" destId="{A8E34D18-4D24-41C8-A0F8-A082109C778D}" srcOrd="0" destOrd="0" presId="urn:microsoft.com/office/officeart/2005/8/layout/hList1"/>
    <dgm:cxn modelId="{EBD646DB-DD98-4223-BFF2-4FB3C30E5624}" type="presParOf" srcId="{D07B4BE2-A2A9-4D54-98AE-F42048F07939}" destId="{459899E7-B819-4F44-8B88-B842AA1A75AD}" srcOrd="1" destOrd="0" presId="urn:microsoft.com/office/officeart/2005/8/layout/hList1"/>
    <dgm:cxn modelId="{3D799DA7-D586-45BE-8D6E-50978A3C33CF}" type="presParOf" srcId="{C57E50EC-A946-4BF6-AEC1-841116582370}" destId="{3CD1BB0A-72F5-443C-9412-D0A3219D18F3}" srcOrd="1" destOrd="0" presId="urn:microsoft.com/office/officeart/2005/8/layout/hList1"/>
    <dgm:cxn modelId="{8C58A128-AECA-4CF1-96B9-9A14DEE58198}" type="presParOf" srcId="{C57E50EC-A946-4BF6-AEC1-841116582370}" destId="{849DC2F3-857F-434B-8846-A7B45AEDFEF8}" srcOrd="2" destOrd="0" presId="urn:microsoft.com/office/officeart/2005/8/layout/hList1"/>
    <dgm:cxn modelId="{6F59D50D-B04E-4C1F-A6BF-8D994BC80290}" type="presParOf" srcId="{849DC2F3-857F-434B-8846-A7B45AEDFEF8}" destId="{6157FD81-D35A-479E-B36E-DD5E3376359D}" srcOrd="0" destOrd="0" presId="urn:microsoft.com/office/officeart/2005/8/layout/hList1"/>
    <dgm:cxn modelId="{B0038855-1AD2-4D51-BA95-814ECC4789CE}" type="presParOf" srcId="{849DC2F3-857F-434B-8846-A7B45AEDFEF8}" destId="{F009B7FF-6328-4577-AF0C-4AA58AADE18D}" srcOrd="1" destOrd="0" presId="urn:microsoft.com/office/officeart/2005/8/layout/hList1"/>
    <dgm:cxn modelId="{03F227A8-242F-4DED-B416-CE27137A99A2}" type="presParOf" srcId="{C57E50EC-A946-4BF6-AEC1-841116582370}" destId="{515F62E0-267F-4C98-8F52-DFE9D18F8AFD}" srcOrd="3" destOrd="0" presId="urn:microsoft.com/office/officeart/2005/8/layout/hList1"/>
    <dgm:cxn modelId="{20FD26B2-D4AE-4318-95E4-AE04C1136573}" type="presParOf" srcId="{C57E50EC-A946-4BF6-AEC1-841116582370}" destId="{D5F47900-FBA6-4D37-B2DA-754259518186}" srcOrd="4" destOrd="0" presId="urn:microsoft.com/office/officeart/2005/8/layout/hList1"/>
    <dgm:cxn modelId="{1498303D-C27F-48D8-BD55-903F3F32DA93}" type="presParOf" srcId="{D5F47900-FBA6-4D37-B2DA-754259518186}" destId="{03EE7675-5A52-4191-87CB-34F2A93690FD}" srcOrd="0" destOrd="0" presId="urn:microsoft.com/office/officeart/2005/8/layout/hList1"/>
    <dgm:cxn modelId="{6B4BCCE2-BC93-443E-AD9D-DA66B57273E8}" type="presParOf" srcId="{D5F47900-FBA6-4D37-B2DA-754259518186}" destId="{EA90964B-57EF-4225-AA46-28FDBE35B2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7270E8-6C66-4E18-9F5E-274156811F8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54CF2214-89AE-4018-970E-3EE6F8FB8B3C}">
      <dgm:prSet phldrT="[Tekst]" custT="1"/>
      <dgm:spPr/>
      <dgm:t>
        <a:bodyPr/>
        <a:lstStyle/>
        <a:p>
          <a:r>
            <a:rPr lang="pl-PL" sz="3200" b="1" dirty="0" smtClean="0"/>
            <a:t>Zwiększenie subwencji </a:t>
          </a:r>
          <a:endParaRPr lang="pl-PL" sz="3200" dirty="0"/>
        </a:p>
      </dgm:t>
    </dgm:pt>
    <dgm:pt modelId="{08A060B4-E949-4151-99A9-107873F889DE}" type="parTrans" cxnId="{C6D8B8F7-EE7A-49FF-A482-5D451987B23C}">
      <dgm:prSet/>
      <dgm:spPr/>
      <dgm:t>
        <a:bodyPr/>
        <a:lstStyle/>
        <a:p>
          <a:endParaRPr lang="pl-PL"/>
        </a:p>
      </dgm:t>
    </dgm:pt>
    <dgm:pt modelId="{0985E967-4FB7-4A38-B6C5-C5BEC81F3418}" type="sibTrans" cxnId="{C6D8B8F7-EE7A-49FF-A482-5D451987B23C}">
      <dgm:prSet/>
      <dgm:spPr/>
      <dgm:t>
        <a:bodyPr/>
        <a:lstStyle/>
        <a:p>
          <a:endParaRPr lang="pl-PL"/>
        </a:p>
      </dgm:t>
    </dgm:pt>
    <dgm:pt modelId="{9C8C9505-43C5-4E04-A61D-C53FB0036642}">
      <dgm:prSet phldrT="[Tekst]" custT="1"/>
      <dgm:spPr/>
      <dgm:t>
        <a:bodyPr/>
        <a:lstStyle/>
        <a:p>
          <a:r>
            <a:rPr lang="pl-PL" sz="2000" dirty="0" smtClean="0"/>
            <a:t>Wzrost części oświatowej subwencji ogólnej, w stosunku do roku 2018, o kwotę </a:t>
          </a:r>
          <a:r>
            <a:rPr lang="pl-PL" sz="2000" b="1" dirty="0" smtClean="0">
              <a:solidFill>
                <a:srgbClr val="FF0000"/>
              </a:solidFill>
            </a:rPr>
            <a:t>+ 2 832 mln zł</a:t>
          </a:r>
          <a:endParaRPr lang="pl-PL" sz="2000" b="1" dirty="0">
            <a:solidFill>
              <a:srgbClr val="FF0000"/>
            </a:solidFill>
          </a:endParaRPr>
        </a:p>
      </dgm:t>
    </dgm:pt>
    <dgm:pt modelId="{71B0E865-788F-405E-B20B-25C5D6B97023}" type="parTrans" cxnId="{99B6D709-2D2B-46AB-9E2B-7005DD5EBC5F}">
      <dgm:prSet/>
      <dgm:spPr/>
      <dgm:t>
        <a:bodyPr/>
        <a:lstStyle/>
        <a:p>
          <a:endParaRPr lang="pl-PL"/>
        </a:p>
      </dgm:t>
    </dgm:pt>
    <dgm:pt modelId="{B94BC823-5423-441B-B686-E5A517C52104}" type="sibTrans" cxnId="{99B6D709-2D2B-46AB-9E2B-7005DD5EBC5F}">
      <dgm:prSet/>
      <dgm:spPr/>
      <dgm:t>
        <a:bodyPr/>
        <a:lstStyle/>
        <a:p>
          <a:endParaRPr lang="pl-PL"/>
        </a:p>
      </dgm:t>
    </dgm:pt>
    <dgm:pt modelId="{F6B0ACF1-CB6A-4602-AEEC-E0D8F6F6B576}">
      <dgm:prSet phldrT="[Tekst]" custT="1"/>
      <dgm:spPr/>
      <dgm:t>
        <a:bodyPr/>
        <a:lstStyle/>
        <a:p>
          <a:r>
            <a:rPr lang="pl-PL" sz="2000" dirty="0" smtClean="0"/>
            <a:t>Wzrost o 6,6 proc. (dla porównania: powinien „konsumować” skutki podwyżek płac nauczycielskich w 2018r. – średniomiesięcznie 3,75 proc. i w 2019 – 5 proc., czyli łącznie 8,75 proc.)</a:t>
          </a:r>
          <a:endParaRPr lang="pl-PL" sz="2000" dirty="0"/>
        </a:p>
      </dgm:t>
    </dgm:pt>
    <dgm:pt modelId="{87AF0EFA-1E50-468A-BBE8-33889CC85037}" type="parTrans" cxnId="{645AFEE9-BEBA-4CD4-AB83-A057F5448C16}">
      <dgm:prSet/>
      <dgm:spPr/>
      <dgm:t>
        <a:bodyPr/>
        <a:lstStyle/>
        <a:p>
          <a:endParaRPr lang="pl-PL"/>
        </a:p>
      </dgm:t>
    </dgm:pt>
    <dgm:pt modelId="{7B367B42-D2D0-4178-AC31-D658A7492CB7}" type="sibTrans" cxnId="{645AFEE9-BEBA-4CD4-AB83-A057F5448C16}">
      <dgm:prSet/>
      <dgm:spPr/>
      <dgm:t>
        <a:bodyPr/>
        <a:lstStyle/>
        <a:p>
          <a:endParaRPr lang="pl-PL"/>
        </a:p>
      </dgm:t>
    </dgm:pt>
    <dgm:pt modelId="{37FE7ADE-9DC7-49C4-9D98-44A9CBDC2CF1}">
      <dgm:prSet phldrT="[Tekst]" custT="1"/>
      <dgm:spPr/>
      <dgm:t>
        <a:bodyPr/>
        <a:lstStyle/>
        <a:p>
          <a:r>
            <a:rPr lang="pl-PL" sz="3000" dirty="0" smtClean="0"/>
            <a:t>Zmiana wynagrodzeń nauczycieli (+)</a:t>
          </a:r>
          <a:endParaRPr lang="pl-PL" sz="3000" dirty="0"/>
        </a:p>
      </dgm:t>
    </dgm:pt>
    <dgm:pt modelId="{7CB23603-2EFA-4647-92FE-18358497BBC2}" type="parTrans" cxnId="{FF153CBE-B20D-4ADE-B470-5B014D27189E}">
      <dgm:prSet/>
      <dgm:spPr/>
      <dgm:t>
        <a:bodyPr/>
        <a:lstStyle/>
        <a:p>
          <a:endParaRPr lang="pl-PL"/>
        </a:p>
      </dgm:t>
    </dgm:pt>
    <dgm:pt modelId="{50868053-3204-46C3-9453-A05A16723C67}" type="sibTrans" cxnId="{FF153CBE-B20D-4ADE-B470-5B014D27189E}">
      <dgm:prSet/>
      <dgm:spPr/>
      <dgm:t>
        <a:bodyPr/>
        <a:lstStyle/>
        <a:p>
          <a:endParaRPr lang="pl-PL"/>
        </a:p>
      </dgm:t>
    </dgm:pt>
    <dgm:pt modelId="{A47B953A-B239-4A0A-9859-2A26B066004B}">
      <dgm:prSet phldrT="[Tekst]" custT="1"/>
      <dgm:spPr/>
      <dgm:t>
        <a:bodyPr/>
        <a:lstStyle/>
        <a:p>
          <a:r>
            <a:rPr lang="pl-PL" sz="1800" b="1" dirty="0" smtClean="0">
              <a:solidFill>
                <a:srgbClr val="FF0000"/>
              </a:solidFill>
            </a:rPr>
            <a:t>+ 2 834 mln zł</a:t>
          </a:r>
          <a:r>
            <a:rPr lang="pl-PL" sz="1800" dirty="0" smtClean="0"/>
            <a:t>, w tym:</a:t>
          </a:r>
          <a:endParaRPr lang="pl-PL" sz="1800" dirty="0"/>
        </a:p>
      </dgm:t>
    </dgm:pt>
    <dgm:pt modelId="{9FCCF46D-A259-4B28-91C7-B85268ED1FF4}" type="parTrans" cxnId="{79B1E66F-4A56-4BFB-B42E-0A6F30C4D2AE}">
      <dgm:prSet/>
      <dgm:spPr/>
      <dgm:t>
        <a:bodyPr/>
        <a:lstStyle/>
        <a:p>
          <a:endParaRPr lang="pl-PL"/>
        </a:p>
      </dgm:t>
    </dgm:pt>
    <dgm:pt modelId="{293AF62B-1E18-436C-B52B-84FD71E32FFA}" type="sibTrans" cxnId="{79B1E66F-4A56-4BFB-B42E-0A6F30C4D2AE}">
      <dgm:prSet/>
      <dgm:spPr/>
      <dgm:t>
        <a:bodyPr/>
        <a:lstStyle/>
        <a:p>
          <a:endParaRPr lang="pl-PL"/>
        </a:p>
      </dgm:t>
    </dgm:pt>
    <dgm:pt modelId="{4C98BF3D-B20F-4181-BCFD-F952BA831B70}">
      <dgm:prSet phldrT="[Tekst]" custT="1"/>
      <dgm:spPr/>
      <dgm:t>
        <a:bodyPr/>
        <a:lstStyle/>
        <a:p>
          <a:r>
            <a:rPr lang="pl-PL" sz="1800" dirty="0" smtClean="0"/>
            <a:t>podwyżka 5 proc. </a:t>
          </a:r>
          <a:br>
            <a:rPr lang="pl-PL" sz="1800" dirty="0" smtClean="0"/>
          </a:br>
          <a:r>
            <a:rPr lang="pl-PL" sz="1800" dirty="0" smtClean="0"/>
            <a:t>od 1 stycznia 2019 r., </a:t>
          </a:r>
          <a:endParaRPr lang="pl-PL" sz="1800" dirty="0"/>
        </a:p>
      </dgm:t>
    </dgm:pt>
    <dgm:pt modelId="{2A71282F-C843-409C-86EC-13152DBB636D}" type="parTrans" cxnId="{8F16EC3E-6320-4A02-8529-FFEE9443D595}">
      <dgm:prSet/>
      <dgm:spPr/>
      <dgm:t>
        <a:bodyPr/>
        <a:lstStyle/>
        <a:p>
          <a:endParaRPr lang="pl-PL"/>
        </a:p>
      </dgm:t>
    </dgm:pt>
    <dgm:pt modelId="{241F6C0E-DF75-4266-805B-B480396A18DA}" type="sibTrans" cxnId="{8F16EC3E-6320-4A02-8529-FFEE9443D595}">
      <dgm:prSet/>
      <dgm:spPr/>
      <dgm:t>
        <a:bodyPr/>
        <a:lstStyle/>
        <a:p>
          <a:endParaRPr lang="pl-PL"/>
        </a:p>
      </dgm:t>
    </dgm:pt>
    <dgm:pt modelId="{40F525FD-0AF2-4056-84D3-63DA4C2CC3EF}">
      <dgm:prSet phldrT="[Tekst]" custT="1"/>
      <dgm:spPr/>
      <dgm:t>
        <a:bodyPr/>
        <a:lstStyle/>
        <a:p>
          <a:r>
            <a:rPr lang="pl-PL" sz="3200" dirty="0" smtClean="0"/>
            <a:t>Zmniejszenie zadań JST (-)</a:t>
          </a:r>
          <a:endParaRPr lang="pl-PL" sz="3200" dirty="0"/>
        </a:p>
      </dgm:t>
    </dgm:pt>
    <dgm:pt modelId="{C2478457-0C9F-4443-9060-EA4A66460756}" type="parTrans" cxnId="{717CC434-A6DF-43F2-A486-454A4A0A9B11}">
      <dgm:prSet/>
      <dgm:spPr/>
      <dgm:t>
        <a:bodyPr/>
        <a:lstStyle/>
        <a:p>
          <a:endParaRPr lang="pl-PL"/>
        </a:p>
      </dgm:t>
    </dgm:pt>
    <dgm:pt modelId="{7A07118D-7AE8-47B1-A6F2-06EC3B3BE810}" type="sibTrans" cxnId="{717CC434-A6DF-43F2-A486-454A4A0A9B11}">
      <dgm:prSet/>
      <dgm:spPr/>
      <dgm:t>
        <a:bodyPr/>
        <a:lstStyle/>
        <a:p>
          <a:endParaRPr lang="pl-PL"/>
        </a:p>
      </dgm:t>
    </dgm:pt>
    <dgm:pt modelId="{444CB921-AC36-4235-955E-D2461E35A4E4}">
      <dgm:prSet phldrT="[Tekst]" custT="1"/>
      <dgm:spPr/>
      <dgm:t>
        <a:bodyPr/>
        <a:lstStyle/>
        <a:p>
          <a:r>
            <a:rPr lang="pl-PL" sz="2000" b="1" dirty="0" smtClean="0">
              <a:solidFill>
                <a:srgbClr val="FF0000"/>
              </a:solidFill>
            </a:rPr>
            <a:t>- 2 mln zł</a:t>
          </a:r>
          <a:endParaRPr lang="pl-PL" sz="2000" b="1" dirty="0">
            <a:solidFill>
              <a:srgbClr val="FF0000"/>
            </a:solidFill>
          </a:endParaRPr>
        </a:p>
      </dgm:t>
    </dgm:pt>
    <dgm:pt modelId="{F05CD014-3A70-47BD-A8D3-0360F90A94D0}" type="parTrans" cxnId="{66C1A0CB-CDEF-4457-9957-4DD353D033F7}">
      <dgm:prSet/>
      <dgm:spPr/>
      <dgm:t>
        <a:bodyPr/>
        <a:lstStyle/>
        <a:p>
          <a:endParaRPr lang="pl-PL"/>
        </a:p>
      </dgm:t>
    </dgm:pt>
    <dgm:pt modelId="{FACE627E-FE60-4A9F-97E8-C2762B8AE1D1}" type="sibTrans" cxnId="{66C1A0CB-CDEF-4457-9957-4DD353D033F7}">
      <dgm:prSet/>
      <dgm:spPr/>
      <dgm:t>
        <a:bodyPr/>
        <a:lstStyle/>
        <a:p>
          <a:endParaRPr lang="pl-PL"/>
        </a:p>
      </dgm:t>
    </dgm:pt>
    <dgm:pt modelId="{6F54448A-963C-4089-B970-188879BF0361}">
      <dgm:prSet phldrT="[Tekst]" custT="1"/>
      <dgm:spPr/>
      <dgm:t>
        <a:bodyPr/>
        <a:lstStyle/>
        <a:p>
          <a:r>
            <a:rPr lang="pl-PL" sz="1800" dirty="0" smtClean="0"/>
            <a:t>skutek przechodzący podwyżki</a:t>
          </a:r>
          <a:r>
            <a:rPr lang="pl-PL" sz="1800" smtClean="0"/>
            <a:t/>
          </a:r>
          <a:br>
            <a:rPr lang="pl-PL" sz="1800" smtClean="0"/>
          </a:br>
          <a:r>
            <a:rPr lang="pl-PL" sz="1800" smtClean="0"/>
            <a:t>z </a:t>
          </a:r>
          <a:r>
            <a:rPr lang="pl-PL" sz="1800" dirty="0" smtClean="0"/>
            <a:t>2018 </a:t>
          </a:r>
          <a:r>
            <a:rPr lang="pl-PL" sz="1800" smtClean="0"/>
            <a:t>r.</a:t>
          </a:r>
          <a:endParaRPr lang="pl-PL" sz="1800" dirty="0"/>
        </a:p>
      </dgm:t>
    </dgm:pt>
    <dgm:pt modelId="{6CA28413-9466-43FC-822E-8709BC5FC3E8}" type="parTrans" cxnId="{47B11706-B62B-43CB-91F4-98292C7C323F}">
      <dgm:prSet/>
      <dgm:spPr/>
      <dgm:t>
        <a:bodyPr/>
        <a:lstStyle/>
        <a:p>
          <a:endParaRPr lang="pl-PL"/>
        </a:p>
      </dgm:t>
    </dgm:pt>
    <dgm:pt modelId="{3EA3A44F-9FEE-43CC-B30F-61C86139B390}" type="sibTrans" cxnId="{47B11706-B62B-43CB-91F4-98292C7C323F}">
      <dgm:prSet/>
      <dgm:spPr/>
      <dgm:t>
        <a:bodyPr/>
        <a:lstStyle/>
        <a:p>
          <a:endParaRPr lang="pl-PL"/>
        </a:p>
      </dgm:t>
    </dgm:pt>
    <dgm:pt modelId="{03ECF398-5695-4A6F-9367-F01DD0BE1D91}">
      <dgm:prSet phldrT="[Tekst]" custT="1"/>
      <dgm:spPr/>
      <dgm:t>
        <a:bodyPr/>
        <a:lstStyle/>
        <a:p>
          <a:r>
            <a:rPr lang="pl-PL" sz="1800" dirty="0" smtClean="0"/>
            <a:t>zmiana liczby etatów,</a:t>
          </a:r>
          <a:endParaRPr lang="pl-PL" sz="1800" dirty="0"/>
        </a:p>
      </dgm:t>
    </dgm:pt>
    <dgm:pt modelId="{A170FA89-2D42-49AC-BE44-1AE84645371C}" type="parTrans" cxnId="{072E9BAC-F446-45B1-B5F8-823CE909583A}">
      <dgm:prSet/>
      <dgm:spPr/>
      <dgm:t>
        <a:bodyPr/>
        <a:lstStyle/>
        <a:p>
          <a:endParaRPr lang="pl-PL"/>
        </a:p>
      </dgm:t>
    </dgm:pt>
    <dgm:pt modelId="{4C9849C6-AD2A-422E-8CF3-537419290BE1}" type="sibTrans" cxnId="{072E9BAC-F446-45B1-B5F8-823CE909583A}">
      <dgm:prSet/>
      <dgm:spPr/>
      <dgm:t>
        <a:bodyPr/>
        <a:lstStyle/>
        <a:p>
          <a:endParaRPr lang="pl-PL"/>
        </a:p>
      </dgm:t>
    </dgm:pt>
    <dgm:pt modelId="{C866D710-4885-4C09-8214-8418DF0D6A87}">
      <dgm:prSet phldrT="[Tekst]" custT="1"/>
      <dgm:spPr/>
      <dgm:t>
        <a:bodyPr/>
        <a:lstStyle/>
        <a:p>
          <a:r>
            <a:rPr lang="pl-PL" sz="1800" dirty="0" smtClean="0"/>
            <a:t>zmniejszenie kwoty subwencji na doskonalenie zawodowe,</a:t>
          </a:r>
          <a:endParaRPr lang="pl-PL" sz="1800" dirty="0"/>
        </a:p>
      </dgm:t>
    </dgm:pt>
    <dgm:pt modelId="{125714AC-AE22-44CD-87AA-EC2457D2B185}" type="parTrans" cxnId="{166F752A-410E-4B59-ABA6-3770ECBE8539}">
      <dgm:prSet/>
      <dgm:spPr/>
      <dgm:t>
        <a:bodyPr/>
        <a:lstStyle/>
        <a:p>
          <a:endParaRPr lang="pl-PL"/>
        </a:p>
      </dgm:t>
    </dgm:pt>
    <dgm:pt modelId="{7396B9AC-1425-4F71-B5C8-7485578C8F19}" type="sibTrans" cxnId="{166F752A-410E-4B59-ABA6-3770ECBE8539}">
      <dgm:prSet/>
      <dgm:spPr/>
      <dgm:t>
        <a:bodyPr/>
        <a:lstStyle/>
        <a:p>
          <a:endParaRPr lang="pl-PL"/>
        </a:p>
      </dgm:t>
    </dgm:pt>
    <dgm:pt modelId="{E1A84624-01BA-4AE7-8F05-566DEA650BF3}">
      <dgm:prSet phldrT="[Tekst]" custT="1"/>
      <dgm:spPr/>
      <dgm:t>
        <a:bodyPr/>
        <a:lstStyle/>
        <a:p>
          <a:r>
            <a:rPr lang="pl-PL" sz="1800" dirty="0" smtClean="0"/>
            <a:t>wzrost kwoty na ZFŚS,</a:t>
          </a:r>
          <a:endParaRPr lang="pl-PL" sz="1800" dirty="0"/>
        </a:p>
      </dgm:t>
    </dgm:pt>
    <dgm:pt modelId="{B8CF1579-1A77-4CC8-83DE-04FEB72227A7}" type="parTrans" cxnId="{D579C6DA-5ED3-4F67-BFDC-14F84953E84D}">
      <dgm:prSet/>
      <dgm:spPr/>
      <dgm:t>
        <a:bodyPr/>
        <a:lstStyle/>
        <a:p>
          <a:endParaRPr lang="pl-PL"/>
        </a:p>
      </dgm:t>
    </dgm:pt>
    <dgm:pt modelId="{0D645D56-48AA-4EDD-9390-03AEC684AD84}" type="sibTrans" cxnId="{D579C6DA-5ED3-4F67-BFDC-14F84953E84D}">
      <dgm:prSet/>
      <dgm:spPr/>
      <dgm:t>
        <a:bodyPr/>
        <a:lstStyle/>
        <a:p>
          <a:endParaRPr lang="pl-PL"/>
        </a:p>
      </dgm:t>
    </dgm:pt>
    <dgm:pt modelId="{51FD165B-6609-4C39-B46A-6AC38E48B527}">
      <dgm:prSet phldrT="[Tekst]" custT="1"/>
      <dgm:spPr/>
      <dgm:t>
        <a:bodyPr/>
        <a:lstStyle/>
        <a:p>
          <a:r>
            <a:rPr lang="pl-PL" sz="1800" dirty="0" smtClean="0"/>
            <a:t>oszczędności na awansie zawodowym nauczycieli.</a:t>
          </a:r>
          <a:endParaRPr lang="pl-PL" sz="1800" dirty="0"/>
        </a:p>
      </dgm:t>
    </dgm:pt>
    <dgm:pt modelId="{3E9E3216-F431-4656-911B-1B1F7FB92AC8}" type="parTrans" cxnId="{873E55EC-EC28-49C0-B82E-9F5474286F20}">
      <dgm:prSet/>
      <dgm:spPr/>
      <dgm:t>
        <a:bodyPr/>
        <a:lstStyle/>
        <a:p>
          <a:endParaRPr lang="pl-PL"/>
        </a:p>
      </dgm:t>
    </dgm:pt>
    <dgm:pt modelId="{A9CA1267-3493-4A93-A557-27B4423D6A69}" type="sibTrans" cxnId="{873E55EC-EC28-49C0-B82E-9F5474286F20}">
      <dgm:prSet/>
      <dgm:spPr/>
      <dgm:t>
        <a:bodyPr/>
        <a:lstStyle/>
        <a:p>
          <a:endParaRPr lang="pl-PL"/>
        </a:p>
      </dgm:t>
    </dgm:pt>
    <dgm:pt modelId="{F494ED70-7562-4A10-8261-5B90FF5B23F1}">
      <dgm:prSet phldrT="[Tekst]" custT="1"/>
      <dgm:spPr/>
      <dgm:t>
        <a:bodyPr/>
        <a:lstStyle/>
        <a:p>
          <a:r>
            <a:rPr lang="pl-PL" sz="2000" dirty="0" smtClean="0"/>
            <a:t>Przekazanie kilku szkół rolniczych do prowadzenia Ministrowi Rolnictwa </a:t>
          </a:r>
          <a:br>
            <a:rPr lang="pl-PL" sz="2000" dirty="0" smtClean="0"/>
          </a:br>
          <a:r>
            <a:rPr lang="pl-PL" sz="2000" dirty="0" smtClean="0"/>
            <a:t>i Rozwoju Wsi</a:t>
          </a:r>
          <a:endParaRPr lang="pl-PL" sz="2000" dirty="0"/>
        </a:p>
      </dgm:t>
    </dgm:pt>
    <dgm:pt modelId="{4B934A24-A53B-44D7-ACAB-FC29F14AF2AA}" type="parTrans" cxnId="{B8A265DA-0F73-4BC2-895D-38463AC85495}">
      <dgm:prSet/>
      <dgm:spPr/>
      <dgm:t>
        <a:bodyPr/>
        <a:lstStyle/>
        <a:p>
          <a:endParaRPr lang="pl-PL"/>
        </a:p>
      </dgm:t>
    </dgm:pt>
    <dgm:pt modelId="{17477307-68C2-4D66-B845-5180C2600BCE}" type="sibTrans" cxnId="{B8A265DA-0F73-4BC2-895D-38463AC85495}">
      <dgm:prSet/>
      <dgm:spPr/>
      <dgm:t>
        <a:bodyPr/>
        <a:lstStyle/>
        <a:p>
          <a:endParaRPr lang="pl-PL"/>
        </a:p>
      </dgm:t>
    </dgm:pt>
    <dgm:pt modelId="{C57E50EC-A946-4BF6-AEC1-841116582370}" type="pres">
      <dgm:prSet presAssocID="{DB7270E8-6C66-4E18-9F5E-274156811F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07B4BE2-A2A9-4D54-98AE-F42048F07939}" type="pres">
      <dgm:prSet presAssocID="{54CF2214-89AE-4018-970E-3EE6F8FB8B3C}" presName="composite" presStyleCnt="0"/>
      <dgm:spPr/>
    </dgm:pt>
    <dgm:pt modelId="{A8E34D18-4D24-41C8-A0F8-A082109C778D}" type="pres">
      <dgm:prSet presAssocID="{54CF2214-89AE-4018-970E-3EE6F8FB8B3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9899E7-B819-4F44-8B88-B842AA1A75AD}" type="pres">
      <dgm:prSet presAssocID="{54CF2214-89AE-4018-970E-3EE6F8FB8B3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D1BB0A-72F5-443C-9412-D0A3219D18F3}" type="pres">
      <dgm:prSet presAssocID="{0985E967-4FB7-4A38-B6C5-C5BEC81F3418}" presName="space" presStyleCnt="0"/>
      <dgm:spPr/>
    </dgm:pt>
    <dgm:pt modelId="{849DC2F3-857F-434B-8846-A7B45AEDFEF8}" type="pres">
      <dgm:prSet presAssocID="{37FE7ADE-9DC7-49C4-9D98-44A9CBDC2CF1}" presName="composite" presStyleCnt="0"/>
      <dgm:spPr/>
    </dgm:pt>
    <dgm:pt modelId="{6157FD81-D35A-479E-B36E-DD5E3376359D}" type="pres">
      <dgm:prSet presAssocID="{37FE7ADE-9DC7-49C4-9D98-44A9CBDC2CF1}" presName="parTx" presStyleLbl="alignNode1" presStyleIdx="1" presStyleCnt="3" custScaleY="109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09B7FF-6328-4577-AF0C-4AA58AADE18D}" type="pres">
      <dgm:prSet presAssocID="{37FE7ADE-9DC7-49C4-9D98-44A9CBDC2CF1}" presName="desTx" presStyleLbl="alignAccFollowNode1" presStyleIdx="1" presStyleCnt="3" custScaleY="980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5F62E0-267F-4C98-8F52-DFE9D18F8AFD}" type="pres">
      <dgm:prSet presAssocID="{50868053-3204-46C3-9453-A05A16723C67}" presName="space" presStyleCnt="0"/>
      <dgm:spPr/>
    </dgm:pt>
    <dgm:pt modelId="{D5F47900-FBA6-4D37-B2DA-754259518186}" type="pres">
      <dgm:prSet presAssocID="{40F525FD-0AF2-4056-84D3-63DA4C2CC3EF}" presName="composite" presStyleCnt="0"/>
      <dgm:spPr/>
    </dgm:pt>
    <dgm:pt modelId="{03EE7675-5A52-4191-87CB-34F2A93690FD}" type="pres">
      <dgm:prSet presAssocID="{40F525FD-0AF2-4056-84D3-63DA4C2CC3EF}" presName="parTx" presStyleLbl="alignNode1" presStyleIdx="2" presStyleCnt="3" custScaleY="108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90964B-57EF-4225-AA46-28FDBE35B2B2}" type="pres">
      <dgm:prSet presAssocID="{40F525FD-0AF2-4056-84D3-63DA4C2CC3E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F4EC97C-801D-4573-929C-1CB4F4BDE884}" type="presOf" srcId="{F6B0ACF1-CB6A-4602-AEEC-E0D8F6F6B576}" destId="{459899E7-B819-4F44-8B88-B842AA1A75AD}" srcOrd="0" destOrd="1" presId="urn:microsoft.com/office/officeart/2005/8/layout/hList1"/>
    <dgm:cxn modelId="{1484E9E8-B4EE-485E-AB8C-69A4FD3C94E5}" type="presOf" srcId="{40F525FD-0AF2-4056-84D3-63DA4C2CC3EF}" destId="{03EE7675-5A52-4191-87CB-34F2A93690FD}" srcOrd="0" destOrd="0" presId="urn:microsoft.com/office/officeart/2005/8/layout/hList1"/>
    <dgm:cxn modelId="{FF153CBE-B20D-4ADE-B470-5B014D27189E}" srcId="{DB7270E8-6C66-4E18-9F5E-274156811F87}" destId="{37FE7ADE-9DC7-49C4-9D98-44A9CBDC2CF1}" srcOrd="1" destOrd="0" parTransId="{7CB23603-2EFA-4647-92FE-18358497BBC2}" sibTransId="{50868053-3204-46C3-9453-A05A16723C67}"/>
    <dgm:cxn modelId="{873E55EC-EC28-49C0-B82E-9F5474286F20}" srcId="{37FE7ADE-9DC7-49C4-9D98-44A9CBDC2CF1}" destId="{51FD165B-6609-4C39-B46A-6AC38E48B527}" srcOrd="6" destOrd="0" parTransId="{3E9E3216-F431-4656-911B-1B1F7FB92AC8}" sibTransId="{A9CA1267-3493-4A93-A557-27B4423D6A69}"/>
    <dgm:cxn modelId="{B8A265DA-0F73-4BC2-895D-38463AC85495}" srcId="{40F525FD-0AF2-4056-84D3-63DA4C2CC3EF}" destId="{F494ED70-7562-4A10-8261-5B90FF5B23F1}" srcOrd="1" destOrd="0" parTransId="{4B934A24-A53B-44D7-ACAB-FC29F14AF2AA}" sibTransId="{17477307-68C2-4D66-B845-5180C2600BCE}"/>
    <dgm:cxn modelId="{72315D8A-65F0-4BAE-8C77-BE9DCDFB5F13}" type="presOf" srcId="{444CB921-AC36-4235-955E-D2461E35A4E4}" destId="{EA90964B-57EF-4225-AA46-28FDBE35B2B2}" srcOrd="0" destOrd="0" presId="urn:microsoft.com/office/officeart/2005/8/layout/hList1"/>
    <dgm:cxn modelId="{66C1A0CB-CDEF-4457-9957-4DD353D033F7}" srcId="{40F525FD-0AF2-4056-84D3-63DA4C2CC3EF}" destId="{444CB921-AC36-4235-955E-D2461E35A4E4}" srcOrd="0" destOrd="0" parTransId="{F05CD014-3A70-47BD-A8D3-0360F90A94D0}" sibTransId="{FACE627E-FE60-4A9F-97E8-C2762B8AE1D1}"/>
    <dgm:cxn modelId="{9206A4C3-66BE-4494-860F-7BD7F8F0E759}" type="presOf" srcId="{F494ED70-7562-4A10-8261-5B90FF5B23F1}" destId="{EA90964B-57EF-4225-AA46-28FDBE35B2B2}" srcOrd="0" destOrd="1" presId="urn:microsoft.com/office/officeart/2005/8/layout/hList1"/>
    <dgm:cxn modelId="{47B11706-B62B-43CB-91F4-98292C7C323F}" srcId="{37FE7ADE-9DC7-49C4-9D98-44A9CBDC2CF1}" destId="{6F54448A-963C-4089-B970-188879BF0361}" srcOrd="2" destOrd="0" parTransId="{6CA28413-9466-43FC-822E-8709BC5FC3E8}" sibTransId="{3EA3A44F-9FEE-43CC-B30F-61C86139B390}"/>
    <dgm:cxn modelId="{645AFEE9-BEBA-4CD4-AB83-A057F5448C16}" srcId="{54CF2214-89AE-4018-970E-3EE6F8FB8B3C}" destId="{F6B0ACF1-CB6A-4602-AEEC-E0D8F6F6B576}" srcOrd="1" destOrd="0" parTransId="{87AF0EFA-1E50-468A-BBE8-33889CC85037}" sibTransId="{7B367B42-D2D0-4178-AC31-D658A7492CB7}"/>
    <dgm:cxn modelId="{C6D8B8F7-EE7A-49FF-A482-5D451987B23C}" srcId="{DB7270E8-6C66-4E18-9F5E-274156811F87}" destId="{54CF2214-89AE-4018-970E-3EE6F8FB8B3C}" srcOrd="0" destOrd="0" parTransId="{08A060B4-E949-4151-99A9-107873F889DE}" sibTransId="{0985E967-4FB7-4A38-B6C5-C5BEC81F3418}"/>
    <dgm:cxn modelId="{D579C6DA-5ED3-4F67-BFDC-14F84953E84D}" srcId="{37FE7ADE-9DC7-49C4-9D98-44A9CBDC2CF1}" destId="{E1A84624-01BA-4AE7-8F05-566DEA650BF3}" srcOrd="5" destOrd="0" parTransId="{B8CF1579-1A77-4CC8-83DE-04FEB72227A7}" sibTransId="{0D645D56-48AA-4EDD-9390-03AEC684AD84}"/>
    <dgm:cxn modelId="{0AB42511-1DAE-4EB7-806E-989F6570A4D0}" type="presOf" srcId="{DB7270E8-6C66-4E18-9F5E-274156811F87}" destId="{C57E50EC-A946-4BF6-AEC1-841116582370}" srcOrd="0" destOrd="0" presId="urn:microsoft.com/office/officeart/2005/8/layout/hList1"/>
    <dgm:cxn modelId="{583B2029-FE2C-4916-B31C-9887E0B699BD}" type="presOf" srcId="{51FD165B-6609-4C39-B46A-6AC38E48B527}" destId="{F009B7FF-6328-4577-AF0C-4AA58AADE18D}" srcOrd="0" destOrd="6" presId="urn:microsoft.com/office/officeart/2005/8/layout/hList1"/>
    <dgm:cxn modelId="{717CC434-A6DF-43F2-A486-454A4A0A9B11}" srcId="{DB7270E8-6C66-4E18-9F5E-274156811F87}" destId="{40F525FD-0AF2-4056-84D3-63DA4C2CC3EF}" srcOrd="2" destOrd="0" parTransId="{C2478457-0C9F-4443-9060-EA4A66460756}" sibTransId="{7A07118D-7AE8-47B1-A6F2-06EC3B3BE810}"/>
    <dgm:cxn modelId="{F3FD3623-2051-4C95-8109-BF531BA70A10}" type="presOf" srcId="{4C98BF3D-B20F-4181-BCFD-F952BA831B70}" destId="{F009B7FF-6328-4577-AF0C-4AA58AADE18D}" srcOrd="0" destOrd="1" presId="urn:microsoft.com/office/officeart/2005/8/layout/hList1"/>
    <dgm:cxn modelId="{2918CF1D-8731-4513-8D9A-58590301422D}" type="presOf" srcId="{03ECF398-5695-4A6F-9367-F01DD0BE1D91}" destId="{F009B7FF-6328-4577-AF0C-4AA58AADE18D}" srcOrd="0" destOrd="3" presId="urn:microsoft.com/office/officeart/2005/8/layout/hList1"/>
    <dgm:cxn modelId="{99B6D709-2D2B-46AB-9E2B-7005DD5EBC5F}" srcId="{54CF2214-89AE-4018-970E-3EE6F8FB8B3C}" destId="{9C8C9505-43C5-4E04-A61D-C53FB0036642}" srcOrd="0" destOrd="0" parTransId="{71B0E865-788F-405E-B20B-25C5D6B97023}" sibTransId="{B94BC823-5423-441B-B686-E5A517C52104}"/>
    <dgm:cxn modelId="{A9757B2C-FD31-481E-8300-F26FC2A8115D}" type="presOf" srcId="{A47B953A-B239-4A0A-9859-2A26B066004B}" destId="{F009B7FF-6328-4577-AF0C-4AA58AADE18D}" srcOrd="0" destOrd="0" presId="urn:microsoft.com/office/officeart/2005/8/layout/hList1"/>
    <dgm:cxn modelId="{166F752A-410E-4B59-ABA6-3770ECBE8539}" srcId="{37FE7ADE-9DC7-49C4-9D98-44A9CBDC2CF1}" destId="{C866D710-4885-4C09-8214-8418DF0D6A87}" srcOrd="4" destOrd="0" parTransId="{125714AC-AE22-44CD-87AA-EC2457D2B185}" sibTransId="{7396B9AC-1425-4F71-B5C8-7485578C8F19}"/>
    <dgm:cxn modelId="{072E9BAC-F446-45B1-B5F8-823CE909583A}" srcId="{37FE7ADE-9DC7-49C4-9D98-44A9CBDC2CF1}" destId="{03ECF398-5695-4A6F-9367-F01DD0BE1D91}" srcOrd="3" destOrd="0" parTransId="{A170FA89-2D42-49AC-BE44-1AE84645371C}" sibTransId="{4C9849C6-AD2A-422E-8CF3-537419290BE1}"/>
    <dgm:cxn modelId="{A7D57514-30E1-48BD-A05C-D43648030EBF}" type="presOf" srcId="{37FE7ADE-9DC7-49C4-9D98-44A9CBDC2CF1}" destId="{6157FD81-D35A-479E-B36E-DD5E3376359D}" srcOrd="0" destOrd="0" presId="urn:microsoft.com/office/officeart/2005/8/layout/hList1"/>
    <dgm:cxn modelId="{EB7266F4-A88E-4DA1-9BE7-9CC0AEF8EA47}" type="presOf" srcId="{9C8C9505-43C5-4E04-A61D-C53FB0036642}" destId="{459899E7-B819-4F44-8B88-B842AA1A75AD}" srcOrd="0" destOrd="0" presId="urn:microsoft.com/office/officeart/2005/8/layout/hList1"/>
    <dgm:cxn modelId="{535D8D32-083E-416F-9831-2F56E636618A}" type="presOf" srcId="{C866D710-4885-4C09-8214-8418DF0D6A87}" destId="{F009B7FF-6328-4577-AF0C-4AA58AADE18D}" srcOrd="0" destOrd="4" presId="urn:microsoft.com/office/officeart/2005/8/layout/hList1"/>
    <dgm:cxn modelId="{79B1E66F-4A56-4BFB-B42E-0A6F30C4D2AE}" srcId="{37FE7ADE-9DC7-49C4-9D98-44A9CBDC2CF1}" destId="{A47B953A-B239-4A0A-9859-2A26B066004B}" srcOrd="0" destOrd="0" parTransId="{9FCCF46D-A259-4B28-91C7-B85268ED1FF4}" sibTransId="{293AF62B-1E18-436C-B52B-84FD71E32FFA}"/>
    <dgm:cxn modelId="{48B37B3A-F83E-45BE-AA85-A3BA3FE38CE9}" type="presOf" srcId="{54CF2214-89AE-4018-970E-3EE6F8FB8B3C}" destId="{A8E34D18-4D24-41C8-A0F8-A082109C778D}" srcOrd="0" destOrd="0" presId="urn:microsoft.com/office/officeart/2005/8/layout/hList1"/>
    <dgm:cxn modelId="{8F16EC3E-6320-4A02-8529-FFEE9443D595}" srcId="{37FE7ADE-9DC7-49C4-9D98-44A9CBDC2CF1}" destId="{4C98BF3D-B20F-4181-BCFD-F952BA831B70}" srcOrd="1" destOrd="0" parTransId="{2A71282F-C843-409C-86EC-13152DBB636D}" sibTransId="{241F6C0E-DF75-4266-805B-B480396A18DA}"/>
    <dgm:cxn modelId="{E0126AA6-3228-4A39-9381-631C5F000CA8}" type="presOf" srcId="{6F54448A-963C-4089-B970-188879BF0361}" destId="{F009B7FF-6328-4577-AF0C-4AA58AADE18D}" srcOrd="0" destOrd="2" presId="urn:microsoft.com/office/officeart/2005/8/layout/hList1"/>
    <dgm:cxn modelId="{E86D3009-A1B9-469C-BDF1-E56ABBE07691}" type="presOf" srcId="{E1A84624-01BA-4AE7-8F05-566DEA650BF3}" destId="{F009B7FF-6328-4577-AF0C-4AA58AADE18D}" srcOrd="0" destOrd="5" presId="urn:microsoft.com/office/officeart/2005/8/layout/hList1"/>
    <dgm:cxn modelId="{30224134-B9C7-46E9-B9F9-B15EC9359566}" type="presParOf" srcId="{C57E50EC-A946-4BF6-AEC1-841116582370}" destId="{D07B4BE2-A2A9-4D54-98AE-F42048F07939}" srcOrd="0" destOrd="0" presId="urn:microsoft.com/office/officeart/2005/8/layout/hList1"/>
    <dgm:cxn modelId="{14DB5D30-4AC4-4B6E-9437-F63BAE2CA83C}" type="presParOf" srcId="{D07B4BE2-A2A9-4D54-98AE-F42048F07939}" destId="{A8E34D18-4D24-41C8-A0F8-A082109C778D}" srcOrd="0" destOrd="0" presId="urn:microsoft.com/office/officeart/2005/8/layout/hList1"/>
    <dgm:cxn modelId="{E7305CBE-607C-4A67-8071-4E26D20035F3}" type="presParOf" srcId="{D07B4BE2-A2A9-4D54-98AE-F42048F07939}" destId="{459899E7-B819-4F44-8B88-B842AA1A75AD}" srcOrd="1" destOrd="0" presId="urn:microsoft.com/office/officeart/2005/8/layout/hList1"/>
    <dgm:cxn modelId="{CED90E74-0D98-4CD7-9E23-A0DF0E0D1E62}" type="presParOf" srcId="{C57E50EC-A946-4BF6-AEC1-841116582370}" destId="{3CD1BB0A-72F5-443C-9412-D0A3219D18F3}" srcOrd="1" destOrd="0" presId="urn:microsoft.com/office/officeart/2005/8/layout/hList1"/>
    <dgm:cxn modelId="{E90CC1EE-A97C-4F54-B648-B82CF8D48988}" type="presParOf" srcId="{C57E50EC-A946-4BF6-AEC1-841116582370}" destId="{849DC2F3-857F-434B-8846-A7B45AEDFEF8}" srcOrd="2" destOrd="0" presId="urn:microsoft.com/office/officeart/2005/8/layout/hList1"/>
    <dgm:cxn modelId="{7F85CE16-FCBB-48D4-9E5A-669C91E1F383}" type="presParOf" srcId="{849DC2F3-857F-434B-8846-A7B45AEDFEF8}" destId="{6157FD81-D35A-479E-B36E-DD5E3376359D}" srcOrd="0" destOrd="0" presId="urn:microsoft.com/office/officeart/2005/8/layout/hList1"/>
    <dgm:cxn modelId="{B26E14D4-BFAE-4E3F-A931-E0445D55130E}" type="presParOf" srcId="{849DC2F3-857F-434B-8846-A7B45AEDFEF8}" destId="{F009B7FF-6328-4577-AF0C-4AA58AADE18D}" srcOrd="1" destOrd="0" presId="urn:microsoft.com/office/officeart/2005/8/layout/hList1"/>
    <dgm:cxn modelId="{777A1FCB-9D47-45B9-A5D8-23C27A802EBE}" type="presParOf" srcId="{C57E50EC-A946-4BF6-AEC1-841116582370}" destId="{515F62E0-267F-4C98-8F52-DFE9D18F8AFD}" srcOrd="3" destOrd="0" presId="urn:microsoft.com/office/officeart/2005/8/layout/hList1"/>
    <dgm:cxn modelId="{341D5FBB-0475-450E-8D8B-8E15A13772F4}" type="presParOf" srcId="{C57E50EC-A946-4BF6-AEC1-841116582370}" destId="{D5F47900-FBA6-4D37-B2DA-754259518186}" srcOrd="4" destOrd="0" presId="urn:microsoft.com/office/officeart/2005/8/layout/hList1"/>
    <dgm:cxn modelId="{DBBA182D-6215-4BB4-B833-FDF3894DCF6B}" type="presParOf" srcId="{D5F47900-FBA6-4D37-B2DA-754259518186}" destId="{03EE7675-5A52-4191-87CB-34F2A93690FD}" srcOrd="0" destOrd="0" presId="urn:microsoft.com/office/officeart/2005/8/layout/hList1"/>
    <dgm:cxn modelId="{19159372-9695-4139-A758-1F25B744C11F}" type="presParOf" srcId="{D5F47900-FBA6-4D37-B2DA-754259518186}" destId="{EA90964B-57EF-4225-AA46-28FDBE35B2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D2E5FB-ABDB-4F8B-A605-90ECA851028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E6113351-B84F-4310-909F-EFB135E81A77}">
      <dgm:prSet phldrT="[Tekst]" custT="1"/>
      <dgm:spPr/>
      <dgm:t>
        <a:bodyPr/>
        <a:lstStyle/>
        <a:p>
          <a:r>
            <a:rPr lang="pl-PL" sz="2000" b="0" dirty="0" smtClean="0"/>
            <a:t>Koszty zmian w systemie oświaty oraz niedoszacowania środków przekazywanych samorządom na podwyżki płac nauczycieli to</a:t>
          </a:r>
          <a:br>
            <a:rPr lang="pl-PL" sz="2000" b="0" dirty="0" smtClean="0"/>
          </a:br>
          <a:r>
            <a:rPr lang="pl-PL" sz="2000" b="1" dirty="0" smtClean="0">
              <a:solidFill>
                <a:srgbClr val="C00000"/>
              </a:solidFill>
            </a:rPr>
            <a:t>6,6 miliardów złotych</a:t>
          </a:r>
          <a:endParaRPr lang="pl-PL" sz="2000" b="1" dirty="0">
            <a:solidFill>
              <a:srgbClr val="C00000"/>
            </a:solidFill>
          </a:endParaRPr>
        </a:p>
      </dgm:t>
    </dgm:pt>
    <dgm:pt modelId="{2E60F3F9-83FD-439E-9028-A45406492147}" type="parTrans" cxnId="{9E50F8D1-8DE7-453D-B9A0-D460E6D3E903}">
      <dgm:prSet/>
      <dgm:spPr/>
      <dgm:t>
        <a:bodyPr/>
        <a:lstStyle/>
        <a:p>
          <a:endParaRPr lang="pl-PL"/>
        </a:p>
      </dgm:t>
    </dgm:pt>
    <dgm:pt modelId="{417AC036-8E3F-4690-A3A7-13C43A110C7A}" type="sibTrans" cxnId="{9E50F8D1-8DE7-453D-B9A0-D460E6D3E903}">
      <dgm:prSet/>
      <dgm:spPr/>
      <dgm:t>
        <a:bodyPr/>
        <a:lstStyle/>
        <a:p>
          <a:endParaRPr lang="pl-PL"/>
        </a:p>
      </dgm:t>
    </dgm:pt>
    <dgm:pt modelId="{B0369524-D331-4940-AB40-BEB73A3C3669}">
      <dgm:prSet phldrT="[Tekst]" custT="1"/>
      <dgm:spPr/>
      <dgm:t>
        <a:bodyPr/>
        <a:lstStyle/>
        <a:p>
          <a:r>
            <a:rPr lang="pl-PL" sz="2000" dirty="0" smtClean="0"/>
            <a:t>Konieczność utworzenia ponad </a:t>
          </a:r>
          <a:r>
            <a:rPr lang="pl-PL" sz="2000" b="1" dirty="0" smtClean="0">
              <a:solidFill>
                <a:srgbClr val="C00000"/>
              </a:solidFill>
            </a:rPr>
            <a:t>25 tysięcy </a:t>
          </a:r>
          <a:r>
            <a:rPr lang="pl-PL" sz="2000" dirty="0" smtClean="0"/>
            <a:t>nowych oddziałów w szkołach podstawowych oraz zatrudnienia </a:t>
          </a:r>
          <a:r>
            <a:rPr lang="pl-PL" sz="2000" b="1" dirty="0" smtClean="0">
              <a:solidFill>
                <a:srgbClr val="C00000"/>
              </a:solidFill>
            </a:rPr>
            <a:t>20 tysięcy </a:t>
          </a:r>
          <a:r>
            <a:rPr lang="pl-PL" sz="2000" dirty="0" smtClean="0"/>
            <a:t/>
          </a:r>
          <a:br>
            <a:rPr lang="pl-PL" sz="2000" dirty="0" smtClean="0"/>
          </a:br>
          <a:r>
            <a:rPr lang="pl-PL" sz="2000" dirty="0" smtClean="0"/>
            <a:t>nowych nauczycieli</a:t>
          </a:r>
          <a:endParaRPr lang="pl-PL" sz="2000" dirty="0"/>
        </a:p>
      </dgm:t>
    </dgm:pt>
    <dgm:pt modelId="{3FD097D0-1AB3-4A65-956B-E6C8B42B43B3}" type="parTrans" cxnId="{EEA2B8C6-ABD0-4EBD-8DFB-BA9E689AFFE1}">
      <dgm:prSet/>
      <dgm:spPr/>
      <dgm:t>
        <a:bodyPr/>
        <a:lstStyle/>
        <a:p>
          <a:endParaRPr lang="pl-PL"/>
        </a:p>
      </dgm:t>
    </dgm:pt>
    <dgm:pt modelId="{000BB758-B38A-43DB-BFA4-A69032291906}" type="sibTrans" cxnId="{EEA2B8C6-ABD0-4EBD-8DFB-BA9E689AFFE1}">
      <dgm:prSet/>
      <dgm:spPr/>
      <dgm:t>
        <a:bodyPr/>
        <a:lstStyle/>
        <a:p>
          <a:endParaRPr lang="pl-PL"/>
        </a:p>
      </dgm:t>
    </dgm:pt>
    <dgm:pt modelId="{DA3EF410-F8EF-45D7-8F14-C0A36DC97A6D}">
      <dgm:prSet phldrT="[Tekst]" custT="1"/>
      <dgm:spPr/>
      <dgm:t>
        <a:bodyPr/>
        <a:lstStyle/>
        <a:p>
          <a:r>
            <a:rPr lang="pl-PL" sz="2000" dirty="0" smtClean="0"/>
            <a:t>Skokowo zmniejszyła się liczba dzieci w oddziałach szkół podstawowych (</a:t>
          </a:r>
          <a:r>
            <a:rPr lang="pl-PL" sz="2000" b="1" dirty="0" smtClean="0">
              <a:solidFill>
                <a:srgbClr val="C00000"/>
              </a:solidFill>
            </a:rPr>
            <a:t>z 20 na 15</a:t>
          </a:r>
          <a:r>
            <a:rPr lang="pl-PL" sz="2000" dirty="0" smtClean="0"/>
            <a:t>) oraz liczba uczniów przypadających na jednego nauczyciela (</a:t>
          </a:r>
          <a:r>
            <a:rPr lang="pl-PL" sz="2000" b="1" dirty="0" smtClean="0">
              <a:solidFill>
                <a:srgbClr val="C00000"/>
              </a:solidFill>
            </a:rPr>
            <a:t>z 11 na 9,1</a:t>
          </a:r>
          <a:r>
            <a:rPr lang="pl-PL" sz="2000" dirty="0" smtClean="0"/>
            <a:t>)</a:t>
          </a:r>
          <a:endParaRPr lang="pl-PL" sz="1800" dirty="0"/>
        </a:p>
      </dgm:t>
    </dgm:pt>
    <dgm:pt modelId="{13E6BC91-7F26-4895-B81C-9CA5C358F051}" type="parTrans" cxnId="{80ACF2A6-D9D9-4647-804D-E09B8C27D4B0}">
      <dgm:prSet/>
      <dgm:spPr/>
      <dgm:t>
        <a:bodyPr/>
        <a:lstStyle/>
        <a:p>
          <a:endParaRPr lang="pl-PL"/>
        </a:p>
      </dgm:t>
    </dgm:pt>
    <dgm:pt modelId="{F2B2835F-6EF0-4133-AF74-2B26762A086E}" type="sibTrans" cxnId="{80ACF2A6-D9D9-4647-804D-E09B8C27D4B0}">
      <dgm:prSet/>
      <dgm:spPr/>
      <dgm:t>
        <a:bodyPr/>
        <a:lstStyle/>
        <a:p>
          <a:endParaRPr lang="pl-PL"/>
        </a:p>
      </dgm:t>
    </dgm:pt>
    <dgm:pt modelId="{82AAE746-BE35-417E-AE76-865EB08CA908}">
      <dgm:prSet custT="1"/>
      <dgm:spPr/>
      <dgm:t>
        <a:bodyPr/>
        <a:lstStyle/>
        <a:p>
          <a:r>
            <a:rPr lang="pl-PL" sz="2000" b="0" dirty="0" smtClean="0"/>
            <a:t>Luka finansowa oświaty </a:t>
          </a:r>
          <a:br>
            <a:rPr lang="pl-PL" sz="2000" b="0" dirty="0" smtClean="0"/>
          </a:br>
          <a:r>
            <a:rPr lang="pl-PL" sz="2000" b="0" dirty="0" smtClean="0"/>
            <a:t>w ciągu dwóch lat wzrosła </a:t>
          </a:r>
          <a:br>
            <a:rPr lang="pl-PL" sz="2000" b="0" dirty="0" smtClean="0"/>
          </a:br>
          <a:r>
            <a:rPr lang="pl-PL" sz="2000" b="0" dirty="0" smtClean="0"/>
            <a:t>do </a:t>
          </a:r>
          <a:r>
            <a:rPr lang="pl-PL" sz="2000" b="1" dirty="0" smtClean="0">
              <a:solidFill>
                <a:srgbClr val="C00000"/>
              </a:solidFill>
            </a:rPr>
            <a:t>23,45 miliardów złotych</a:t>
          </a:r>
          <a:r>
            <a:rPr lang="pl-PL" sz="2000" b="0" dirty="0" smtClean="0"/>
            <a:t>, </a:t>
          </a:r>
          <a:br>
            <a:rPr lang="pl-PL" sz="2000" b="0" dirty="0" smtClean="0"/>
          </a:br>
          <a:r>
            <a:rPr lang="pl-PL" sz="2000" b="0" dirty="0" smtClean="0"/>
            <a:t>a subwencja oświatowa pokrywała jedynie </a:t>
          </a:r>
          <a:r>
            <a:rPr lang="pl-PL" sz="2000" b="1" dirty="0" smtClean="0">
              <a:solidFill>
                <a:srgbClr val="C00000"/>
              </a:solidFill>
            </a:rPr>
            <a:t>85 procent </a:t>
          </a:r>
          <a:r>
            <a:rPr lang="pl-PL" sz="2000" b="0" dirty="0" smtClean="0"/>
            <a:t>wydatków płacowych. </a:t>
          </a:r>
          <a:endParaRPr lang="pl-PL" sz="2000" b="0" dirty="0"/>
        </a:p>
      </dgm:t>
    </dgm:pt>
    <dgm:pt modelId="{33A3AAF4-7FB7-4089-A739-AE1211A5E204}" type="parTrans" cxnId="{2025A6EC-80CB-4190-BC1D-C7A7FB2D72F7}">
      <dgm:prSet/>
      <dgm:spPr/>
      <dgm:t>
        <a:bodyPr/>
        <a:lstStyle/>
        <a:p>
          <a:endParaRPr lang="pl-PL"/>
        </a:p>
      </dgm:t>
    </dgm:pt>
    <dgm:pt modelId="{4C706830-21C2-46B8-BEBD-D9A00F564031}" type="sibTrans" cxnId="{2025A6EC-80CB-4190-BC1D-C7A7FB2D72F7}">
      <dgm:prSet/>
      <dgm:spPr/>
      <dgm:t>
        <a:bodyPr/>
        <a:lstStyle/>
        <a:p>
          <a:endParaRPr lang="pl-PL"/>
        </a:p>
      </dgm:t>
    </dgm:pt>
    <dgm:pt modelId="{CDEF7AD9-4DAF-4AF5-B9C9-41910C5E6BCC}">
      <dgm:prSet custT="1"/>
      <dgm:spPr/>
      <dgm:t>
        <a:bodyPr/>
        <a:lstStyle/>
        <a:p>
          <a:r>
            <a:rPr lang="pl-PL" sz="2000" b="0" dirty="0" smtClean="0"/>
            <a:t>Wzrosły niemal dwukrotnie nieobjęte subwencją wydatki majątkowe w oświacie (konieczność dostosowania szkół do zmian w systemie oświaty) o kwotę </a:t>
          </a:r>
          <a:r>
            <a:rPr lang="pl-PL" sz="2000" b="1" dirty="0" smtClean="0">
              <a:solidFill>
                <a:srgbClr val="C00000"/>
              </a:solidFill>
            </a:rPr>
            <a:t>5 mld zł.</a:t>
          </a:r>
          <a:endParaRPr lang="pl-PL" sz="2000" b="1" dirty="0">
            <a:solidFill>
              <a:srgbClr val="C00000"/>
            </a:solidFill>
          </a:endParaRPr>
        </a:p>
      </dgm:t>
    </dgm:pt>
    <dgm:pt modelId="{9658404C-F817-4D8A-ABE2-2A4BFB92D1DE}" type="parTrans" cxnId="{A5CDAE5B-C222-4D3E-93B0-72007D816BC1}">
      <dgm:prSet/>
      <dgm:spPr/>
      <dgm:t>
        <a:bodyPr/>
        <a:lstStyle/>
        <a:p>
          <a:endParaRPr lang="pl-PL"/>
        </a:p>
      </dgm:t>
    </dgm:pt>
    <dgm:pt modelId="{A19DE3D6-EE23-4D6C-87A4-5429472F6DE0}" type="sibTrans" cxnId="{A5CDAE5B-C222-4D3E-93B0-72007D816BC1}">
      <dgm:prSet/>
      <dgm:spPr/>
      <dgm:t>
        <a:bodyPr/>
        <a:lstStyle/>
        <a:p>
          <a:endParaRPr lang="pl-PL"/>
        </a:p>
      </dgm:t>
    </dgm:pt>
    <dgm:pt modelId="{AC088519-D1EE-4284-B685-2FA099190C90}">
      <dgm:prSet custT="1"/>
      <dgm:spPr/>
      <dgm:t>
        <a:bodyPr/>
        <a:lstStyle/>
        <a:p>
          <a:r>
            <a:rPr lang="pl-PL" sz="2000" dirty="0" smtClean="0"/>
            <a:t>Zaniżenie środków przekazywanych na wypłatę wynagrodzeń i podwyżek płac nauczycielskich o kwotę </a:t>
          </a:r>
          <a:br>
            <a:rPr lang="pl-PL" sz="2000" dirty="0" smtClean="0"/>
          </a:br>
          <a:r>
            <a:rPr lang="pl-PL" sz="2000" dirty="0" smtClean="0"/>
            <a:t>co najmniej </a:t>
          </a:r>
          <a:br>
            <a:rPr lang="pl-PL" sz="2000" dirty="0" smtClean="0"/>
          </a:br>
          <a:r>
            <a:rPr lang="pl-PL" sz="2000" b="1" dirty="0" smtClean="0">
              <a:solidFill>
                <a:srgbClr val="C00000"/>
              </a:solidFill>
            </a:rPr>
            <a:t>1,4 miliardów  złotych</a:t>
          </a:r>
          <a:endParaRPr lang="pl-PL" sz="2000" b="1" dirty="0">
            <a:solidFill>
              <a:srgbClr val="C00000"/>
            </a:solidFill>
          </a:endParaRPr>
        </a:p>
      </dgm:t>
    </dgm:pt>
    <dgm:pt modelId="{66304FD6-60A7-42D6-8FA7-C1A585E93F83}" type="parTrans" cxnId="{907578AA-2D5B-4A27-A3D5-925AD7599FE9}">
      <dgm:prSet/>
      <dgm:spPr/>
      <dgm:t>
        <a:bodyPr/>
        <a:lstStyle/>
        <a:p>
          <a:endParaRPr lang="pl-PL"/>
        </a:p>
      </dgm:t>
    </dgm:pt>
    <dgm:pt modelId="{005308D9-14DA-45F6-8D25-FCBB4282905A}" type="sibTrans" cxnId="{907578AA-2D5B-4A27-A3D5-925AD7599FE9}">
      <dgm:prSet/>
      <dgm:spPr/>
      <dgm:t>
        <a:bodyPr/>
        <a:lstStyle/>
        <a:p>
          <a:endParaRPr lang="pl-PL"/>
        </a:p>
      </dgm:t>
    </dgm:pt>
    <dgm:pt modelId="{EDF896FB-467A-4F2B-9EEB-99F9960EA1DB}" type="pres">
      <dgm:prSet presAssocID="{65D2E5FB-ABDB-4F8B-A605-90ECA85102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AFD95FD-F4FD-4418-BE00-442672B36205}" type="pres">
      <dgm:prSet presAssocID="{E6113351-B84F-4310-909F-EFB135E81A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BBFC31-00D4-4B2E-B51C-FD6C663F034E}" type="pres">
      <dgm:prSet presAssocID="{417AC036-8E3F-4690-A3A7-13C43A110C7A}" presName="sibTrans" presStyleCnt="0"/>
      <dgm:spPr/>
    </dgm:pt>
    <dgm:pt modelId="{0F310D61-3A4F-41E3-98BA-FEDB9E95518A}" type="pres">
      <dgm:prSet presAssocID="{B0369524-D331-4940-AB40-BEB73A3C36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CCCA09-C047-4C41-AAAB-494C5B6CDAFE}" type="pres">
      <dgm:prSet presAssocID="{000BB758-B38A-43DB-BFA4-A69032291906}" presName="sibTrans" presStyleCnt="0"/>
      <dgm:spPr/>
    </dgm:pt>
    <dgm:pt modelId="{F5CE3326-6663-4D1F-9DC9-F9F314F10748}" type="pres">
      <dgm:prSet presAssocID="{DA3EF410-F8EF-45D7-8F14-C0A36DC97A6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6D5513-3517-405E-9C55-6A467E49588D}" type="pres">
      <dgm:prSet presAssocID="{F2B2835F-6EF0-4133-AF74-2B26762A086E}" presName="sibTrans" presStyleCnt="0"/>
      <dgm:spPr/>
    </dgm:pt>
    <dgm:pt modelId="{50DCC471-C432-4C2D-AF50-AC89CEF9D02A}" type="pres">
      <dgm:prSet presAssocID="{AC088519-D1EE-4284-B685-2FA099190C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8F6561-358E-4720-9FCA-F3953E0663BE}" type="pres">
      <dgm:prSet presAssocID="{005308D9-14DA-45F6-8D25-FCBB4282905A}" presName="sibTrans" presStyleCnt="0"/>
      <dgm:spPr/>
    </dgm:pt>
    <dgm:pt modelId="{63B882C1-716C-4D5D-8202-0F5C6E5335E3}" type="pres">
      <dgm:prSet presAssocID="{CDEF7AD9-4DAF-4AF5-B9C9-41910C5E6BC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BD5116-DC0A-4F41-B4E0-E52CD633EEA1}" type="pres">
      <dgm:prSet presAssocID="{A19DE3D6-EE23-4D6C-87A4-5429472F6DE0}" presName="sibTrans" presStyleCnt="0"/>
      <dgm:spPr/>
    </dgm:pt>
    <dgm:pt modelId="{24AA2F58-D9E6-449E-AA12-648B9DE1ECE6}" type="pres">
      <dgm:prSet presAssocID="{82AAE746-BE35-417E-AE76-865EB08CA90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FBB7AA9-B8C3-4DF5-90DD-CC11551D2F83}" type="presOf" srcId="{82AAE746-BE35-417E-AE76-865EB08CA908}" destId="{24AA2F58-D9E6-449E-AA12-648B9DE1ECE6}" srcOrd="0" destOrd="0" presId="urn:microsoft.com/office/officeart/2005/8/layout/default"/>
    <dgm:cxn modelId="{973A98D7-39DE-451C-945C-C3296B596029}" type="presOf" srcId="{CDEF7AD9-4DAF-4AF5-B9C9-41910C5E6BCC}" destId="{63B882C1-716C-4D5D-8202-0F5C6E5335E3}" srcOrd="0" destOrd="0" presId="urn:microsoft.com/office/officeart/2005/8/layout/default"/>
    <dgm:cxn modelId="{2025A6EC-80CB-4190-BC1D-C7A7FB2D72F7}" srcId="{65D2E5FB-ABDB-4F8B-A605-90ECA8510285}" destId="{82AAE746-BE35-417E-AE76-865EB08CA908}" srcOrd="5" destOrd="0" parTransId="{33A3AAF4-7FB7-4089-A739-AE1211A5E204}" sibTransId="{4C706830-21C2-46B8-BEBD-D9A00F564031}"/>
    <dgm:cxn modelId="{F4BE34C1-8B9F-4E07-82CC-C8E68DA2EDF4}" type="presOf" srcId="{B0369524-D331-4940-AB40-BEB73A3C3669}" destId="{0F310D61-3A4F-41E3-98BA-FEDB9E95518A}" srcOrd="0" destOrd="0" presId="urn:microsoft.com/office/officeart/2005/8/layout/default"/>
    <dgm:cxn modelId="{9E50F8D1-8DE7-453D-B9A0-D460E6D3E903}" srcId="{65D2E5FB-ABDB-4F8B-A605-90ECA8510285}" destId="{E6113351-B84F-4310-909F-EFB135E81A77}" srcOrd="0" destOrd="0" parTransId="{2E60F3F9-83FD-439E-9028-A45406492147}" sibTransId="{417AC036-8E3F-4690-A3A7-13C43A110C7A}"/>
    <dgm:cxn modelId="{A5CDAE5B-C222-4D3E-93B0-72007D816BC1}" srcId="{65D2E5FB-ABDB-4F8B-A605-90ECA8510285}" destId="{CDEF7AD9-4DAF-4AF5-B9C9-41910C5E6BCC}" srcOrd="4" destOrd="0" parTransId="{9658404C-F817-4D8A-ABE2-2A4BFB92D1DE}" sibTransId="{A19DE3D6-EE23-4D6C-87A4-5429472F6DE0}"/>
    <dgm:cxn modelId="{907578AA-2D5B-4A27-A3D5-925AD7599FE9}" srcId="{65D2E5FB-ABDB-4F8B-A605-90ECA8510285}" destId="{AC088519-D1EE-4284-B685-2FA099190C90}" srcOrd="3" destOrd="0" parTransId="{66304FD6-60A7-42D6-8FA7-C1A585E93F83}" sibTransId="{005308D9-14DA-45F6-8D25-FCBB4282905A}"/>
    <dgm:cxn modelId="{DA167C78-E262-416F-A7F8-3169612D8476}" type="presOf" srcId="{65D2E5FB-ABDB-4F8B-A605-90ECA8510285}" destId="{EDF896FB-467A-4F2B-9EEB-99F9960EA1DB}" srcOrd="0" destOrd="0" presId="urn:microsoft.com/office/officeart/2005/8/layout/default"/>
    <dgm:cxn modelId="{8B635C73-00F2-43F7-8F7F-2F9A41720674}" type="presOf" srcId="{E6113351-B84F-4310-909F-EFB135E81A77}" destId="{DAFD95FD-F4FD-4418-BE00-442672B36205}" srcOrd="0" destOrd="0" presId="urn:microsoft.com/office/officeart/2005/8/layout/default"/>
    <dgm:cxn modelId="{80ACF2A6-D9D9-4647-804D-E09B8C27D4B0}" srcId="{65D2E5FB-ABDB-4F8B-A605-90ECA8510285}" destId="{DA3EF410-F8EF-45D7-8F14-C0A36DC97A6D}" srcOrd="2" destOrd="0" parTransId="{13E6BC91-7F26-4895-B81C-9CA5C358F051}" sibTransId="{F2B2835F-6EF0-4133-AF74-2B26762A086E}"/>
    <dgm:cxn modelId="{65849CF0-D005-4F38-8688-252ED8282344}" type="presOf" srcId="{DA3EF410-F8EF-45D7-8F14-C0A36DC97A6D}" destId="{F5CE3326-6663-4D1F-9DC9-F9F314F10748}" srcOrd="0" destOrd="0" presId="urn:microsoft.com/office/officeart/2005/8/layout/default"/>
    <dgm:cxn modelId="{EEA2B8C6-ABD0-4EBD-8DFB-BA9E689AFFE1}" srcId="{65D2E5FB-ABDB-4F8B-A605-90ECA8510285}" destId="{B0369524-D331-4940-AB40-BEB73A3C3669}" srcOrd="1" destOrd="0" parTransId="{3FD097D0-1AB3-4A65-956B-E6C8B42B43B3}" sibTransId="{000BB758-B38A-43DB-BFA4-A69032291906}"/>
    <dgm:cxn modelId="{E21D2932-5C53-48CE-84D4-4E5FE1B65B58}" type="presOf" srcId="{AC088519-D1EE-4284-B685-2FA099190C90}" destId="{50DCC471-C432-4C2D-AF50-AC89CEF9D02A}" srcOrd="0" destOrd="0" presId="urn:microsoft.com/office/officeart/2005/8/layout/default"/>
    <dgm:cxn modelId="{30B5C630-A519-44D6-B0B3-AD7D9841DFC5}" type="presParOf" srcId="{EDF896FB-467A-4F2B-9EEB-99F9960EA1DB}" destId="{DAFD95FD-F4FD-4418-BE00-442672B36205}" srcOrd="0" destOrd="0" presId="urn:microsoft.com/office/officeart/2005/8/layout/default"/>
    <dgm:cxn modelId="{EE4B545C-B441-4127-975F-FADE6D14C1C4}" type="presParOf" srcId="{EDF896FB-467A-4F2B-9EEB-99F9960EA1DB}" destId="{6FBBFC31-00D4-4B2E-B51C-FD6C663F034E}" srcOrd="1" destOrd="0" presId="urn:microsoft.com/office/officeart/2005/8/layout/default"/>
    <dgm:cxn modelId="{C8984118-56C6-4401-B001-2435BB3A58B2}" type="presParOf" srcId="{EDF896FB-467A-4F2B-9EEB-99F9960EA1DB}" destId="{0F310D61-3A4F-41E3-98BA-FEDB9E95518A}" srcOrd="2" destOrd="0" presId="urn:microsoft.com/office/officeart/2005/8/layout/default"/>
    <dgm:cxn modelId="{6F73C296-CC44-4591-B9F4-7B66C8776BB8}" type="presParOf" srcId="{EDF896FB-467A-4F2B-9EEB-99F9960EA1DB}" destId="{3DCCCA09-C047-4C41-AAAB-494C5B6CDAFE}" srcOrd="3" destOrd="0" presId="urn:microsoft.com/office/officeart/2005/8/layout/default"/>
    <dgm:cxn modelId="{DB0FC055-CB7F-4AA5-BD59-077430BB371B}" type="presParOf" srcId="{EDF896FB-467A-4F2B-9EEB-99F9960EA1DB}" destId="{F5CE3326-6663-4D1F-9DC9-F9F314F10748}" srcOrd="4" destOrd="0" presId="urn:microsoft.com/office/officeart/2005/8/layout/default"/>
    <dgm:cxn modelId="{46941962-D6B8-4407-9AD5-1454CD4A36FD}" type="presParOf" srcId="{EDF896FB-467A-4F2B-9EEB-99F9960EA1DB}" destId="{656D5513-3517-405E-9C55-6A467E49588D}" srcOrd="5" destOrd="0" presId="urn:microsoft.com/office/officeart/2005/8/layout/default"/>
    <dgm:cxn modelId="{05D855E0-23E0-4C20-B1E1-B2089097CBE6}" type="presParOf" srcId="{EDF896FB-467A-4F2B-9EEB-99F9960EA1DB}" destId="{50DCC471-C432-4C2D-AF50-AC89CEF9D02A}" srcOrd="6" destOrd="0" presId="urn:microsoft.com/office/officeart/2005/8/layout/default"/>
    <dgm:cxn modelId="{B96FEE28-0904-4444-9BF1-7377503D9421}" type="presParOf" srcId="{EDF896FB-467A-4F2B-9EEB-99F9960EA1DB}" destId="{798F6561-358E-4720-9FCA-F3953E0663BE}" srcOrd="7" destOrd="0" presId="urn:microsoft.com/office/officeart/2005/8/layout/default"/>
    <dgm:cxn modelId="{AEF7F3F6-8BB6-47AB-B169-A1D3AAC03F9C}" type="presParOf" srcId="{EDF896FB-467A-4F2B-9EEB-99F9960EA1DB}" destId="{63B882C1-716C-4D5D-8202-0F5C6E5335E3}" srcOrd="8" destOrd="0" presId="urn:microsoft.com/office/officeart/2005/8/layout/default"/>
    <dgm:cxn modelId="{11FEDA6E-8FA6-4CF9-AD95-C79E603FCFF2}" type="presParOf" srcId="{EDF896FB-467A-4F2B-9EEB-99F9960EA1DB}" destId="{3DBD5116-DC0A-4F41-B4E0-E52CD633EEA1}" srcOrd="9" destOrd="0" presId="urn:microsoft.com/office/officeart/2005/8/layout/default"/>
    <dgm:cxn modelId="{02169CC1-F1B7-4C6A-B510-C859998D6BA4}" type="presParOf" srcId="{EDF896FB-467A-4F2B-9EEB-99F9960EA1DB}" destId="{24AA2F58-D9E6-449E-AA12-648B9DE1ECE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BCABC-D0BB-4B76-AF0F-92C8B4ADCAD8}" type="datetimeFigureOut">
              <a:rPr lang="pl-PL" smtClean="0"/>
              <a:t>11-04-2019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614A5-FE89-4E3C-979B-4EB99F4812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76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pl-PL" smtClean="0"/>
              <a:t>11-04-2019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pl-PL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22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pl-PL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9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86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 zaokrąglonym rogiem 9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lang="en-US" sz="14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lang="en-US" sz="12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lang="en-US" sz="11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lang="en-US" sz="11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06E-61FC-4DF0-B4B2-F48309153FF5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350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Piąty poziom</a:t>
            </a:r>
          </a:p>
        </p:txBody>
      </p:sp>
      <p:sp>
        <p:nvSpPr>
          <p:cNvPr id="16" name="Łza 15"/>
          <p:cNvSpPr/>
          <p:nvPr userDrawn="1"/>
        </p:nvSpPr>
        <p:spPr>
          <a:xfrm rot="16200000">
            <a:off x="10338233" y="573257"/>
            <a:ext cx="1407088" cy="1407351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68874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 zaokrąglonym rogiem 7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129B-C6BA-4A32-B610-6C9ABFC6670D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152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129B-C6BA-4A32-B610-6C9ABFC6670D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6" name="Prostokąt z zaokrąglonym rogiem 5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7" name="Tytuł 1"/>
          <p:cNvSpPr txBox="1">
            <a:spLocks/>
          </p:cNvSpPr>
          <p:nvPr userDrawn="1"/>
        </p:nvSpPr>
        <p:spPr>
          <a:xfrm>
            <a:off x="723900" y="0"/>
            <a:ext cx="10744200" cy="12284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129B-C6BA-4A32-B610-6C9ABFC6670D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11" name="Łza 10"/>
          <p:cNvSpPr/>
          <p:nvPr userDrawn="1"/>
        </p:nvSpPr>
        <p:spPr>
          <a:xfrm rot="16200000">
            <a:off x="10338233" y="573257"/>
            <a:ext cx="1407088" cy="1407351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97463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/>
        </p:nvSpPr>
        <p:spPr>
          <a:xfrm>
            <a:off x="6732702" y="0"/>
            <a:ext cx="5454000" cy="5455020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15" y="5614961"/>
            <a:ext cx="2420032" cy="11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70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/>
        </p:nvSpPr>
        <p:spPr>
          <a:xfrm>
            <a:off x="6732702" y="0"/>
            <a:ext cx="5454000" cy="5455020"/>
          </a:xfrm>
          <a:prstGeom prst="teardrop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15" y="5614961"/>
            <a:ext cx="2420032" cy="11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60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 userDrawn="1"/>
        </p:nvSpPr>
        <p:spPr>
          <a:xfrm>
            <a:off x="6745351" y="0"/>
            <a:ext cx="5454000" cy="5455020"/>
          </a:xfrm>
          <a:prstGeom prst="teardrop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8" name="Łza 7"/>
          <p:cNvSpPr/>
          <p:nvPr userDrawn="1"/>
        </p:nvSpPr>
        <p:spPr>
          <a:xfrm rot="16200000">
            <a:off x="5696107" y="1980184"/>
            <a:ext cx="3114986" cy="3115569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15" y="5614961"/>
            <a:ext cx="2420032" cy="11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0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F7CB-6CC3-4C50-83EC-67E2ED911285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B41717D-4FA6-48F5-A70E-E7264DFB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83B80955-F7EC-44C1-9911-5DE7110B5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A4ADE1B4-3AD4-436E-8E22-236C90C7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DDC5-D1FF-41BF-9680-16CF50058036}" type="datetimeFigureOut">
              <a:rPr lang="pl-PL" smtClean="0"/>
              <a:t>11-04-2019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1FB7F0D-200B-40F2-BE97-E0512281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FA597C1-E843-4636-9B24-B08DDD92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10B1-EC11-4299-A531-9C7269000C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7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15" y="5614961"/>
            <a:ext cx="2420032" cy="1177641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 userDrawn="1"/>
        </p:nvSpPr>
        <p:spPr>
          <a:xfrm>
            <a:off x="838202" y="5110609"/>
            <a:ext cx="8503022" cy="113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rostokąt z zaokrąglonym rogiem 7"/>
          <p:cNvSpPr/>
          <p:nvPr userDrawn="1"/>
        </p:nvSpPr>
        <p:spPr>
          <a:xfrm flipV="1">
            <a:off x="0" y="0"/>
            <a:ext cx="12192000" cy="4866468"/>
          </a:xfrm>
          <a:prstGeom prst="round1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latin typeface="+mj-lt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8" name="Prostokąt z zaokrąglonym rogiem 7"/>
          <p:cNvSpPr/>
          <p:nvPr userDrawn="1"/>
        </p:nvSpPr>
        <p:spPr>
          <a:xfrm flipV="1">
            <a:off x="0" y="0"/>
            <a:ext cx="12192000" cy="4866468"/>
          </a:xfrm>
          <a:prstGeom prst="round1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15" y="5614961"/>
            <a:ext cx="2420032" cy="11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3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8" name="Prostokąt z zaokrąglonym rogiem 7"/>
          <p:cNvSpPr/>
          <p:nvPr userDrawn="1"/>
        </p:nvSpPr>
        <p:spPr>
          <a:xfrm flipV="1">
            <a:off x="0" y="0"/>
            <a:ext cx="12192000" cy="4866468"/>
          </a:xfrm>
          <a:prstGeom prst="round1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1" name="Łza 10"/>
          <p:cNvSpPr/>
          <p:nvPr userDrawn="1"/>
        </p:nvSpPr>
        <p:spPr>
          <a:xfrm rot="16200000">
            <a:off x="9503010" y="3538876"/>
            <a:ext cx="2048183" cy="2048566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58524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 zaokrąglonym rogiem 8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FA13-2D7A-40C9-AD8D-4522F71432DA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85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 zaokrąglonym rogiem 8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FA13-2D7A-40C9-AD8D-4522F71432DA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776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FA13-2D7A-40C9-AD8D-4522F71432DA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9" name="Prostokąt z zaokrąglonym rogiem 8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0" name="Łza 9"/>
          <p:cNvSpPr/>
          <p:nvPr userDrawn="1"/>
        </p:nvSpPr>
        <p:spPr>
          <a:xfrm rot="16200000">
            <a:off x="10338233" y="573257"/>
            <a:ext cx="1407088" cy="1407351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4" name="Tytuł 1"/>
          <p:cNvSpPr txBox="1">
            <a:spLocks/>
          </p:cNvSpPr>
          <p:nvPr userDrawn="1"/>
        </p:nvSpPr>
        <p:spPr>
          <a:xfrm>
            <a:off x="604434" y="0"/>
            <a:ext cx="10749367" cy="1208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39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06E-61FC-4DF0-B4B2-F48309153FF5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11" name="Prostokąt z zaokrąglonym rogiem 10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F68B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t"/>
              <a:ea typeface="+mn-ea"/>
              <a:cs typeface="+mn-cs"/>
            </a:endParaRPr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723900" y="0"/>
            <a:ext cx="10744200" cy="12284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 zaokrąglonym rogiem 9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lang="en-US" sz="14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lang="en-US" sz="12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lang="en-US" sz="11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lang="en-US" sz="11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06E-61FC-4DF0-B4B2-F48309153FF5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8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350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9309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038D-F4C6-4CBF-8ADB-4BFCC40F692D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1" r:id="rId2"/>
    <p:sldLayoutId id="2147483672" r:id="rId3"/>
    <p:sldLayoutId id="2147483673" r:id="rId4"/>
    <p:sldLayoutId id="2147483682" r:id="rId5"/>
    <p:sldLayoutId id="2147483681" r:id="rId6"/>
    <p:sldLayoutId id="2147483662" r:id="rId7"/>
    <p:sldLayoutId id="2147483664" r:id="rId8"/>
    <p:sldLayoutId id="2147483677" r:id="rId9"/>
    <p:sldLayoutId id="2147483678" r:id="rId10"/>
    <p:sldLayoutId id="2147483679" r:id="rId11"/>
    <p:sldLayoutId id="2147483666" r:id="rId12"/>
    <p:sldLayoutId id="2147483680" r:id="rId13"/>
    <p:sldLayoutId id="2147483674" r:id="rId14"/>
    <p:sldLayoutId id="2147483675" r:id="rId15"/>
    <p:sldLayoutId id="2147483676" r:id="rId16"/>
    <p:sldLayoutId id="2147483667" r:id="rId17"/>
    <p:sldLayoutId id="2147483684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58595B"/>
          </a:solidFill>
          <a:latin typeface="+mj-lt"/>
          <a:ea typeface="Roboto Light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2B3837-127B-4ECF-9603-A26960360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6F989F1-D450-4F06-84C5-3BBE6B34C3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555120E-4A2E-4B3E-861E-D5F511527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/>
          <p:cNvSpPr txBox="1">
            <a:spLocks/>
          </p:cNvSpPr>
          <p:nvPr/>
        </p:nvSpPr>
        <p:spPr>
          <a:xfrm>
            <a:off x="604434" y="0"/>
            <a:ext cx="10749367" cy="11083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  <a:latin typeface="+mj-lt"/>
              </a:rPr>
              <a:t>Luka finansowa w oświacie w poszczególnych kategoriach JST  (mld PLN)</a:t>
            </a:r>
          </a:p>
          <a:p>
            <a:endParaRPr lang="pl-PL" sz="3600" dirty="0">
              <a:solidFill>
                <a:schemeClr val="bg1"/>
              </a:solidFill>
              <a:latin typeface="+mj-lt"/>
            </a:endParaRPr>
          </a:p>
          <a:p>
            <a:r>
              <a:rPr lang="pl-PL" sz="36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CB3D3AAB-9CDD-40C7-9EB9-5377E99A9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330562"/>
              </p:ext>
            </p:extLst>
          </p:nvPr>
        </p:nvGraphicFramePr>
        <p:xfrm>
          <a:off x="1451429" y="1323833"/>
          <a:ext cx="9057348" cy="513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43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/>
          <p:cNvSpPr txBox="1">
            <a:spLocks/>
          </p:cNvSpPr>
          <p:nvPr/>
        </p:nvSpPr>
        <p:spPr>
          <a:xfrm>
            <a:off x="604434" y="0"/>
            <a:ext cx="10749367" cy="11083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  <a:latin typeface="+mj-lt"/>
              </a:rPr>
              <a:t>Luka finansowa w relacji do dochodów bieżących oświaty (w %)</a:t>
            </a:r>
          </a:p>
          <a:p>
            <a:r>
              <a:rPr lang="pl-PL" sz="36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131704"/>
              </p:ext>
            </p:extLst>
          </p:nvPr>
        </p:nvGraphicFramePr>
        <p:xfrm>
          <a:off x="1450554" y="1433015"/>
          <a:ext cx="8962688" cy="502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6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/>
          <p:cNvSpPr txBox="1">
            <a:spLocks/>
          </p:cNvSpPr>
          <p:nvPr/>
        </p:nvSpPr>
        <p:spPr>
          <a:xfrm>
            <a:off x="604434" y="0"/>
            <a:ext cx="10749367" cy="11083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endParaRPr lang="pl-PL" sz="3600" dirty="0" smtClean="0">
              <a:solidFill>
                <a:schemeClr val="bg1"/>
              </a:solidFill>
              <a:latin typeface="+mj-lt"/>
            </a:endParaRPr>
          </a:p>
          <a:p>
            <a:r>
              <a:rPr lang="pl-PL" sz="3600" dirty="0" smtClean="0">
                <a:solidFill>
                  <a:schemeClr val="bg1"/>
                </a:solidFill>
                <a:latin typeface="+mj-lt"/>
              </a:rPr>
              <a:t>Luka </a:t>
            </a:r>
            <a:r>
              <a:rPr lang="pl-PL" sz="3600" dirty="0">
                <a:solidFill>
                  <a:schemeClr val="bg1"/>
                </a:solidFill>
                <a:latin typeface="+mj-lt"/>
              </a:rPr>
              <a:t>finansowa w relacji do subwencji oświatowej (w %)</a:t>
            </a:r>
          </a:p>
          <a:p>
            <a:r>
              <a:rPr lang="pl-PL" sz="36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70881"/>
              </p:ext>
            </p:extLst>
          </p:nvPr>
        </p:nvGraphicFramePr>
        <p:xfrm>
          <a:off x="1450554" y="1351128"/>
          <a:ext cx="8689733" cy="510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95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/>
          <p:cNvSpPr txBox="1">
            <a:spLocks/>
          </p:cNvSpPr>
          <p:nvPr/>
        </p:nvSpPr>
        <p:spPr>
          <a:xfrm>
            <a:off x="604434" y="0"/>
            <a:ext cx="10749367" cy="11083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  <a:latin typeface="+mj-lt"/>
              </a:rPr>
              <a:t>Hipotetyczne obniżenie wydatków majątkowych przez lukę oświatową (w %)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7F98103B-0567-48BC-9FDC-12EC8001A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734665"/>
              </p:ext>
            </p:extLst>
          </p:nvPr>
        </p:nvGraphicFramePr>
        <p:xfrm>
          <a:off x="1450554" y="1228299"/>
          <a:ext cx="8989983" cy="523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6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>
            <a:spLocks noGrp="1"/>
          </p:cNvSpPr>
          <p:nvPr>
            <p:ph type="title" idx="4294967295"/>
          </p:nvPr>
        </p:nvSpPr>
        <p:spPr>
          <a:xfrm>
            <a:off x="287382" y="2414088"/>
            <a:ext cx="6591869" cy="218757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Jest źle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to jest bardzo niebezpieczna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tendencja dla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JST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5514374"/>
            <a:ext cx="9811862" cy="134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2B3837-127B-4ECF-9603-A26960360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6F989F1-D450-4F06-84C5-3BBE6B34C3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555120E-4A2E-4B3E-861E-D5F511527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/>
          <p:cNvSpPr txBox="1">
            <a:spLocks/>
          </p:cNvSpPr>
          <p:nvPr/>
        </p:nvSpPr>
        <p:spPr>
          <a:xfrm>
            <a:off x="838202" y="5110609"/>
            <a:ext cx="8503022" cy="113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ytuł 3"/>
          <p:cNvSpPr txBox="1">
            <a:spLocks/>
          </p:cNvSpPr>
          <p:nvPr/>
        </p:nvSpPr>
        <p:spPr>
          <a:xfrm>
            <a:off x="406400" y="2061006"/>
            <a:ext cx="1121664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r>
              <a:rPr lang="pl-PL" sz="4800" b="1" dirty="0" smtClean="0">
                <a:solidFill>
                  <a:schemeClr val="bg1"/>
                </a:solidFill>
              </a:rPr>
              <a:t>Planowanie subwencji oświatowej w wydaniu Ministerstwa Edukacji Narodowej</a:t>
            </a:r>
          </a:p>
          <a:p>
            <a:r>
              <a:rPr lang="pl-PL" sz="4800" dirty="0" smtClean="0">
                <a:solidFill>
                  <a:schemeClr val="bg1"/>
                </a:solidFill>
              </a:rPr>
              <a:t>Dramat w dwóch aktach i z prologiem</a:t>
            </a:r>
          </a:p>
          <a:p>
            <a:endParaRPr lang="pl-PL" sz="4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6"/>
              </a:spcBef>
            </a:pPr>
            <a:r>
              <a:rPr lang="pl-PL" sz="2000" dirty="0" smtClean="0">
                <a:solidFill>
                  <a:schemeClr val="bg1"/>
                </a:solidFill>
                <a:cs typeface="Calibri" panose="020F0502020204030204" pitchFamily="34" charset="0"/>
              </a:rPr>
              <a:t>© </a:t>
            </a:r>
            <a:r>
              <a:rPr lang="pl-PL" sz="2000" dirty="0">
                <a:solidFill>
                  <a:schemeClr val="bg1"/>
                </a:solidFill>
              </a:rPr>
              <a:t>Marek Wójcik, mw@zmp.poznan.pl</a:t>
            </a:r>
            <a:endParaRPr lang="pl-PL" sz="2000" u="sng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6"/>
              </a:spcBef>
            </a:pPr>
            <a:r>
              <a:rPr lang="pl-PL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Warszawa, 11 kwietnia 2019r.</a:t>
            </a:r>
            <a:endParaRPr lang="pl-PL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5110609"/>
            <a:ext cx="11324045" cy="15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5429" y="1786995"/>
            <a:ext cx="10591799" cy="4351338"/>
          </a:xfrm>
        </p:spPr>
        <p:txBody>
          <a:bodyPr>
            <a:noAutofit/>
          </a:bodyPr>
          <a:lstStyle/>
          <a:p>
            <a:endParaRPr lang="pl-PL" sz="1200" dirty="0" smtClean="0"/>
          </a:p>
          <a:p>
            <a:endParaRPr lang="pl-PL" sz="1200" dirty="0"/>
          </a:p>
          <a:p>
            <a:endParaRPr lang="pl-PL" sz="1200" dirty="0" smtClean="0"/>
          </a:p>
        </p:txBody>
      </p:sp>
      <p:sp>
        <p:nvSpPr>
          <p:cNvPr id="3" name="pole tekstowe 2"/>
          <p:cNvSpPr txBox="1"/>
          <p:nvPr/>
        </p:nvSpPr>
        <p:spPr>
          <a:xfrm>
            <a:off x="455428" y="-71603"/>
            <a:ext cx="102444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Prolog - rok 2017, tak planowanie przez MEN </a:t>
            </a:r>
            <a:br>
              <a:rPr lang="pl-PL" sz="4400" b="1" dirty="0" smtClean="0">
                <a:solidFill>
                  <a:schemeClr val="bg1"/>
                </a:solidFill>
              </a:rPr>
            </a:br>
            <a:r>
              <a:rPr lang="pl-PL" sz="4400" b="1" dirty="0" smtClean="0">
                <a:solidFill>
                  <a:schemeClr val="bg1"/>
                </a:solidFill>
              </a:rPr>
              <a:t>przekłada się na wynagrodzenia nauczycieli  </a:t>
            </a:r>
            <a:endParaRPr lang="pl-PL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55428" y="1616149"/>
          <a:ext cx="11357343" cy="476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11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768098" y="1741081"/>
          <a:ext cx="10597894" cy="369653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54143"/>
                <a:gridCol w="2636360"/>
                <a:gridCol w="163720"/>
                <a:gridCol w="2739975"/>
                <a:gridCol w="2903696"/>
              </a:tblGrid>
              <a:tr h="677454">
                <a:tc rowSpan="3">
                  <a:txBody>
                    <a:bodyPr/>
                    <a:lstStyle/>
                    <a:p>
                      <a:endParaRPr lang="pl-PL" sz="2000" dirty="0" smtClean="0"/>
                    </a:p>
                    <a:p>
                      <a:r>
                        <a:rPr lang="pl-PL" sz="2000" dirty="0" smtClean="0"/>
                        <a:t>Kategoria jednostek samorządu terytorialnego </a:t>
                      </a:r>
                      <a:endParaRPr lang="pl-PL" sz="2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Działy </a:t>
                      </a:r>
                      <a:r>
                        <a:rPr lang="pl-PL" sz="2000" baseline="0" dirty="0" smtClean="0"/>
                        <a:t>801 oświata i wychowanie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aseline="0" dirty="0" smtClean="0"/>
                        <a:t> oraz  854 edukacyjna opieka wychowawcza </a:t>
                      </a:r>
                      <a:endParaRPr lang="pl-PL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677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Dochody</a:t>
                      </a:r>
                      <a:r>
                        <a:rPr lang="pl-PL" sz="2000" b="1" baseline="0" dirty="0" smtClean="0"/>
                        <a:t> z tytułu subwencji i dotacji</a:t>
                      </a:r>
                      <a:endParaRPr lang="pl-PL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Wydatki poniesione przez samorządy  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Dopłata</a:t>
                      </a:r>
                      <a:r>
                        <a:rPr lang="pl-PL" sz="2000" b="1" baseline="0" dirty="0" smtClean="0"/>
                        <a:t> JST </a:t>
                      </a:r>
                      <a:r>
                        <a:rPr lang="pl-PL" sz="2000" b="1" dirty="0" smtClean="0"/>
                        <a:t>do subwencji i dotacji otrzymanych</a:t>
                      </a:r>
                      <a:br>
                        <a:rPr lang="pl-PL" sz="2000" b="1" dirty="0" smtClean="0"/>
                      </a:br>
                      <a:r>
                        <a:rPr lang="pl-PL" sz="2000" b="1" dirty="0" smtClean="0"/>
                        <a:t>z budżetu państwa </a:t>
                      </a:r>
                      <a:endParaRPr lang="pl-PL" sz="2000" b="1" dirty="0"/>
                    </a:p>
                  </a:txBody>
                  <a:tcPr/>
                </a:tc>
              </a:tr>
              <a:tr h="36115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tys. zł</a:t>
                      </a:r>
                      <a:endParaRPr lang="pl-PL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636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Gminy (2381)</a:t>
                      </a:r>
                    </a:p>
                    <a:p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20 805 818</a:t>
                      </a:r>
                      <a:endParaRPr lang="pl-PL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27 752 199</a:t>
                      </a:r>
                      <a:endParaRPr lang="pl-PL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6 946 381</a:t>
                      </a:r>
                      <a:endParaRPr lang="pl-PL" sz="2000" b="1" dirty="0"/>
                    </a:p>
                  </a:txBody>
                  <a:tcPr/>
                </a:tc>
              </a:tr>
              <a:tr h="892372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Miasta na prawach powiatu (66)</a:t>
                      </a:r>
                      <a:endParaRPr lang="pl-PL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14 067 627</a:t>
                      </a:r>
                      <a:endParaRPr lang="pl-PL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20 085 792</a:t>
                      </a:r>
                      <a:endParaRPr lang="pl-PL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6 018 165</a:t>
                      </a:r>
                      <a:endParaRPr lang="pl-PL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89911" y="-78997"/>
            <a:ext cx="108777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Piorunujący efekt  </a:t>
            </a:r>
            <a:r>
              <a:rPr lang="pl-PL" sz="4400" b="1" dirty="0" err="1" smtClean="0">
                <a:solidFill>
                  <a:schemeClr val="bg1"/>
                </a:solidFill>
              </a:rPr>
              <a:t>niedoszacownia</a:t>
            </a:r>
            <a:r>
              <a:rPr lang="pl-PL" sz="4400" b="1" dirty="0" smtClean="0">
                <a:solidFill>
                  <a:schemeClr val="bg1"/>
                </a:solidFill>
              </a:rPr>
              <a:t> zadań </a:t>
            </a:r>
          </a:p>
          <a:p>
            <a:r>
              <a:rPr lang="pl-PL" sz="4400" b="1" dirty="0" smtClean="0">
                <a:solidFill>
                  <a:schemeClr val="bg1"/>
                </a:solidFill>
              </a:rPr>
              <a:t>finansowanych z subwencji oświatowej  w 2017r.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768098" y="1741081"/>
          <a:ext cx="9107422" cy="3474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209542"/>
                <a:gridCol w="2734056"/>
                <a:gridCol w="3163824"/>
              </a:tblGrid>
              <a:tr h="376363">
                <a:tc rowSpan="2"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Wydatki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Gminy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Miasta</a:t>
                      </a:r>
                      <a:r>
                        <a:rPr lang="pl-PL" sz="2000" b="1" baseline="0" dirty="0" smtClean="0"/>
                        <a:t> na prawach powiatu</a:t>
                      </a:r>
                      <a:endParaRPr lang="pl-PL" sz="2000" b="1" dirty="0"/>
                    </a:p>
                  </a:txBody>
                  <a:tcPr/>
                </a:tc>
              </a:tr>
              <a:tr h="376363">
                <a:tc vMerge="1">
                  <a:txBody>
                    <a:bodyPr/>
                    <a:lstStyle/>
                    <a:p>
                      <a:pPr algn="ctr"/>
                      <a:endParaRPr lang="pl-PL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tys. zł</a:t>
                      </a:r>
                      <a:endParaRPr lang="pl-PL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636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Ogółem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34 482 749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22 271 008</a:t>
                      </a:r>
                      <a:endParaRPr lang="pl-PL" sz="2000" dirty="0"/>
                    </a:p>
                  </a:txBody>
                  <a:tcPr/>
                </a:tc>
              </a:tr>
              <a:tr h="37636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Wynagrodzenia i pochodne 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 smtClean="0"/>
                        <a:t>22 980 322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 smtClean="0"/>
                        <a:t>14 488 510</a:t>
                      </a:r>
                      <a:endParaRPr lang="pl-PL" sz="2000" b="1" dirty="0"/>
                    </a:p>
                  </a:txBody>
                  <a:tcPr/>
                </a:tc>
              </a:tr>
              <a:tr h="376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Materiały i usługi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4 555 211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2 455 469</a:t>
                      </a:r>
                      <a:endParaRPr lang="pl-PL" sz="2000" dirty="0"/>
                    </a:p>
                  </a:txBody>
                  <a:tcPr/>
                </a:tc>
              </a:tr>
              <a:tr h="37636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Dotacje (szkoły n</a:t>
                      </a:r>
                      <a:r>
                        <a:rPr lang="pl-PL" sz="2000" b="1" baseline="0" dirty="0" smtClean="0"/>
                        <a:t>iepubliczne)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2 586 353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3 122 072</a:t>
                      </a:r>
                      <a:endParaRPr lang="pl-PL" sz="2000" dirty="0"/>
                    </a:p>
                  </a:txBody>
                  <a:tcPr/>
                </a:tc>
              </a:tr>
              <a:tr h="37636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Wydatki majątkowe 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2 183 907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1 213 474</a:t>
                      </a:r>
                      <a:endParaRPr lang="pl-PL" sz="2000" dirty="0"/>
                    </a:p>
                  </a:txBody>
                  <a:tcPr/>
                </a:tc>
              </a:tr>
              <a:tr h="37636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Dla porównania: wysokość subwencji oświatowej 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 smtClean="0"/>
                        <a:t>19 912 260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 smtClean="0"/>
                        <a:t>13 750 317</a:t>
                      </a:r>
                      <a:endParaRPr lang="pl-PL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89911" y="-78997"/>
            <a:ext cx="116919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Subwencja oświatowa w 2017 r. </a:t>
            </a:r>
            <a:br>
              <a:rPr lang="pl-PL" sz="4400" b="1" dirty="0" smtClean="0">
                <a:solidFill>
                  <a:schemeClr val="bg1"/>
                </a:solidFill>
              </a:rPr>
            </a:br>
            <a:r>
              <a:rPr lang="pl-PL" sz="4400" b="1" dirty="0" smtClean="0">
                <a:solidFill>
                  <a:schemeClr val="bg1"/>
                </a:solidFill>
              </a:rPr>
              <a:t>nie </a:t>
            </a:r>
            <a:r>
              <a:rPr lang="pl-PL" sz="4400" b="1" dirty="0">
                <a:solidFill>
                  <a:schemeClr val="bg1"/>
                </a:solidFill>
              </a:rPr>
              <a:t>wystarcza nawet </a:t>
            </a:r>
            <a:r>
              <a:rPr lang="pl-PL" sz="4400" b="1" dirty="0" smtClean="0">
                <a:solidFill>
                  <a:schemeClr val="bg1"/>
                </a:solidFill>
              </a:rPr>
              <a:t>na  </a:t>
            </a:r>
            <a:r>
              <a:rPr lang="pl-PL" sz="4400" b="1" dirty="0">
                <a:solidFill>
                  <a:schemeClr val="bg1"/>
                </a:solidFill>
              </a:rPr>
              <a:t>wynagrodzenia nauczycieli  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/>
          <p:cNvSpPr txBox="1">
            <a:spLocks/>
          </p:cNvSpPr>
          <p:nvPr/>
        </p:nvSpPr>
        <p:spPr>
          <a:xfrm>
            <a:off x="838202" y="5110609"/>
            <a:ext cx="8503022" cy="113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ytuł 3"/>
          <p:cNvSpPr txBox="1">
            <a:spLocks/>
          </p:cNvSpPr>
          <p:nvPr/>
        </p:nvSpPr>
        <p:spPr>
          <a:xfrm>
            <a:off x="406400" y="2061006"/>
            <a:ext cx="1121664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/>
            <a:r>
              <a:rPr lang="pl-PL" sz="5000" dirty="0">
                <a:solidFill>
                  <a:schemeClr val="bg1"/>
                </a:solidFill>
              </a:rPr>
              <a:t>Możliwości rozwoju </a:t>
            </a:r>
          </a:p>
          <a:p>
            <a:pPr algn="ctr"/>
            <a:r>
              <a:rPr lang="pl-PL" sz="5000" dirty="0">
                <a:solidFill>
                  <a:schemeClr val="bg1"/>
                </a:solidFill>
              </a:rPr>
              <a:t>Jednostek Samorządu Terytorialnego </a:t>
            </a:r>
          </a:p>
          <a:p>
            <a:pPr algn="ctr"/>
            <a:r>
              <a:rPr lang="pl-PL" sz="5000" dirty="0">
                <a:solidFill>
                  <a:schemeClr val="bg1"/>
                </a:solidFill>
              </a:rPr>
              <a:t>a </a:t>
            </a:r>
          </a:p>
          <a:p>
            <a:pPr algn="ctr"/>
            <a:r>
              <a:rPr lang="pl-PL" sz="5000" dirty="0">
                <a:solidFill>
                  <a:schemeClr val="bg1"/>
                </a:solidFill>
              </a:rPr>
              <a:t>rosnące obciążenia finansowe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5110609"/>
            <a:ext cx="11324045" cy="15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/>
          </p:nvPr>
        </p:nvGraphicFramePr>
        <p:xfrm>
          <a:off x="606055" y="1562986"/>
          <a:ext cx="11036595" cy="518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222743" y="287079"/>
            <a:ext cx="94586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>
                <a:solidFill>
                  <a:schemeClr val="bg1"/>
                </a:solidFill>
              </a:rPr>
              <a:t>Akt </a:t>
            </a:r>
            <a:r>
              <a:rPr lang="pl-PL" sz="4400" b="1" dirty="0" smtClean="0">
                <a:solidFill>
                  <a:schemeClr val="bg1"/>
                </a:solidFill>
              </a:rPr>
              <a:t>1 </a:t>
            </a:r>
            <a:r>
              <a:rPr lang="pl-PL" sz="4400" b="1" dirty="0">
                <a:solidFill>
                  <a:schemeClr val="bg1"/>
                </a:solidFill>
              </a:rPr>
              <a:t>– </a:t>
            </a:r>
            <a:r>
              <a:rPr lang="pl-PL" sz="4400" b="1" dirty="0" smtClean="0">
                <a:solidFill>
                  <a:schemeClr val="bg1"/>
                </a:solidFill>
              </a:rPr>
              <a:t>subwencja oświatowa na rok 2018</a:t>
            </a:r>
            <a:endParaRPr lang="pl-PL" sz="4400" b="1" dirty="0">
              <a:solidFill>
                <a:schemeClr val="bg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/>
          </p:nvPr>
        </p:nvGraphicFramePr>
        <p:xfrm>
          <a:off x="606055" y="1562986"/>
          <a:ext cx="11036595" cy="518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222743" y="287079"/>
            <a:ext cx="945585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>
                <a:solidFill>
                  <a:schemeClr val="bg1"/>
                </a:solidFill>
              </a:rPr>
              <a:t>Akt 2 – </a:t>
            </a:r>
            <a:r>
              <a:rPr lang="pl-PL" sz="4400" b="1" dirty="0" smtClean="0">
                <a:solidFill>
                  <a:schemeClr val="bg1"/>
                </a:solidFill>
              </a:rPr>
              <a:t>subwencja oświatowa na rok </a:t>
            </a:r>
            <a:r>
              <a:rPr lang="pl-PL" sz="4400" b="1" dirty="0">
                <a:solidFill>
                  <a:schemeClr val="bg1"/>
                </a:solidFill>
              </a:rPr>
              <a:t>2019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01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825625"/>
          <a:ext cx="103325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762787" y="-92477"/>
            <a:ext cx="106995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Scena finałowa –  samorządy płacą za zmiany  </a:t>
            </a:r>
          </a:p>
          <a:p>
            <a:r>
              <a:rPr lang="pl-PL" sz="4400" b="1" dirty="0" smtClean="0">
                <a:solidFill>
                  <a:schemeClr val="bg1"/>
                </a:solidFill>
              </a:rPr>
              <a:t> w systemie oświaty (lata 2017  i 2018)</a:t>
            </a:r>
            <a:endParaRPr lang="pl-P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 txBox="1">
            <a:spLocks/>
          </p:cNvSpPr>
          <p:nvPr/>
        </p:nvSpPr>
        <p:spPr>
          <a:xfrm>
            <a:off x="914954" y="5053371"/>
            <a:ext cx="4508500" cy="218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Pięknie dziękuję</a:t>
            </a:r>
          </a:p>
          <a:p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© </a:t>
            </a:r>
            <a:r>
              <a:rPr lang="pl-PL" sz="2600" dirty="0">
                <a:solidFill>
                  <a:schemeClr val="bg1">
                    <a:lumMod val="50000"/>
                  </a:schemeClr>
                </a:solidFill>
              </a:rPr>
              <a:t>Marek Wójcik, mw@zmp.poznan.pl</a:t>
            </a:r>
            <a:endParaRPr lang="pl-PL" sz="2600" u="sng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u="sng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 smtClean="0">
              <a:solidFill>
                <a:schemeClr val="tx1"/>
              </a:solidFill>
              <a:latin typeface="+mj-lt"/>
            </a:endParaRPr>
          </a:p>
          <a:p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Symbol zastępczy tekstu 4"/>
          <p:cNvSpPr txBox="1">
            <a:spLocks/>
          </p:cNvSpPr>
          <p:nvPr/>
        </p:nvSpPr>
        <p:spPr>
          <a:xfrm>
            <a:off x="7245926" y="1205345"/>
            <a:ext cx="4946073" cy="2978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„Ze </a:t>
            </a:r>
            <a:r>
              <a:rPr lang="pl-PL" dirty="0"/>
              <a:t>wszys­tkich wi­dowisk ludzie naj­bar­dziej lu­bią teatr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cyrk</a:t>
            </a:r>
            <a:r>
              <a:rPr lang="pl-PL" dirty="0" smtClean="0"/>
              <a:t>, bo </a:t>
            </a:r>
            <a:r>
              <a:rPr lang="pl-PL" dirty="0"/>
              <a:t>to są naj­wier­niej­sze zwier­ciadła ich </a:t>
            </a:r>
            <a:r>
              <a:rPr lang="pl-PL" dirty="0" smtClean="0"/>
              <a:t>życia, złożonego z udawania, zręczności i błazeństw”</a:t>
            </a:r>
          </a:p>
          <a:p>
            <a:pPr marL="0" indent="0">
              <a:buNone/>
            </a:pPr>
            <a:r>
              <a:rPr lang="pl-PL" sz="2000" i="1" dirty="0"/>
              <a:t>Aleksander </a:t>
            </a:r>
            <a:r>
              <a:rPr lang="pl-PL" sz="2000" i="1" dirty="0" smtClean="0"/>
              <a:t>Świętochowski</a:t>
            </a:r>
            <a:endParaRPr lang="pl-PL" sz="20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88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2B3837-127B-4ECF-9603-A26960360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6F989F1-D450-4F06-84C5-3BBE6B34C3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555120E-4A2E-4B3E-861E-D5F511527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/>
          <p:cNvSpPr txBox="1">
            <a:spLocks/>
          </p:cNvSpPr>
          <p:nvPr/>
        </p:nvSpPr>
        <p:spPr>
          <a:xfrm>
            <a:off x="838202" y="5110609"/>
            <a:ext cx="8503022" cy="113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Teza:</a:t>
            </a:r>
            <a:br>
              <a:rPr lang="pl-PL" dirty="0"/>
            </a:br>
            <a:r>
              <a:rPr lang="pl-PL" dirty="0"/>
              <a:t>Możliwości rozwoju JST maleją,</a:t>
            </a:r>
            <a:br>
              <a:rPr lang="pl-PL" dirty="0"/>
            </a:br>
            <a:r>
              <a:rPr lang="pl-PL" dirty="0"/>
              <a:t>maleją bowiem ich wydatki majątkowe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5110609"/>
            <a:ext cx="11324045" cy="15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/>
          <p:cNvSpPr txBox="1">
            <a:spLocks/>
          </p:cNvSpPr>
          <p:nvPr/>
        </p:nvSpPr>
        <p:spPr>
          <a:xfrm>
            <a:off x="604434" y="0"/>
            <a:ext cx="10749367" cy="11083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endParaRPr lang="pl-PL" sz="3600" dirty="0"/>
          </a:p>
          <a:p>
            <a:r>
              <a:rPr lang="pl-PL" sz="3600" dirty="0">
                <a:solidFill>
                  <a:schemeClr val="bg1"/>
                </a:solidFill>
                <a:latin typeface="+mj-lt"/>
              </a:rPr>
              <a:t>Wydatki majątkowe JST 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177C9F32-2FDD-4382-9995-45AC783DB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697687"/>
              </p:ext>
            </p:extLst>
          </p:nvPr>
        </p:nvGraphicFramePr>
        <p:xfrm>
          <a:off x="1948586" y="1570857"/>
          <a:ext cx="8061062" cy="513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2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/>
          <p:cNvSpPr txBox="1">
            <a:spLocks/>
          </p:cNvSpPr>
          <p:nvPr/>
        </p:nvSpPr>
        <p:spPr>
          <a:xfrm>
            <a:off x="604434" y="0"/>
            <a:ext cx="10749367" cy="11083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endParaRPr lang="pl-PL" sz="3600" dirty="0"/>
          </a:p>
          <a:p>
            <a:r>
              <a:rPr lang="pl-PL" sz="3600" dirty="0">
                <a:solidFill>
                  <a:schemeClr val="bg1"/>
                </a:solidFill>
                <a:latin typeface="+mj-lt"/>
              </a:rPr>
              <a:t>Wydatki majątkowe JST (wartości realne z 2010r)</a:t>
            </a:r>
          </a:p>
          <a:p>
            <a:r>
              <a:rPr lang="pl-PL" sz="36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21E8C41A-8563-419B-B0B1-5088BEA89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1509"/>
              </p:ext>
            </p:extLst>
          </p:nvPr>
        </p:nvGraphicFramePr>
        <p:xfrm>
          <a:off x="1655159" y="1533806"/>
          <a:ext cx="8647915" cy="518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07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/>
          <p:cNvSpPr txBox="1">
            <a:spLocks/>
          </p:cNvSpPr>
          <p:nvPr/>
        </p:nvSpPr>
        <p:spPr>
          <a:xfrm>
            <a:off x="604434" y="0"/>
            <a:ext cx="10749367" cy="11083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  <a:latin typeface="+mj-lt"/>
              </a:rPr>
              <a:t>Średnioroczny spadek wydatków majątkowych </a:t>
            </a:r>
          </a:p>
          <a:p>
            <a:r>
              <a:rPr lang="pl-PL" sz="3600" dirty="0">
                <a:solidFill>
                  <a:schemeClr val="bg1"/>
                </a:solidFill>
                <a:latin typeface="+mj-lt"/>
              </a:rPr>
              <a:t>(w latach 2010-2017)</a:t>
            </a:r>
          </a:p>
          <a:p>
            <a:r>
              <a:rPr lang="pl-PL" sz="36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3AF00B7C-02C0-4C1A-8FE1-AC9E9A5AE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585344"/>
              </p:ext>
            </p:extLst>
          </p:nvPr>
        </p:nvGraphicFramePr>
        <p:xfrm>
          <a:off x="1960880" y="1788160"/>
          <a:ext cx="8087362" cy="4484364"/>
        </p:xfrm>
        <a:graphic>
          <a:graphicData uri="http://schemas.openxmlformats.org/drawingml/2006/table">
            <a:tbl>
              <a:tblPr/>
              <a:tblGrid>
                <a:gridCol w="1729918">
                  <a:extLst>
                    <a:ext uri="{9D8B030D-6E8A-4147-A177-3AD203B41FA5}">
                      <a16:colId xmlns:a16="http://schemas.microsoft.com/office/drawing/2014/main" xmlns="" val="2138312990"/>
                    </a:ext>
                  </a:extLst>
                </a:gridCol>
                <a:gridCol w="1794788">
                  <a:extLst>
                    <a:ext uri="{9D8B030D-6E8A-4147-A177-3AD203B41FA5}">
                      <a16:colId xmlns:a16="http://schemas.microsoft.com/office/drawing/2014/main" xmlns="" val="1107660532"/>
                    </a:ext>
                  </a:extLst>
                </a:gridCol>
                <a:gridCol w="1383934">
                  <a:extLst>
                    <a:ext uri="{9D8B030D-6E8A-4147-A177-3AD203B41FA5}">
                      <a16:colId xmlns:a16="http://schemas.microsoft.com/office/drawing/2014/main" xmlns="" val="2270341157"/>
                    </a:ext>
                  </a:extLst>
                </a:gridCol>
                <a:gridCol w="1794788">
                  <a:extLst>
                    <a:ext uri="{9D8B030D-6E8A-4147-A177-3AD203B41FA5}">
                      <a16:colId xmlns:a16="http://schemas.microsoft.com/office/drawing/2014/main" xmlns="" val="3866792952"/>
                    </a:ext>
                  </a:extLst>
                </a:gridCol>
                <a:gridCol w="1383934">
                  <a:extLst>
                    <a:ext uri="{9D8B030D-6E8A-4147-A177-3AD203B41FA5}">
                      <a16:colId xmlns:a16="http://schemas.microsoft.com/office/drawing/2014/main" xmlns="" val="2534563579"/>
                    </a:ext>
                  </a:extLst>
                </a:gridCol>
              </a:tblGrid>
              <a:tr h="34607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nominalnie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realnie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351559"/>
                  </a:ext>
                </a:extLst>
              </a:tr>
              <a:tr h="3460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PLN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PLN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1528160"/>
                  </a:ext>
                </a:extLst>
              </a:tr>
              <a:tr h="622934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1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MNP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-460 286 513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-3,5%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-544 396 485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-4,2%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1803560"/>
                  </a:ext>
                </a:extLst>
              </a:tr>
              <a:tr h="622934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GT1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-159 869 177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-3,8%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-185 517 058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-4,4%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241023"/>
                  </a:ext>
                </a:extLst>
              </a:tr>
              <a:tr h="622934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1" i="0" u="none" strike="noStrike" dirty="0">
                          <a:solidFill>
                            <a:srgbClr val="A5A5A5"/>
                          </a:solidFill>
                          <a:effectLst/>
                          <a:latin typeface="Calibri" panose="020F0502020204030204" pitchFamily="34" charset="0"/>
                        </a:rPr>
                        <a:t>GT2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A5A5A5"/>
                          </a:solidFill>
                          <a:effectLst/>
                          <a:latin typeface="Calibri" panose="020F0502020204030204" pitchFamily="34" charset="0"/>
                        </a:rPr>
                        <a:t>-331 841 672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A5A5A5"/>
                          </a:solidFill>
                          <a:effectLst/>
                          <a:latin typeface="Calibri" panose="020F0502020204030204" pitchFamily="34" charset="0"/>
                        </a:rPr>
                        <a:t>-3,6%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A5A5A5"/>
                          </a:solidFill>
                          <a:effectLst/>
                          <a:latin typeface="Calibri" panose="020F0502020204030204" pitchFamily="34" charset="0"/>
                        </a:rPr>
                        <a:t>-389 879 582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A5A5A5"/>
                          </a:solidFill>
                          <a:effectLst/>
                          <a:latin typeface="Calibri" panose="020F0502020204030204" pitchFamily="34" charset="0"/>
                        </a:rPr>
                        <a:t>-4,2%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745711"/>
                  </a:ext>
                </a:extLst>
              </a:tr>
              <a:tr h="622934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GT3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-204 081 570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-3,2%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-246 715 990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-3,8%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3226954"/>
                  </a:ext>
                </a:extLst>
              </a:tr>
              <a:tr h="622934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1" i="0" u="none" strike="noStrike" dirty="0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POW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-152 681 900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-2,9%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-186 944 519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-3,6%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1834508"/>
                  </a:ext>
                </a:extLst>
              </a:tr>
              <a:tr h="622934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WOJ.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-252 877 473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-4,3%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-288 801 233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-4,9%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2871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/>
          <p:cNvSpPr txBox="1">
            <a:spLocks/>
          </p:cNvSpPr>
          <p:nvPr/>
        </p:nvSpPr>
        <p:spPr>
          <a:xfrm>
            <a:off x="838202" y="5110609"/>
            <a:ext cx="8503022" cy="113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Teza:</a:t>
            </a:r>
            <a:br>
              <a:rPr lang="pl-PL" dirty="0"/>
            </a:br>
            <a:r>
              <a:rPr lang="pl-PL" dirty="0"/>
              <a:t>Możliwości rozwoju JST maleją,</a:t>
            </a:r>
            <a:br>
              <a:rPr lang="pl-PL" dirty="0"/>
            </a:br>
            <a:r>
              <a:rPr lang="pl-PL" dirty="0"/>
              <a:t>bowiem nadmiernie rosną obciążenia wydatkami bieżącymi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5110609"/>
            <a:ext cx="11324045" cy="15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/>
          <p:cNvSpPr txBox="1">
            <a:spLocks/>
          </p:cNvSpPr>
          <p:nvPr/>
        </p:nvSpPr>
        <p:spPr>
          <a:xfrm>
            <a:off x="838202" y="5110609"/>
            <a:ext cx="8503022" cy="113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Teza:</a:t>
            </a:r>
            <a:br>
              <a:rPr lang="pl-PL" dirty="0"/>
            </a:br>
            <a:r>
              <a:rPr lang="pl-PL" dirty="0"/>
              <a:t>Istotne </a:t>
            </a:r>
            <a:r>
              <a:rPr lang="pl-PL" dirty="0" smtClean="0"/>
              <a:t>znaczenie </a:t>
            </a:r>
            <a:r>
              <a:rPr lang="pl-PL" dirty="0"/>
              <a:t>we wzroście wydatków bieżących, a tym samym w spadku możliwości rozwojowych, ma wzrost wydatków oświatowych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5110609"/>
            <a:ext cx="11324045" cy="15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/>
          <p:cNvSpPr txBox="1">
            <a:spLocks/>
          </p:cNvSpPr>
          <p:nvPr/>
        </p:nvSpPr>
        <p:spPr>
          <a:xfrm>
            <a:off x="604434" y="0"/>
            <a:ext cx="10749367" cy="11083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endParaRPr lang="pl-PL" sz="3600" dirty="0" smtClean="0">
              <a:solidFill>
                <a:schemeClr val="bg1"/>
              </a:solidFill>
              <a:latin typeface="+mj-lt"/>
            </a:endParaRPr>
          </a:p>
          <a:p>
            <a:r>
              <a:rPr lang="pl-PL" sz="3600" dirty="0" smtClean="0">
                <a:solidFill>
                  <a:schemeClr val="bg1"/>
                </a:solidFill>
                <a:latin typeface="+mj-lt"/>
              </a:rPr>
              <a:t>Luka </a:t>
            </a:r>
            <a:r>
              <a:rPr lang="pl-PL" sz="3600" dirty="0">
                <a:solidFill>
                  <a:schemeClr val="bg1"/>
                </a:solidFill>
                <a:latin typeface="+mj-lt"/>
              </a:rPr>
              <a:t>finansowa w oświacie (mld PLN)</a:t>
            </a:r>
          </a:p>
          <a:p>
            <a:endParaRPr lang="pl-PL" sz="3600" dirty="0">
              <a:solidFill>
                <a:schemeClr val="bg1"/>
              </a:solidFill>
              <a:latin typeface="+mj-lt"/>
            </a:endParaRPr>
          </a:p>
          <a:p>
            <a:r>
              <a:rPr lang="pl-PL" sz="36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BC8930B9-E234-4207-BF51-F4E15C821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10426"/>
              </p:ext>
            </p:extLst>
          </p:nvPr>
        </p:nvGraphicFramePr>
        <p:xfrm>
          <a:off x="1451429" y="1337481"/>
          <a:ext cx="8838984" cy="512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56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MP-Calibri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TP102923943" id="{01FC8EAD-4A0B-4F26-87F4-4BA89417ECDB}" vid="{16E11136-12C7-4FC0-81A3-8AEFAFB807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857</Words>
  <Application>Microsoft Office PowerPoint</Application>
  <PresentationFormat>Panoramiczny</PresentationFormat>
  <Paragraphs>167</Paragraphs>
  <Slides>24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Roboto Light</vt:lpstr>
      <vt:lpstr>Roboto Lt</vt:lpstr>
      <vt:lpstr>Tahoma</vt:lpstr>
      <vt:lpstr>ZMP</vt:lpstr>
      <vt:lpstr>Prezentacja programu PowerPoint</vt:lpstr>
      <vt:lpstr>Prezentacja programu PowerPoint</vt:lpstr>
      <vt:lpstr>Teza: Możliwości rozwoju JST maleją, maleją bowiem ich wydatki majątkowe</vt:lpstr>
      <vt:lpstr>Prezentacja programu PowerPoint</vt:lpstr>
      <vt:lpstr>Prezentacja programu PowerPoint</vt:lpstr>
      <vt:lpstr>Prezentacja programu PowerPoint</vt:lpstr>
      <vt:lpstr>Teza: Możliwości rozwoju JST maleją, bowiem nadmiernie rosną obciążenia wydatkami bieżącymi</vt:lpstr>
      <vt:lpstr>Teza: Istotne znaczenie we wzroście wydatków bieżących, a tym samym w spadku możliwości rozwojowych, ma wzrost wydatków oświatowych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Jest źle,  to jest bardzo niebezpieczna tendencja dla JST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2017-01-02T12:00:26Z</dcterms:created>
  <dcterms:modified xsi:type="dcterms:W3CDTF">2019-04-11T07:35:32Z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