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350" r:id="rId3"/>
    <p:sldId id="256" r:id="rId4"/>
    <p:sldId id="342" r:id="rId5"/>
    <p:sldId id="347" r:id="rId6"/>
    <p:sldId id="346" r:id="rId7"/>
    <p:sldId id="341" r:id="rId8"/>
    <p:sldId id="340" r:id="rId9"/>
    <p:sldId id="349" r:id="rId10"/>
    <p:sldId id="330" r:id="rId11"/>
    <p:sldId id="35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praszam" id="{E75E278A-FF0E-49A4-B170-79828D63BBAD}">
          <p14:sldIdLst>
            <p14:sldId id="350"/>
            <p14:sldId id="256"/>
            <p14:sldId id="342"/>
            <p14:sldId id="347"/>
            <p14:sldId id="346"/>
            <p14:sldId id="341"/>
            <p14:sldId id="340"/>
            <p14:sldId id="349"/>
            <p14:sldId id="330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D2B4A6"/>
    <a:srgbClr val="734F29"/>
    <a:srgbClr val="D24726"/>
    <a:srgbClr val="DD462F"/>
    <a:srgbClr val="AEB785"/>
    <a:srgbClr val="EFD5A2"/>
    <a:srgbClr val="3B3026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yl ciemny 1 — Ak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86352" autoAdjust="0"/>
  </p:normalViewPr>
  <p:slideViewPr>
    <p:cSldViewPr snapToGrid="0">
      <p:cViewPr varScale="1">
        <p:scale>
          <a:sx n="70" d="100"/>
          <a:sy n="70" d="100"/>
        </p:scale>
        <p:origin x="384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3B678-901B-47F1-9C83-EC8DCCE25E74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D6F83F40-5E2B-4CEC-ADF8-B9E931AB26D0}">
      <dgm:prSet phldrT="[Tekst]" custT="1"/>
      <dgm:spPr/>
      <dgm:t>
        <a:bodyPr/>
        <a:lstStyle/>
        <a:p>
          <a:r>
            <a:rPr lang="pl-PL" sz="1600" dirty="0" smtClean="0">
              <a:solidFill>
                <a:schemeClr val="bg1"/>
              </a:solidFill>
            </a:rPr>
            <a:t>MEN: w projekcie ustawy budżetowej na rok 2017, zaplanowano podwyższenie kwoty bazowej dla nauczycieli o 1,3 proc. tj. na poziomie średniorocznej dynamiki cen towarów i usług konsumpcyjnych. Spowoduje to wzrost wynagrodzeń o 1,3 proc. </a:t>
          </a:r>
          <a:endParaRPr lang="pl-PL" sz="1600" dirty="0">
            <a:solidFill>
              <a:schemeClr val="bg1"/>
            </a:solidFill>
          </a:endParaRPr>
        </a:p>
      </dgm:t>
    </dgm:pt>
    <dgm:pt modelId="{DA800602-385F-4463-B73E-A1010242AE81}" type="parTrans" cxnId="{9B8384C8-D66E-407A-807A-0AFE771BA7E9}">
      <dgm:prSet/>
      <dgm:spPr/>
      <dgm:t>
        <a:bodyPr/>
        <a:lstStyle/>
        <a:p>
          <a:endParaRPr lang="pl-PL"/>
        </a:p>
      </dgm:t>
    </dgm:pt>
    <dgm:pt modelId="{2D81C56B-CDE2-4299-AA87-EB0408BF7CA2}" type="sibTrans" cxnId="{9B8384C8-D66E-407A-807A-0AFE771BA7E9}">
      <dgm:prSet/>
      <dgm:spPr/>
      <dgm:t>
        <a:bodyPr/>
        <a:lstStyle/>
        <a:p>
          <a:endParaRPr lang="pl-PL"/>
        </a:p>
      </dgm:t>
    </dgm:pt>
    <dgm:pt modelId="{5366CA41-23FA-4C91-BCFC-1436D384E396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Komunikat Prezesa GUS z dnia </a:t>
          </a:r>
          <a:br>
            <a:rPr lang="pl-PL" dirty="0" smtClean="0">
              <a:solidFill>
                <a:schemeClr val="bg1"/>
              </a:solidFill>
            </a:rPr>
          </a:br>
          <a:r>
            <a:rPr lang="pl-PL" dirty="0" smtClean="0">
              <a:solidFill>
                <a:schemeClr val="bg1"/>
              </a:solidFill>
            </a:rPr>
            <a:t>15 stycznia 2018 r.: średnioroczny wskaźnik wzrostu cen towarów </a:t>
          </a:r>
          <a:br>
            <a:rPr lang="pl-PL" dirty="0" smtClean="0">
              <a:solidFill>
                <a:schemeClr val="bg1"/>
              </a:solidFill>
            </a:rPr>
          </a:br>
          <a:r>
            <a:rPr lang="pl-PL" dirty="0" smtClean="0">
              <a:solidFill>
                <a:schemeClr val="bg1"/>
              </a:solidFill>
            </a:rPr>
            <a:t>i usług konsumpcyjnych w 2017 r, w stosunku do 2016 r., wyniósł 102,0 (wzrost cen o 2,0 proc.).</a:t>
          </a:r>
          <a:endParaRPr lang="pl-PL" dirty="0">
            <a:solidFill>
              <a:schemeClr val="bg1"/>
            </a:solidFill>
          </a:endParaRPr>
        </a:p>
      </dgm:t>
    </dgm:pt>
    <dgm:pt modelId="{223084CC-BF1E-4850-A333-C0379951E9FF}" type="parTrans" cxnId="{6C3B94C5-FC5C-453A-9CCA-D3EE71804104}">
      <dgm:prSet/>
      <dgm:spPr/>
      <dgm:t>
        <a:bodyPr/>
        <a:lstStyle/>
        <a:p>
          <a:endParaRPr lang="pl-PL"/>
        </a:p>
      </dgm:t>
    </dgm:pt>
    <dgm:pt modelId="{FD400321-8EF7-4937-8746-FF71F014CA10}" type="sibTrans" cxnId="{6C3B94C5-FC5C-453A-9CCA-D3EE71804104}">
      <dgm:prSet/>
      <dgm:spPr/>
      <dgm:t>
        <a:bodyPr/>
        <a:lstStyle/>
        <a:p>
          <a:endParaRPr lang="pl-PL"/>
        </a:p>
      </dgm:t>
    </dgm:pt>
    <dgm:pt modelId="{1E9F73A7-0EF4-4EB4-BF84-ACA270AB0711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</a:rPr>
            <a:t>W 2017 r. różnica  kwoty bazowej o  0,1 proc.  oznacza skutek finansowy w wysokości  </a:t>
          </a:r>
          <a:br>
            <a:rPr lang="pl-PL" dirty="0" smtClean="0">
              <a:solidFill>
                <a:schemeClr val="bg1"/>
              </a:solidFill>
            </a:rPr>
          </a:br>
          <a:r>
            <a:rPr lang="pl-PL" dirty="0" smtClean="0">
              <a:solidFill>
                <a:schemeClr val="bg1"/>
              </a:solidFill>
            </a:rPr>
            <a:t>minus 32,2 mln zł  </a:t>
          </a:r>
          <a:br>
            <a:rPr lang="pl-PL" dirty="0" smtClean="0">
              <a:solidFill>
                <a:schemeClr val="bg1"/>
              </a:solidFill>
            </a:rPr>
          </a:br>
          <a:r>
            <a:rPr lang="pl-PL" dirty="0" smtClean="0">
              <a:solidFill>
                <a:schemeClr val="bg1"/>
              </a:solidFill>
            </a:rPr>
            <a:t>(0,7 proc . to  minus 225 mln  zł)                                                     </a:t>
          </a:r>
          <a:endParaRPr lang="pl-PL" dirty="0">
            <a:solidFill>
              <a:schemeClr val="bg1"/>
            </a:solidFill>
          </a:endParaRPr>
        </a:p>
      </dgm:t>
    </dgm:pt>
    <dgm:pt modelId="{F68AA583-D881-46C1-8FEA-ED44362B9171}" type="parTrans" cxnId="{1737B0C0-A604-4834-BF5B-E002B9C5EA24}">
      <dgm:prSet/>
      <dgm:spPr/>
      <dgm:t>
        <a:bodyPr/>
        <a:lstStyle/>
        <a:p>
          <a:endParaRPr lang="pl-PL"/>
        </a:p>
      </dgm:t>
    </dgm:pt>
    <dgm:pt modelId="{184B1164-A74A-4232-99CC-0BDE2E5F5CBD}" type="sibTrans" cxnId="{1737B0C0-A604-4834-BF5B-E002B9C5EA24}">
      <dgm:prSet/>
      <dgm:spPr/>
      <dgm:t>
        <a:bodyPr/>
        <a:lstStyle/>
        <a:p>
          <a:endParaRPr lang="pl-PL"/>
        </a:p>
      </dgm:t>
    </dgm:pt>
    <dgm:pt modelId="{9BB11887-0349-43C2-A726-1391BD0A0908}" type="pres">
      <dgm:prSet presAssocID="{6E73B678-901B-47F1-9C83-EC8DCCE25E74}" presName="CompostProcess" presStyleCnt="0">
        <dgm:presLayoutVars>
          <dgm:dir/>
          <dgm:resizeHandles val="exact"/>
        </dgm:presLayoutVars>
      </dgm:prSet>
      <dgm:spPr/>
    </dgm:pt>
    <dgm:pt modelId="{E8BE96B8-C83D-47B3-81FF-6C7B760CEAEA}" type="pres">
      <dgm:prSet presAssocID="{6E73B678-901B-47F1-9C83-EC8DCCE25E74}" presName="arrow" presStyleLbl="bgShp" presStyleIdx="0" presStyleCnt="1"/>
      <dgm:spPr/>
    </dgm:pt>
    <dgm:pt modelId="{D98F647B-5022-4436-B90C-AFC3430234E5}" type="pres">
      <dgm:prSet presAssocID="{6E73B678-901B-47F1-9C83-EC8DCCE25E74}" presName="linearProcess" presStyleCnt="0"/>
      <dgm:spPr/>
    </dgm:pt>
    <dgm:pt modelId="{93473122-F9FC-4720-BCAB-5EE29DE491D1}" type="pres">
      <dgm:prSet presAssocID="{D6F83F40-5E2B-4CEC-ADF8-B9E931AB26D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43556D-300E-48A6-8CDD-8FBBE09D9FB2}" type="pres">
      <dgm:prSet presAssocID="{2D81C56B-CDE2-4299-AA87-EB0408BF7CA2}" presName="sibTrans" presStyleCnt="0"/>
      <dgm:spPr/>
    </dgm:pt>
    <dgm:pt modelId="{92AF0129-7F60-4FD0-B77A-60704C45533F}" type="pres">
      <dgm:prSet presAssocID="{5366CA41-23FA-4C91-BCFC-1436D384E39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23341C-288B-4412-986C-2B21085C20AF}" type="pres">
      <dgm:prSet presAssocID="{FD400321-8EF7-4937-8746-FF71F014CA10}" presName="sibTrans" presStyleCnt="0"/>
      <dgm:spPr/>
    </dgm:pt>
    <dgm:pt modelId="{546BA29D-8ADD-4A25-98D9-815468AE7017}" type="pres">
      <dgm:prSet presAssocID="{1E9F73A7-0EF4-4EB4-BF84-ACA270AB071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737B0C0-A604-4834-BF5B-E002B9C5EA24}" srcId="{6E73B678-901B-47F1-9C83-EC8DCCE25E74}" destId="{1E9F73A7-0EF4-4EB4-BF84-ACA270AB0711}" srcOrd="2" destOrd="0" parTransId="{F68AA583-D881-46C1-8FEA-ED44362B9171}" sibTransId="{184B1164-A74A-4232-99CC-0BDE2E5F5CBD}"/>
    <dgm:cxn modelId="{6C3B94C5-FC5C-453A-9CCA-D3EE71804104}" srcId="{6E73B678-901B-47F1-9C83-EC8DCCE25E74}" destId="{5366CA41-23FA-4C91-BCFC-1436D384E396}" srcOrd="1" destOrd="0" parTransId="{223084CC-BF1E-4850-A333-C0379951E9FF}" sibTransId="{FD400321-8EF7-4937-8746-FF71F014CA10}"/>
    <dgm:cxn modelId="{2B9E4BA7-B490-420B-84D8-B5675FC86EE1}" type="presOf" srcId="{5366CA41-23FA-4C91-BCFC-1436D384E396}" destId="{92AF0129-7F60-4FD0-B77A-60704C45533F}" srcOrd="0" destOrd="0" presId="urn:microsoft.com/office/officeart/2005/8/layout/hProcess9"/>
    <dgm:cxn modelId="{0000B676-02C3-4D5F-BF7C-B85F6D07EC36}" type="presOf" srcId="{D6F83F40-5E2B-4CEC-ADF8-B9E931AB26D0}" destId="{93473122-F9FC-4720-BCAB-5EE29DE491D1}" srcOrd="0" destOrd="0" presId="urn:microsoft.com/office/officeart/2005/8/layout/hProcess9"/>
    <dgm:cxn modelId="{2ABD6AD1-BBAB-40EE-B17A-FAC63A885DC6}" type="presOf" srcId="{1E9F73A7-0EF4-4EB4-BF84-ACA270AB0711}" destId="{546BA29D-8ADD-4A25-98D9-815468AE7017}" srcOrd="0" destOrd="0" presId="urn:microsoft.com/office/officeart/2005/8/layout/hProcess9"/>
    <dgm:cxn modelId="{4E9E2081-FDB6-4350-BC6C-EB700EDDC171}" type="presOf" srcId="{6E73B678-901B-47F1-9C83-EC8DCCE25E74}" destId="{9BB11887-0349-43C2-A726-1391BD0A0908}" srcOrd="0" destOrd="0" presId="urn:microsoft.com/office/officeart/2005/8/layout/hProcess9"/>
    <dgm:cxn modelId="{9B8384C8-D66E-407A-807A-0AFE771BA7E9}" srcId="{6E73B678-901B-47F1-9C83-EC8DCCE25E74}" destId="{D6F83F40-5E2B-4CEC-ADF8-B9E931AB26D0}" srcOrd="0" destOrd="0" parTransId="{DA800602-385F-4463-B73E-A1010242AE81}" sibTransId="{2D81C56B-CDE2-4299-AA87-EB0408BF7CA2}"/>
    <dgm:cxn modelId="{6BBA74F3-1E27-4175-B543-053FD5483D45}" type="presParOf" srcId="{9BB11887-0349-43C2-A726-1391BD0A0908}" destId="{E8BE96B8-C83D-47B3-81FF-6C7B760CEAEA}" srcOrd="0" destOrd="0" presId="urn:microsoft.com/office/officeart/2005/8/layout/hProcess9"/>
    <dgm:cxn modelId="{3309FEAE-B3E1-4DBC-89C3-584867B4C395}" type="presParOf" srcId="{9BB11887-0349-43C2-A726-1391BD0A0908}" destId="{D98F647B-5022-4436-B90C-AFC3430234E5}" srcOrd="1" destOrd="0" presId="urn:microsoft.com/office/officeart/2005/8/layout/hProcess9"/>
    <dgm:cxn modelId="{D6A9C843-F280-4DBD-B3D3-9C93FF5EA684}" type="presParOf" srcId="{D98F647B-5022-4436-B90C-AFC3430234E5}" destId="{93473122-F9FC-4720-BCAB-5EE29DE491D1}" srcOrd="0" destOrd="0" presId="urn:microsoft.com/office/officeart/2005/8/layout/hProcess9"/>
    <dgm:cxn modelId="{4FA1325B-E547-4E9E-81D4-1C35D109645A}" type="presParOf" srcId="{D98F647B-5022-4436-B90C-AFC3430234E5}" destId="{4543556D-300E-48A6-8CDD-8FBBE09D9FB2}" srcOrd="1" destOrd="0" presId="urn:microsoft.com/office/officeart/2005/8/layout/hProcess9"/>
    <dgm:cxn modelId="{069B6CCC-2A61-4F53-BB71-F03E2EDA036B}" type="presParOf" srcId="{D98F647B-5022-4436-B90C-AFC3430234E5}" destId="{92AF0129-7F60-4FD0-B77A-60704C45533F}" srcOrd="2" destOrd="0" presId="urn:microsoft.com/office/officeart/2005/8/layout/hProcess9"/>
    <dgm:cxn modelId="{7CDA73A1-A113-406B-A4A7-9828DAFA8C8E}" type="presParOf" srcId="{D98F647B-5022-4436-B90C-AFC3430234E5}" destId="{8F23341C-288B-4412-986C-2B21085C20AF}" srcOrd="3" destOrd="0" presId="urn:microsoft.com/office/officeart/2005/8/layout/hProcess9"/>
    <dgm:cxn modelId="{804A167E-4C1F-4E33-A780-A8F6C3659B0E}" type="presParOf" srcId="{D98F647B-5022-4436-B90C-AFC3430234E5}" destId="{546BA29D-8ADD-4A25-98D9-815468AE701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7270E8-6C66-4E18-9F5E-274156811F8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54CF2214-89AE-4018-970E-3EE6F8FB8B3C}">
      <dgm:prSet phldrT="[Tekst]" custT="1"/>
      <dgm:spPr/>
      <dgm:t>
        <a:bodyPr/>
        <a:lstStyle/>
        <a:p>
          <a:r>
            <a:rPr lang="pl-PL" sz="3600" b="1" dirty="0" smtClean="0"/>
            <a:t>Zwiększenie subwencji </a:t>
          </a:r>
          <a:endParaRPr lang="pl-PL" sz="3600" dirty="0"/>
        </a:p>
      </dgm:t>
    </dgm:pt>
    <dgm:pt modelId="{08A060B4-E949-4151-99A9-107873F889DE}" type="parTrans" cxnId="{C6D8B8F7-EE7A-49FF-A482-5D451987B23C}">
      <dgm:prSet/>
      <dgm:spPr/>
      <dgm:t>
        <a:bodyPr/>
        <a:lstStyle/>
        <a:p>
          <a:endParaRPr lang="pl-PL"/>
        </a:p>
      </dgm:t>
    </dgm:pt>
    <dgm:pt modelId="{0985E967-4FB7-4A38-B6C5-C5BEC81F3418}" type="sibTrans" cxnId="{C6D8B8F7-EE7A-49FF-A482-5D451987B23C}">
      <dgm:prSet/>
      <dgm:spPr/>
      <dgm:t>
        <a:bodyPr/>
        <a:lstStyle/>
        <a:p>
          <a:endParaRPr lang="pl-PL"/>
        </a:p>
      </dgm:t>
    </dgm:pt>
    <dgm:pt modelId="{9C8C9505-43C5-4E04-A61D-C53FB0036642}">
      <dgm:prSet phldrT="[Tekst]" custT="1"/>
      <dgm:spPr/>
      <dgm:t>
        <a:bodyPr/>
        <a:lstStyle/>
        <a:p>
          <a:r>
            <a:rPr lang="pl-PL" sz="2400" dirty="0" smtClean="0"/>
            <a:t>Wzrost części oświatowej subwencji ogólnej, w stosunku do roku 2018, o kwotę</a:t>
          </a:r>
          <a:br>
            <a:rPr lang="pl-PL" sz="2400" dirty="0" smtClean="0"/>
          </a:br>
          <a:r>
            <a:rPr lang="pl-PL" sz="2400" b="1" dirty="0" smtClean="0">
              <a:solidFill>
                <a:srgbClr val="FF0000"/>
              </a:solidFill>
            </a:rPr>
            <a:t>+ 1 180 mln zł</a:t>
          </a:r>
          <a:r>
            <a:rPr lang="pl-PL" sz="2400" dirty="0" smtClean="0"/>
            <a:t>, </a:t>
          </a:r>
          <a:endParaRPr lang="pl-PL" sz="2400" b="1" dirty="0">
            <a:solidFill>
              <a:srgbClr val="FF0000"/>
            </a:solidFill>
          </a:endParaRPr>
        </a:p>
      </dgm:t>
    </dgm:pt>
    <dgm:pt modelId="{71B0E865-788F-405E-B20B-25C5D6B97023}" type="parTrans" cxnId="{99B6D709-2D2B-46AB-9E2B-7005DD5EBC5F}">
      <dgm:prSet/>
      <dgm:spPr/>
      <dgm:t>
        <a:bodyPr/>
        <a:lstStyle/>
        <a:p>
          <a:endParaRPr lang="pl-PL"/>
        </a:p>
      </dgm:t>
    </dgm:pt>
    <dgm:pt modelId="{B94BC823-5423-441B-B686-E5A517C52104}" type="sibTrans" cxnId="{99B6D709-2D2B-46AB-9E2B-7005DD5EBC5F}">
      <dgm:prSet/>
      <dgm:spPr/>
      <dgm:t>
        <a:bodyPr/>
        <a:lstStyle/>
        <a:p>
          <a:endParaRPr lang="pl-PL"/>
        </a:p>
      </dgm:t>
    </dgm:pt>
    <dgm:pt modelId="{37FE7ADE-9DC7-49C4-9D98-44A9CBDC2CF1}">
      <dgm:prSet phldrT="[Tekst]" custT="1"/>
      <dgm:spPr/>
      <dgm:t>
        <a:bodyPr/>
        <a:lstStyle/>
        <a:p>
          <a:r>
            <a:rPr lang="pl-PL" sz="3400" dirty="0" smtClean="0"/>
            <a:t>Zmiana wynagrodzeń nauczycieli (+)</a:t>
          </a:r>
          <a:endParaRPr lang="pl-PL" sz="3400" dirty="0"/>
        </a:p>
      </dgm:t>
    </dgm:pt>
    <dgm:pt modelId="{7CB23603-2EFA-4647-92FE-18358497BBC2}" type="parTrans" cxnId="{FF153CBE-B20D-4ADE-B470-5B014D27189E}">
      <dgm:prSet/>
      <dgm:spPr/>
      <dgm:t>
        <a:bodyPr/>
        <a:lstStyle/>
        <a:p>
          <a:endParaRPr lang="pl-PL"/>
        </a:p>
      </dgm:t>
    </dgm:pt>
    <dgm:pt modelId="{50868053-3204-46C3-9453-A05A16723C67}" type="sibTrans" cxnId="{FF153CBE-B20D-4ADE-B470-5B014D27189E}">
      <dgm:prSet/>
      <dgm:spPr/>
      <dgm:t>
        <a:bodyPr/>
        <a:lstStyle/>
        <a:p>
          <a:endParaRPr lang="pl-PL"/>
        </a:p>
      </dgm:t>
    </dgm:pt>
    <dgm:pt modelId="{A47B953A-B239-4A0A-9859-2A26B066004B}">
      <dgm:prSet phldrT="[Tekst]" custT="1"/>
      <dgm:spPr/>
      <dgm:t>
        <a:bodyPr/>
        <a:lstStyle/>
        <a:p>
          <a:r>
            <a:rPr lang="pl-PL" sz="2400" b="1" dirty="0" smtClean="0">
              <a:solidFill>
                <a:srgbClr val="FF0000"/>
              </a:solidFill>
            </a:rPr>
            <a:t>+ 1 166 mln zł</a:t>
          </a:r>
          <a:r>
            <a:rPr lang="pl-PL" sz="1900" dirty="0" smtClean="0"/>
            <a:t>, w tym:</a:t>
          </a:r>
          <a:endParaRPr lang="pl-PL" sz="1900" dirty="0"/>
        </a:p>
      </dgm:t>
    </dgm:pt>
    <dgm:pt modelId="{9FCCF46D-A259-4B28-91C7-B85268ED1FF4}" type="parTrans" cxnId="{79B1E66F-4A56-4BFB-B42E-0A6F30C4D2AE}">
      <dgm:prSet/>
      <dgm:spPr/>
      <dgm:t>
        <a:bodyPr/>
        <a:lstStyle/>
        <a:p>
          <a:endParaRPr lang="pl-PL"/>
        </a:p>
      </dgm:t>
    </dgm:pt>
    <dgm:pt modelId="{293AF62B-1E18-436C-B52B-84FD71E32FFA}" type="sibTrans" cxnId="{79B1E66F-4A56-4BFB-B42E-0A6F30C4D2AE}">
      <dgm:prSet/>
      <dgm:spPr/>
      <dgm:t>
        <a:bodyPr/>
        <a:lstStyle/>
        <a:p>
          <a:endParaRPr lang="pl-PL"/>
        </a:p>
      </dgm:t>
    </dgm:pt>
    <dgm:pt modelId="{4C98BF3D-B20F-4181-BCFD-F952BA831B70}">
      <dgm:prSet phldrT="[Tekst]" custT="1"/>
      <dgm:spPr/>
      <dgm:t>
        <a:bodyPr/>
        <a:lstStyle/>
        <a:p>
          <a:r>
            <a:rPr lang="pl-PL" sz="1400" dirty="0" smtClean="0"/>
            <a:t>podwyżka 5,35 proc. od 1.04.18r. (łączne koszty podwyżki wg  MEN  - 1 812 mln zł)</a:t>
          </a:r>
          <a:endParaRPr lang="pl-PL" sz="1400" dirty="0"/>
        </a:p>
      </dgm:t>
    </dgm:pt>
    <dgm:pt modelId="{2A71282F-C843-409C-86EC-13152DBB636D}" type="parTrans" cxnId="{8F16EC3E-6320-4A02-8529-FFEE9443D595}">
      <dgm:prSet/>
      <dgm:spPr/>
      <dgm:t>
        <a:bodyPr/>
        <a:lstStyle/>
        <a:p>
          <a:endParaRPr lang="pl-PL"/>
        </a:p>
      </dgm:t>
    </dgm:pt>
    <dgm:pt modelId="{241F6C0E-DF75-4266-805B-B480396A18DA}" type="sibTrans" cxnId="{8F16EC3E-6320-4A02-8529-FFEE9443D595}">
      <dgm:prSet/>
      <dgm:spPr/>
      <dgm:t>
        <a:bodyPr/>
        <a:lstStyle/>
        <a:p>
          <a:endParaRPr lang="pl-PL"/>
        </a:p>
      </dgm:t>
    </dgm:pt>
    <dgm:pt modelId="{40F525FD-0AF2-4056-84D3-63DA4C2CC3EF}">
      <dgm:prSet phldrT="[Tekst]" custT="1"/>
      <dgm:spPr/>
      <dgm:t>
        <a:bodyPr/>
        <a:lstStyle/>
        <a:p>
          <a:r>
            <a:rPr lang="pl-PL" sz="3600" dirty="0" smtClean="0"/>
            <a:t>Zmniejszenie zadań JST (-)</a:t>
          </a:r>
          <a:endParaRPr lang="pl-PL" sz="3600" dirty="0"/>
        </a:p>
      </dgm:t>
    </dgm:pt>
    <dgm:pt modelId="{C2478457-0C9F-4443-9060-EA4A66460756}" type="parTrans" cxnId="{717CC434-A6DF-43F2-A486-454A4A0A9B11}">
      <dgm:prSet/>
      <dgm:spPr/>
      <dgm:t>
        <a:bodyPr/>
        <a:lstStyle/>
        <a:p>
          <a:endParaRPr lang="pl-PL"/>
        </a:p>
      </dgm:t>
    </dgm:pt>
    <dgm:pt modelId="{7A07118D-7AE8-47B1-A6F2-06EC3B3BE810}" type="sibTrans" cxnId="{717CC434-A6DF-43F2-A486-454A4A0A9B11}">
      <dgm:prSet/>
      <dgm:spPr/>
      <dgm:t>
        <a:bodyPr/>
        <a:lstStyle/>
        <a:p>
          <a:endParaRPr lang="pl-PL"/>
        </a:p>
      </dgm:t>
    </dgm:pt>
    <dgm:pt modelId="{444CB921-AC36-4235-955E-D2461E35A4E4}">
      <dgm:prSet phldrT="[Tekst]" custT="1"/>
      <dgm:spPr/>
      <dgm:t>
        <a:bodyPr/>
        <a:lstStyle/>
        <a:p>
          <a:r>
            <a:rPr lang="pl-PL" sz="2400" b="1" dirty="0" smtClean="0">
              <a:solidFill>
                <a:srgbClr val="FF0000"/>
              </a:solidFill>
            </a:rPr>
            <a:t>- 14 mln zł</a:t>
          </a:r>
          <a:endParaRPr lang="pl-PL" sz="2400" b="1" dirty="0">
            <a:solidFill>
              <a:srgbClr val="FF0000"/>
            </a:solidFill>
          </a:endParaRPr>
        </a:p>
      </dgm:t>
    </dgm:pt>
    <dgm:pt modelId="{F05CD014-3A70-47BD-A8D3-0360F90A94D0}" type="parTrans" cxnId="{66C1A0CB-CDEF-4457-9957-4DD353D033F7}">
      <dgm:prSet/>
      <dgm:spPr/>
      <dgm:t>
        <a:bodyPr/>
        <a:lstStyle/>
        <a:p>
          <a:endParaRPr lang="pl-PL"/>
        </a:p>
      </dgm:t>
    </dgm:pt>
    <dgm:pt modelId="{FACE627E-FE60-4A9F-97E8-C2762B8AE1D1}" type="sibTrans" cxnId="{66C1A0CB-CDEF-4457-9957-4DD353D033F7}">
      <dgm:prSet/>
      <dgm:spPr/>
      <dgm:t>
        <a:bodyPr/>
        <a:lstStyle/>
        <a:p>
          <a:endParaRPr lang="pl-PL"/>
        </a:p>
      </dgm:t>
    </dgm:pt>
    <dgm:pt modelId="{6F54448A-963C-4089-B970-188879BF0361}">
      <dgm:prSet phldrT="[Tekst]" custT="1"/>
      <dgm:spPr/>
      <dgm:t>
        <a:bodyPr/>
        <a:lstStyle/>
        <a:p>
          <a:r>
            <a:rPr lang="pl-PL" sz="1400" dirty="0" smtClean="0"/>
            <a:t>oszczędności JST na urlopach dla poratowania zdrowia 68 mln zł,</a:t>
          </a:r>
          <a:endParaRPr lang="pl-PL" sz="1400" dirty="0"/>
        </a:p>
      </dgm:t>
    </dgm:pt>
    <dgm:pt modelId="{6CA28413-9466-43FC-822E-8709BC5FC3E8}" type="parTrans" cxnId="{47B11706-B62B-43CB-91F4-98292C7C323F}">
      <dgm:prSet/>
      <dgm:spPr/>
      <dgm:t>
        <a:bodyPr/>
        <a:lstStyle/>
        <a:p>
          <a:endParaRPr lang="pl-PL"/>
        </a:p>
      </dgm:t>
    </dgm:pt>
    <dgm:pt modelId="{3EA3A44F-9FEE-43CC-B30F-61C86139B390}" type="sibTrans" cxnId="{47B11706-B62B-43CB-91F4-98292C7C323F}">
      <dgm:prSet/>
      <dgm:spPr/>
      <dgm:t>
        <a:bodyPr/>
        <a:lstStyle/>
        <a:p>
          <a:endParaRPr lang="pl-PL"/>
        </a:p>
      </dgm:t>
    </dgm:pt>
    <dgm:pt modelId="{F494ED70-7562-4A10-8261-5B90FF5B23F1}">
      <dgm:prSet phldrT="[Tekst]" custT="1"/>
      <dgm:spPr/>
      <dgm:t>
        <a:bodyPr/>
        <a:lstStyle/>
        <a:p>
          <a:r>
            <a:rPr lang="pl-PL" sz="2400" dirty="0" smtClean="0"/>
            <a:t>Przekazanie kilku szkół do prowadzenia Ministrowi Rolnictwa </a:t>
          </a:r>
          <a:br>
            <a:rPr lang="pl-PL" sz="2400" dirty="0" smtClean="0"/>
          </a:br>
          <a:r>
            <a:rPr lang="pl-PL" sz="2400" dirty="0" smtClean="0"/>
            <a:t>i Rozwoju Wsi oraz Ministerstwa Gospodarki Morskiej i Żeglugi Śródlądowej</a:t>
          </a:r>
          <a:endParaRPr lang="pl-PL" sz="2400" dirty="0"/>
        </a:p>
      </dgm:t>
    </dgm:pt>
    <dgm:pt modelId="{4B934A24-A53B-44D7-ACAB-FC29F14AF2AA}" type="parTrans" cxnId="{B8A265DA-0F73-4BC2-895D-38463AC85495}">
      <dgm:prSet/>
      <dgm:spPr/>
      <dgm:t>
        <a:bodyPr/>
        <a:lstStyle/>
        <a:p>
          <a:endParaRPr lang="pl-PL"/>
        </a:p>
      </dgm:t>
    </dgm:pt>
    <dgm:pt modelId="{17477307-68C2-4D66-B845-5180C2600BCE}" type="sibTrans" cxnId="{B8A265DA-0F73-4BC2-895D-38463AC85495}">
      <dgm:prSet/>
      <dgm:spPr/>
      <dgm:t>
        <a:bodyPr/>
        <a:lstStyle/>
        <a:p>
          <a:endParaRPr lang="pl-PL"/>
        </a:p>
      </dgm:t>
    </dgm:pt>
    <dgm:pt modelId="{358B071D-DA36-4238-BB35-AB1E10E01B97}">
      <dgm:prSet custT="1"/>
      <dgm:spPr/>
      <dgm:t>
        <a:bodyPr/>
        <a:lstStyle/>
        <a:p>
          <a:r>
            <a:rPr lang="pl-PL" sz="2400" dirty="0" smtClean="0"/>
            <a:t>Wzrost o 2,8 proc.</a:t>
          </a:r>
          <a:endParaRPr lang="pl-PL" sz="2400" dirty="0"/>
        </a:p>
      </dgm:t>
    </dgm:pt>
    <dgm:pt modelId="{B369A03C-612E-4D3E-961E-18788841C815}" type="parTrans" cxnId="{6877E697-4A5E-407A-B7C6-C1AE883B39C8}">
      <dgm:prSet/>
      <dgm:spPr/>
      <dgm:t>
        <a:bodyPr/>
        <a:lstStyle/>
        <a:p>
          <a:endParaRPr lang="pl-PL"/>
        </a:p>
      </dgm:t>
    </dgm:pt>
    <dgm:pt modelId="{43359CE9-04B4-40B0-8835-0C12425E0DF4}" type="sibTrans" cxnId="{6877E697-4A5E-407A-B7C6-C1AE883B39C8}">
      <dgm:prSet/>
      <dgm:spPr/>
      <dgm:t>
        <a:bodyPr/>
        <a:lstStyle/>
        <a:p>
          <a:endParaRPr lang="pl-PL"/>
        </a:p>
      </dgm:t>
    </dgm:pt>
    <dgm:pt modelId="{531C1DAF-391C-4FD3-A36B-36013BEA80B5}">
      <dgm:prSet custT="1"/>
      <dgm:spPr/>
      <dgm:t>
        <a:bodyPr/>
        <a:lstStyle/>
        <a:p>
          <a:endParaRPr lang="pl-PL" sz="2400" dirty="0"/>
        </a:p>
      </dgm:t>
    </dgm:pt>
    <dgm:pt modelId="{17DE58EF-CAE1-4C22-87F8-68770467A78C}" type="parTrans" cxnId="{0D9BD08E-9615-4A4D-A881-0914D6CDC6C8}">
      <dgm:prSet/>
      <dgm:spPr/>
      <dgm:t>
        <a:bodyPr/>
        <a:lstStyle/>
        <a:p>
          <a:endParaRPr lang="pl-PL"/>
        </a:p>
      </dgm:t>
    </dgm:pt>
    <dgm:pt modelId="{76F2EF0A-2388-46C8-B2DC-13ADEDBE00B9}" type="sibTrans" cxnId="{0D9BD08E-9615-4A4D-A881-0914D6CDC6C8}">
      <dgm:prSet/>
      <dgm:spPr/>
      <dgm:t>
        <a:bodyPr/>
        <a:lstStyle/>
        <a:p>
          <a:endParaRPr lang="pl-PL"/>
        </a:p>
      </dgm:t>
    </dgm:pt>
    <dgm:pt modelId="{273BAAE5-5ABE-4EF2-A7FF-66DB7B0194E1}">
      <dgm:prSet custT="1"/>
      <dgm:spPr/>
      <dgm:t>
        <a:bodyPr/>
        <a:lstStyle/>
        <a:p>
          <a:r>
            <a:rPr lang="pl-PL" sz="1400" dirty="0" smtClean="0"/>
            <a:t>oszczędności  JST z tytułu dowożenia dzieci 66 mln zł,</a:t>
          </a:r>
          <a:endParaRPr lang="pl-PL" sz="1400" dirty="0"/>
        </a:p>
      </dgm:t>
    </dgm:pt>
    <dgm:pt modelId="{AADE76C9-4135-4EE8-A2BD-902FF72ADE5B}" type="parTrans" cxnId="{553E08C2-3948-45D5-AA09-6EA28BBE6933}">
      <dgm:prSet/>
      <dgm:spPr/>
    </dgm:pt>
    <dgm:pt modelId="{EFB8FC58-212B-4E12-A623-CFF2F4E542FB}" type="sibTrans" cxnId="{553E08C2-3948-45D5-AA09-6EA28BBE6933}">
      <dgm:prSet/>
      <dgm:spPr/>
    </dgm:pt>
    <dgm:pt modelId="{FE416425-0872-421E-81EA-8FDBC35D7B1E}">
      <dgm:prSet custT="1"/>
      <dgm:spPr/>
      <dgm:t>
        <a:bodyPr/>
        <a:lstStyle/>
        <a:p>
          <a:r>
            <a:rPr lang="pl-PL" sz="1400" dirty="0" smtClean="0"/>
            <a:t>zmniejszenie kosztów kształcenia w przeliczeniu na ucznia (stałe o 25 proc.!),</a:t>
          </a:r>
          <a:endParaRPr lang="pl-PL" sz="1400" dirty="0"/>
        </a:p>
      </dgm:t>
    </dgm:pt>
    <dgm:pt modelId="{61C83AAF-F7CF-4381-9193-5A5B515B4031}" type="parTrans" cxnId="{23309165-91F1-422B-99A2-2996F3275D9F}">
      <dgm:prSet/>
      <dgm:spPr/>
      <dgm:t>
        <a:bodyPr/>
        <a:lstStyle/>
        <a:p>
          <a:endParaRPr lang="pl-PL"/>
        </a:p>
      </dgm:t>
    </dgm:pt>
    <dgm:pt modelId="{16F854B1-B797-4F0B-9667-090F91532301}" type="sibTrans" cxnId="{23309165-91F1-422B-99A2-2996F3275D9F}">
      <dgm:prSet/>
      <dgm:spPr/>
      <dgm:t>
        <a:bodyPr/>
        <a:lstStyle/>
        <a:p>
          <a:endParaRPr lang="pl-PL"/>
        </a:p>
      </dgm:t>
    </dgm:pt>
    <dgm:pt modelId="{6346E2A7-BF80-489A-BC89-7333B5DF825B}">
      <dgm:prSet custT="1"/>
      <dgm:spPr/>
      <dgm:t>
        <a:bodyPr/>
        <a:lstStyle/>
        <a:p>
          <a:r>
            <a:rPr lang="pl-PL" sz="1400" dirty="0" smtClean="0"/>
            <a:t>zmniejszenie środków z tytułu wypłaty dodatku mieszkaniowego dla nauczycieli,</a:t>
          </a:r>
          <a:endParaRPr lang="pl-PL" sz="1400" dirty="0"/>
        </a:p>
      </dgm:t>
    </dgm:pt>
    <dgm:pt modelId="{AA41175A-4902-47CC-A336-0E8638AEF800}" type="parTrans" cxnId="{5964E46C-FC5B-446F-AA03-2921364F9A39}">
      <dgm:prSet/>
      <dgm:spPr/>
    </dgm:pt>
    <dgm:pt modelId="{F14EF58A-CA0E-4EC1-8DF0-17E62D5EDDA3}" type="sibTrans" cxnId="{5964E46C-FC5B-446F-AA03-2921364F9A39}">
      <dgm:prSet/>
      <dgm:spPr/>
    </dgm:pt>
    <dgm:pt modelId="{933EF5EE-A64D-426E-913A-F784127CCB2A}">
      <dgm:prSet custT="1"/>
      <dgm:spPr/>
      <dgm:t>
        <a:bodyPr/>
        <a:lstStyle/>
        <a:p>
          <a:r>
            <a:rPr lang="pl-PL" sz="1400" dirty="0" smtClean="0"/>
            <a:t>oszczędności na awansie zawodowym nauczycieli.</a:t>
          </a:r>
          <a:endParaRPr lang="pl-PL" sz="1400" dirty="0"/>
        </a:p>
      </dgm:t>
    </dgm:pt>
    <dgm:pt modelId="{8A22C60D-BF09-4DDE-B9AD-06835572D30E}" type="parTrans" cxnId="{5F350736-426A-42B9-B114-C5D2CCB64551}">
      <dgm:prSet/>
      <dgm:spPr/>
    </dgm:pt>
    <dgm:pt modelId="{D37DFBCE-CF3A-454A-8589-0A86B820A063}" type="sibTrans" cxnId="{5F350736-426A-42B9-B114-C5D2CCB64551}">
      <dgm:prSet/>
      <dgm:spPr/>
    </dgm:pt>
    <dgm:pt modelId="{C57E50EC-A946-4BF6-AEC1-841116582370}" type="pres">
      <dgm:prSet presAssocID="{DB7270E8-6C66-4E18-9F5E-274156811F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07B4BE2-A2A9-4D54-98AE-F42048F07939}" type="pres">
      <dgm:prSet presAssocID="{54CF2214-89AE-4018-970E-3EE6F8FB8B3C}" presName="composite" presStyleCnt="0"/>
      <dgm:spPr/>
    </dgm:pt>
    <dgm:pt modelId="{A8E34D18-4D24-41C8-A0F8-A082109C778D}" type="pres">
      <dgm:prSet presAssocID="{54CF2214-89AE-4018-970E-3EE6F8FB8B3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9899E7-B819-4F44-8B88-B842AA1A75AD}" type="pres">
      <dgm:prSet presAssocID="{54CF2214-89AE-4018-970E-3EE6F8FB8B3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D1BB0A-72F5-443C-9412-D0A3219D18F3}" type="pres">
      <dgm:prSet presAssocID="{0985E967-4FB7-4A38-B6C5-C5BEC81F3418}" presName="space" presStyleCnt="0"/>
      <dgm:spPr/>
    </dgm:pt>
    <dgm:pt modelId="{849DC2F3-857F-434B-8846-A7B45AEDFEF8}" type="pres">
      <dgm:prSet presAssocID="{37FE7ADE-9DC7-49C4-9D98-44A9CBDC2CF1}" presName="composite" presStyleCnt="0"/>
      <dgm:spPr/>
    </dgm:pt>
    <dgm:pt modelId="{6157FD81-D35A-479E-B36E-DD5E3376359D}" type="pres">
      <dgm:prSet presAssocID="{37FE7ADE-9DC7-49C4-9D98-44A9CBDC2CF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09B7FF-6328-4577-AF0C-4AA58AADE18D}" type="pres">
      <dgm:prSet presAssocID="{37FE7ADE-9DC7-49C4-9D98-44A9CBDC2CF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5F62E0-267F-4C98-8F52-DFE9D18F8AFD}" type="pres">
      <dgm:prSet presAssocID="{50868053-3204-46C3-9453-A05A16723C67}" presName="space" presStyleCnt="0"/>
      <dgm:spPr/>
    </dgm:pt>
    <dgm:pt modelId="{D5F47900-FBA6-4D37-B2DA-754259518186}" type="pres">
      <dgm:prSet presAssocID="{40F525FD-0AF2-4056-84D3-63DA4C2CC3EF}" presName="composite" presStyleCnt="0"/>
      <dgm:spPr/>
    </dgm:pt>
    <dgm:pt modelId="{03EE7675-5A52-4191-87CB-34F2A93690FD}" type="pres">
      <dgm:prSet presAssocID="{40F525FD-0AF2-4056-84D3-63DA4C2CC3E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90964B-57EF-4225-AA46-28FDBE35B2B2}" type="pres">
      <dgm:prSet presAssocID="{40F525FD-0AF2-4056-84D3-63DA4C2CC3E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63BEF26-BB93-4BCD-8BC4-0FBDFF3B452B}" type="presOf" srcId="{273BAAE5-5ABE-4EF2-A7FF-66DB7B0194E1}" destId="{F009B7FF-6328-4577-AF0C-4AA58AADE18D}" srcOrd="0" destOrd="3" presId="urn:microsoft.com/office/officeart/2005/8/layout/hList1"/>
    <dgm:cxn modelId="{6A11B7AD-E26A-4B3E-A02A-190652E283A3}" type="presOf" srcId="{444CB921-AC36-4235-955E-D2461E35A4E4}" destId="{EA90964B-57EF-4225-AA46-28FDBE35B2B2}" srcOrd="0" destOrd="0" presId="urn:microsoft.com/office/officeart/2005/8/layout/hList1"/>
    <dgm:cxn modelId="{79B1E66F-4A56-4BFB-B42E-0A6F30C4D2AE}" srcId="{37FE7ADE-9DC7-49C4-9D98-44A9CBDC2CF1}" destId="{A47B953A-B239-4A0A-9859-2A26B066004B}" srcOrd="0" destOrd="0" parTransId="{9FCCF46D-A259-4B28-91C7-B85268ED1FF4}" sibTransId="{293AF62B-1E18-436C-B52B-84FD71E32FFA}"/>
    <dgm:cxn modelId="{D9E134EA-A53E-40B3-948E-DD80A00D4F36}" type="presOf" srcId="{933EF5EE-A64D-426E-913A-F784127CCB2A}" destId="{F009B7FF-6328-4577-AF0C-4AA58AADE18D}" srcOrd="0" destOrd="6" presId="urn:microsoft.com/office/officeart/2005/8/layout/hList1"/>
    <dgm:cxn modelId="{23309165-91F1-422B-99A2-2996F3275D9F}" srcId="{37FE7ADE-9DC7-49C4-9D98-44A9CBDC2CF1}" destId="{FE416425-0872-421E-81EA-8FDBC35D7B1E}" srcOrd="4" destOrd="0" parTransId="{61C83AAF-F7CF-4381-9193-5A5B515B4031}" sibTransId="{16F854B1-B797-4F0B-9667-090F91532301}"/>
    <dgm:cxn modelId="{AD6EE6ED-BEE1-4A11-9498-8ACD6EF20670}" type="presOf" srcId="{DB7270E8-6C66-4E18-9F5E-274156811F87}" destId="{C57E50EC-A946-4BF6-AEC1-841116582370}" srcOrd="0" destOrd="0" presId="urn:microsoft.com/office/officeart/2005/8/layout/hList1"/>
    <dgm:cxn modelId="{C6D8B8F7-EE7A-49FF-A482-5D451987B23C}" srcId="{DB7270E8-6C66-4E18-9F5E-274156811F87}" destId="{54CF2214-89AE-4018-970E-3EE6F8FB8B3C}" srcOrd="0" destOrd="0" parTransId="{08A060B4-E949-4151-99A9-107873F889DE}" sibTransId="{0985E967-4FB7-4A38-B6C5-C5BEC81F3418}"/>
    <dgm:cxn modelId="{99B6D709-2D2B-46AB-9E2B-7005DD5EBC5F}" srcId="{54CF2214-89AE-4018-970E-3EE6F8FB8B3C}" destId="{9C8C9505-43C5-4E04-A61D-C53FB0036642}" srcOrd="0" destOrd="0" parTransId="{71B0E865-788F-405E-B20B-25C5D6B97023}" sibTransId="{B94BC823-5423-441B-B686-E5A517C52104}"/>
    <dgm:cxn modelId="{5964E46C-FC5B-446F-AA03-2921364F9A39}" srcId="{37FE7ADE-9DC7-49C4-9D98-44A9CBDC2CF1}" destId="{6346E2A7-BF80-489A-BC89-7333B5DF825B}" srcOrd="5" destOrd="0" parTransId="{AA41175A-4902-47CC-A336-0E8638AEF800}" sibTransId="{F14EF58A-CA0E-4EC1-8DF0-17E62D5EDDA3}"/>
    <dgm:cxn modelId="{AB1B6552-986D-4261-8BD0-17635E7E07DD}" type="presOf" srcId="{4C98BF3D-B20F-4181-BCFD-F952BA831B70}" destId="{F009B7FF-6328-4577-AF0C-4AA58AADE18D}" srcOrd="0" destOrd="1" presId="urn:microsoft.com/office/officeart/2005/8/layout/hList1"/>
    <dgm:cxn modelId="{717CC434-A6DF-43F2-A486-454A4A0A9B11}" srcId="{DB7270E8-6C66-4E18-9F5E-274156811F87}" destId="{40F525FD-0AF2-4056-84D3-63DA4C2CC3EF}" srcOrd="2" destOrd="0" parTransId="{C2478457-0C9F-4443-9060-EA4A66460756}" sibTransId="{7A07118D-7AE8-47B1-A6F2-06EC3B3BE810}"/>
    <dgm:cxn modelId="{990424D0-438D-4172-BBE6-D371C9F31AAB}" type="presOf" srcId="{54CF2214-89AE-4018-970E-3EE6F8FB8B3C}" destId="{A8E34D18-4D24-41C8-A0F8-A082109C778D}" srcOrd="0" destOrd="0" presId="urn:microsoft.com/office/officeart/2005/8/layout/hList1"/>
    <dgm:cxn modelId="{38C4144A-7971-48EC-AB4A-F92F8D33A412}" type="presOf" srcId="{A47B953A-B239-4A0A-9859-2A26B066004B}" destId="{F009B7FF-6328-4577-AF0C-4AA58AADE18D}" srcOrd="0" destOrd="0" presId="urn:microsoft.com/office/officeart/2005/8/layout/hList1"/>
    <dgm:cxn modelId="{9C9D7C44-122B-46C0-8E26-D3623880BD26}" type="presOf" srcId="{9C8C9505-43C5-4E04-A61D-C53FB0036642}" destId="{459899E7-B819-4F44-8B88-B842AA1A75AD}" srcOrd="0" destOrd="0" presId="urn:microsoft.com/office/officeart/2005/8/layout/hList1"/>
    <dgm:cxn modelId="{865DBB68-C764-4559-9ABE-1EBC55714666}" type="presOf" srcId="{FE416425-0872-421E-81EA-8FDBC35D7B1E}" destId="{F009B7FF-6328-4577-AF0C-4AA58AADE18D}" srcOrd="0" destOrd="4" presId="urn:microsoft.com/office/officeart/2005/8/layout/hList1"/>
    <dgm:cxn modelId="{6877E697-4A5E-407A-B7C6-C1AE883B39C8}" srcId="{54CF2214-89AE-4018-970E-3EE6F8FB8B3C}" destId="{358B071D-DA36-4238-BB35-AB1E10E01B97}" srcOrd="1" destOrd="0" parTransId="{B369A03C-612E-4D3E-961E-18788841C815}" sibTransId="{43359CE9-04B4-40B0-8835-0C12425E0DF4}"/>
    <dgm:cxn modelId="{FF153CBE-B20D-4ADE-B470-5B014D27189E}" srcId="{DB7270E8-6C66-4E18-9F5E-274156811F87}" destId="{37FE7ADE-9DC7-49C4-9D98-44A9CBDC2CF1}" srcOrd="1" destOrd="0" parTransId="{7CB23603-2EFA-4647-92FE-18358497BBC2}" sibTransId="{50868053-3204-46C3-9453-A05A16723C67}"/>
    <dgm:cxn modelId="{32CE2DB6-022A-41E1-8791-AE7EBF208924}" type="presOf" srcId="{6F54448A-963C-4089-B970-188879BF0361}" destId="{F009B7FF-6328-4577-AF0C-4AA58AADE18D}" srcOrd="0" destOrd="2" presId="urn:microsoft.com/office/officeart/2005/8/layout/hList1"/>
    <dgm:cxn modelId="{BD22D92C-0EB3-4C15-B4D9-28B4DB8078C1}" type="presOf" srcId="{531C1DAF-391C-4FD3-A36B-36013BEA80B5}" destId="{459899E7-B819-4F44-8B88-B842AA1A75AD}" srcOrd="0" destOrd="2" presId="urn:microsoft.com/office/officeart/2005/8/layout/hList1"/>
    <dgm:cxn modelId="{E5464715-4790-472C-A2DB-00BFE6A19D32}" type="presOf" srcId="{F494ED70-7562-4A10-8261-5B90FF5B23F1}" destId="{EA90964B-57EF-4225-AA46-28FDBE35B2B2}" srcOrd="0" destOrd="1" presId="urn:microsoft.com/office/officeart/2005/8/layout/hList1"/>
    <dgm:cxn modelId="{553E08C2-3948-45D5-AA09-6EA28BBE6933}" srcId="{37FE7ADE-9DC7-49C4-9D98-44A9CBDC2CF1}" destId="{273BAAE5-5ABE-4EF2-A7FF-66DB7B0194E1}" srcOrd="3" destOrd="0" parTransId="{AADE76C9-4135-4EE8-A2BD-902FF72ADE5B}" sibTransId="{EFB8FC58-212B-4E12-A623-CFF2F4E542FB}"/>
    <dgm:cxn modelId="{5F350736-426A-42B9-B114-C5D2CCB64551}" srcId="{37FE7ADE-9DC7-49C4-9D98-44A9CBDC2CF1}" destId="{933EF5EE-A64D-426E-913A-F784127CCB2A}" srcOrd="6" destOrd="0" parTransId="{8A22C60D-BF09-4DDE-B9AD-06835572D30E}" sibTransId="{D37DFBCE-CF3A-454A-8589-0A86B820A063}"/>
    <dgm:cxn modelId="{EFEB0779-9C9B-4D19-ACB8-57A661E11859}" type="presOf" srcId="{6346E2A7-BF80-489A-BC89-7333B5DF825B}" destId="{F009B7FF-6328-4577-AF0C-4AA58AADE18D}" srcOrd="0" destOrd="5" presId="urn:microsoft.com/office/officeart/2005/8/layout/hList1"/>
    <dgm:cxn modelId="{B8A265DA-0F73-4BC2-895D-38463AC85495}" srcId="{40F525FD-0AF2-4056-84D3-63DA4C2CC3EF}" destId="{F494ED70-7562-4A10-8261-5B90FF5B23F1}" srcOrd="1" destOrd="0" parTransId="{4B934A24-A53B-44D7-ACAB-FC29F14AF2AA}" sibTransId="{17477307-68C2-4D66-B845-5180C2600BCE}"/>
    <dgm:cxn modelId="{8F16EC3E-6320-4A02-8529-FFEE9443D595}" srcId="{37FE7ADE-9DC7-49C4-9D98-44A9CBDC2CF1}" destId="{4C98BF3D-B20F-4181-BCFD-F952BA831B70}" srcOrd="1" destOrd="0" parTransId="{2A71282F-C843-409C-86EC-13152DBB636D}" sibTransId="{241F6C0E-DF75-4266-805B-B480396A18DA}"/>
    <dgm:cxn modelId="{F9E4A079-B1A5-43DF-B8AE-3565F4208BE9}" type="presOf" srcId="{37FE7ADE-9DC7-49C4-9D98-44A9CBDC2CF1}" destId="{6157FD81-D35A-479E-B36E-DD5E3376359D}" srcOrd="0" destOrd="0" presId="urn:microsoft.com/office/officeart/2005/8/layout/hList1"/>
    <dgm:cxn modelId="{0D9BD08E-9615-4A4D-A881-0914D6CDC6C8}" srcId="{54CF2214-89AE-4018-970E-3EE6F8FB8B3C}" destId="{531C1DAF-391C-4FD3-A36B-36013BEA80B5}" srcOrd="2" destOrd="0" parTransId="{17DE58EF-CAE1-4C22-87F8-68770467A78C}" sibTransId="{76F2EF0A-2388-46C8-B2DC-13ADEDBE00B9}"/>
    <dgm:cxn modelId="{FDA6D6D0-629A-4A8F-BAC8-1185829C87DF}" type="presOf" srcId="{358B071D-DA36-4238-BB35-AB1E10E01B97}" destId="{459899E7-B819-4F44-8B88-B842AA1A75AD}" srcOrd="0" destOrd="1" presId="urn:microsoft.com/office/officeart/2005/8/layout/hList1"/>
    <dgm:cxn modelId="{47B11706-B62B-43CB-91F4-98292C7C323F}" srcId="{37FE7ADE-9DC7-49C4-9D98-44A9CBDC2CF1}" destId="{6F54448A-963C-4089-B970-188879BF0361}" srcOrd="2" destOrd="0" parTransId="{6CA28413-9466-43FC-822E-8709BC5FC3E8}" sibTransId="{3EA3A44F-9FEE-43CC-B30F-61C86139B390}"/>
    <dgm:cxn modelId="{66C1A0CB-CDEF-4457-9957-4DD353D033F7}" srcId="{40F525FD-0AF2-4056-84D3-63DA4C2CC3EF}" destId="{444CB921-AC36-4235-955E-D2461E35A4E4}" srcOrd="0" destOrd="0" parTransId="{F05CD014-3A70-47BD-A8D3-0360F90A94D0}" sibTransId="{FACE627E-FE60-4A9F-97E8-C2762B8AE1D1}"/>
    <dgm:cxn modelId="{5193725A-0458-4053-8D11-BD11FA8C0B35}" type="presOf" srcId="{40F525FD-0AF2-4056-84D3-63DA4C2CC3EF}" destId="{03EE7675-5A52-4191-87CB-34F2A93690FD}" srcOrd="0" destOrd="0" presId="urn:microsoft.com/office/officeart/2005/8/layout/hList1"/>
    <dgm:cxn modelId="{3757E0DA-7506-4E58-AEF3-22AFA3256330}" type="presParOf" srcId="{C57E50EC-A946-4BF6-AEC1-841116582370}" destId="{D07B4BE2-A2A9-4D54-98AE-F42048F07939}" srcOrd="0" destOrd="0" presId="urn:microsoft.com/office/officeart/2005/8/layout/hList1"/>
    <dgm:cxn modelId="{350E7D4E-86E8-4A10-8233-0F777E6CA198}" type="presParOf" srcId="{D07B4BE2-A2A9-4D54-98AE-F42048F07939}" destId="{A8E34D18-4D24-41C8-A0F8-A082109C778D}" srcOrd="0" destOrd="0" presId="urn:microsoft.com/office/officeart/2005/8/layout/hList1"/>
    <dgm:cxn modelId="{4742B5F1-671A-4DEA-87CD-D8059AE1453F}" type="presParOf" srcId="{D07B4BE2-A2A9-4D54-98AE-F42048F07939}" destId="{459899E7-B819-4F44-8B88-B842AA1A75AD}" srcOrd="1" destOrd="0" presId="urn:microsoft.com/office/officeart/2005/8/layout/hList1"/>
    <dgm:cxn modelId="{65AD2CE5-9525-4500-A09A-3491EB38FF05}" type="presParOf" srcId="{C57E50EC-A946-4BF6-AEC1-841116582370}" destId="{3CD1BB0A-72F5-443C-9412-D0A3219D18F3}" srcOrd="1" destOrd="0" presId="urn:microsoft.com/office/officeart/2005/8/layout/hList1"/>
    <dgm:cxn modelId="{EEEA8DBD-B7B5-4BD8-88BC-3DD86A79525D}" type="presParOf" srcId="{C57E50EC-A946-4BF6-AEC1-841116582370}" destId="{849DC2F3-857F-434B-8846-A7B45AEDFEF8}" srcOrd="2" destOrd="0" presId="urn:microsoft.com/office/officeart/2005/8/layout/hList1"/>
    <dgm:cxn modelId="{B97C72F6-5357-421B-8906-D85212E9E54B}" type="presParOf" srcId="{849DC2F3-857F-434B-8846-A7B45AEDFEF8}" destId="{6157FD81-D35A-479E-B36E-DD5E3376359D}" srcOrd="0" destOrd="0" presId="urn:microsoft.com/office/officeart/2005/8/layout/hList1"/>
    <dgm:cxn modelId="{1D82CB9B-82FD-486A-8228-30457469D701}" type="presParOf" srcId="{849DC2F3-857F-434B-8846-A7B45AEDFEF8}" destId="{F009B7FF-6328-4577-AF0C-4AA58AADE18D}" srcOrd="1" destOrd="0" presId="urn:microsoft.com/office/officeart/2005/8/layout/hList1"/>
    <dgm:cxn modelId="{EFD57246-781F-43D8-8D7A-9A35CEB45E21}" type="presParOf" srcId="{C57E50EC-A946-4BF6-AEC1-841116582370}" destId="{515F62E0-267F-4C98-8F52-DFE9D18F8AFD}" srcOrd="3" destOrd="0" presId="urn:microsoft.com/office/officeart/2005/8/layout/hList1"/>
    <dgm:cxn modelId="{17DBEDCC-1E28-46BE-BE1E-0E399E5D7955}" type="presParOf" srcId="{C57E50EC-A946-4BF6-AEC1-841116582370}" destId="{D5F47900-FBA6-4D37-B2DA-754259518186}" srcOrd="4" destOrd="0" presId="urn:microsoft.com/office/officeart/2005/8/layout/hList1"/>
    <dgm:cxn modelId="{ADA953EF-30E3-4B24-9A05-02D755C6624A}" type="presParOf" srcId="{D5F47900-FBA6-4D37-B2DA-754259518186}" destId="{03EE7675-5A52-4191-87CB-34F2A93690FD}" srcOrd="0" destOrd="0" presId="urn:microsoft.com/office/officeart/2005/8/layout/hList1"/>
    <dgm:cxn modelId="{783B8FAB-4B2B-4D15-9799-EF923B241E18}" type="presParOf" srcId="{D5F47900-FBA6-4D37-B2DA-754259518186}" destId="{EA90964B-57EF-4225-AA46-28FDBE35B2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7270E8-6C66-4E18-9F5E-274156811F8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54CF2214-89AE-4018-970E-3EE6F8FB8B3C}">
      <dgm:prSet phldrT="[Tekst]" custT="1"/>
      <dgm:spPr/>
      <dgm:t>
        <a:bodyPr/>
        <a:lstStyle/>
        <a:p>
          <a:r>
            <a:rPr lang="pl-PL" sz="3200" b="1" dirty="0" smtClean="0"/>
            <a:t>Zwiększenie subwencji </a:t>
          </a:r>
          <a:endParaRPr lang="pl-PL" sz="3200" dirty="0"/>
        </a:p>
      </dgm:t>
    </dgm:pt>
    <dgm:pt modelId="{08A060B4-E949-4151-99A9-107873F889DE}" type="parTrans" cxnId="{C6D8B8F7-EE7A-49FF-A482-5D451987B23C}">
      <dgm:prSet/>
      <dgm:spPr/>
      <dgm:t>
        <a:bodyPr/>
        <a:lstStyle/>
        <a:p>
          <a:endParaRPr lang="pl-PL"/>
        </a:p>
      </dgm:t>
    </dgm:pt>
    <dgm:pt modelId="{0985E967-4FB7-4A38-B6C5-C5BEC81F3418}" type="sibTrans" cxnId="{C6D8B8F7-EE7A-49FF-A482-5D451987B23C}">
      <dgm:prSet/>
      <dgm:spPr/>
      <dgm:t>
        <a:bodyPr/>
        <a:lstStyle/>
        <a:p>
          <a:endParaRPr lang="pl-PL"/>
        </a:p>
      </dgm:t>
    </dgm:pt>
    <dgm:pt modelId="{9C8C9505-43C5-4E04-A61D-C53FB0036642}">
      <dgm:prSet phldrT="[Tekst]" custT="1"/>
      <dgm:spPr/>
      <dgm:t>
        <a:bodyPr/>
        <a:lstStyle/>
        <a:p>
          <a:r>
            <a:rPr lang="pl-PL" sz="2000" dirty="0" smtClean="0"/>
            <a:t>Wzrost części oświatowej subwencji ogólnej, w stosunku do roku 2018, o kwotę </a:t>
          </a:r>
          <a:r>
            <a:rPr lang="pl-PL" sz="2000" b="1" dirty="0" smtClean="0">
              <a:solidFill>
                <a:srgbClr val="FF0000"/>
              </a:solidFill>
            </a:rPr>
            <a:t>+ 2 832 mln zł</a:t>
          </a:r>
          <a:endParaRPr lang="pl-PL" sz="2000" b="1" dirty="0">
            <a:solidFill>
              <a:srgbClr val="FF0000"/>
            </a:solidFill>
          </a:endParaRPr>
        </a:p>
      </dgm:t>
    </dgm:pt>
    <dgm:pt modelId="{71B0E865-788F-405E-B20B-25C5D6B97023}" type="parTrans" cxnId="{99B6D709-2D2B-46AB-9E2B-7005DD5EBC5F}">
      <dgm:prSet/>
      <dgm:spPr/>
      <dgm:t>
        <a:bodyPr/>
        <a:lstStyle/>
        <a:p>
          <a:endParaRPr lang="pl-PL"/>
        </a:p>
      </dgm:t>
    </dgm:pt>
    <dgm:pt modelId="{B94BC823-5423-441B-B686-E5A517C52104}" type="sibTrans" cxnId="{99B6D709-2D2B-46AB-9E2B-7005DD5EBC5F}">
      <dgm:prSet/>
      <dgm:spPr/>
      <dgm:t>
        <a:bodyPr/>
        <a:lstStyle/>
        <a:p>
          <a:endParaRPr lang="pl-PL"/>
        </a:p>
      </dgm:t>
    </dgm:pt>
    <dgm:pt modelId="{F6B0ACF1-CB6A-4602-AEEC-E0D8F6F6B576}">
      <dgm:prSet phldrT="[Tekst]" custT="1"/>
      <dgm:spPr/>
      <dgm:t>
        <a:bodyPr/>
        <a:lstStyle/>
        <a:p>
          <a:r>
            <a:rPr lang="pl-PL" sz="2000" dirty="0" smtClean="0"/>
            <a:t>Wzrost o 6,6 proc. (dla porównania: powinien „konsumować” skutki podwyżek płac nauczycielskich w 2018r. – średniomiesięcznie 3,75 proc. i w 2019 – 5 proc., czyli łącznie 8,75 proc.)</a:t>
          </a:r>
          <a:endParaRPr lang="pl-PL" sz="2000" dirty="0"/>
        </a:p>
      </dgm:t>
    </dgm:pt>
    <dgm:pt modelId="{87AF0EFA-1E50-468A-BBE8-33889CC85037}" type="parTrans" cxnId="{645AFEE9-BEBA-4CD4-AB83-A057F5448C16}">
      <dgm:prSet/>
      <dgm:spPr/>
      <dgm:t>
        <a:bodyPr/>
        <a:lstStyle/>
        <a:p>
          <a:endParaRPr lang="pl-PL"/>
        </a:p>
      </dgm:t>
    </dgm:pt>
    <dgm:pt modelId="{7B367B42-D2D0-4178-AC31-D658A7492CB7}" type="sibTrans" cxnId="{645AFEE9-BEBA-4CD4-AB83-A057F5448C16}">
      <dgm:prSet/>
      <dgm:spPr/>
      <dgm:t>
        <a:bodyPr/>
        <a:lstStyle/>
        <a:p>
          <a:endParaRPr lang="pl-PL"/>
        </a:p>
      </dgm:t>
    </dgm:pt>
    <dgm:pt modelId="{37FE7ADE-9DC7-49C4-9D98-44A9CBDC2CF1}">
      <dgm:prSet phldrT="[Tekst]" custT="1"/>
      <dgm:spPr/>
      <dgm:t>
        <a:bodyPr/>
        <a:lstStyle/>
        <a:p>
          <a:r>
            <a:rPr lang="pl-PL" sz="3000" dirty="0" smtClean="0"/>
            <a:t>Zmiana wynagrodzeń nauczycieli (+)</a:t>
          </a:r>
          <a:endParaRPr lang="pl-PL" sz="3000" dirty="0"/>
        </a:p>
      </dgm:t>
    </dgm:pt>
    <dgm:pt modelId="{7CB23603-2EFA-4647-92FE-18358497BBC2}" type="parTrans" cxnId="{FF153CBE-B20D-4ADE-B470-5B014D27189E}">
      <dgm:prSet/>
      <dgm:spPr/>
      <dgm:t>
        <a:bodyPr/>
        <a:lstStyle/>
        <a:p>
          <a:endParaRPr lang="pl-PL"/>
        </a:p>
      </dgm:t>
    </dgm:pt>
    <dgm:pt modelId="{50868053-3204-46C3-9453-A05A16723C67}" type="sibTrans" cxnId="{FF153CBE-B20D-4ADE-B470-5B014D27189E}">
      <dgm:prSet/>
      <dgm:spPr/>
      <dgm:t>
        <a:bodyPr/>
        <a:lstStyle/>
        <a:p>
          <a:endParaRPr lang="pl-PL"/>
        </a:p>
      </dgm:t>
    </dgm:pt>
    <dgm:pt modelId="{A47B953A-B239-4A0A-9859-2A26B066004B}">
      <dgm:prSet phldrT="[Tekst]" custT="1"/>
      <dgm:spPr/>
      <dgm:t>
        <a:bodyPr/>
        <a:lstStyle/>
        <a:p>
          <a:r>
            <a:rPr lang="pl-PL" sz="1800" b="1" dirty="0" smtClean="0">
              <a:solidFill>
                <a:srgbClr val="FF0000"/>
              </a:solidFill>
            </a:rPr>
            <a:t>+ 2 834 mln zł</a:t>
          </a:r>
          <a:r>
            <a:rPr lang="pl-PL" sz="1800" dirty="0" smtClean="0"/>
            <a:t>, w tym:</a:t>
          </a:r>
          <a:endParaRPr lang="pl-PL" sz="1800" dirty="0"/>
        </a:p>
      </dgm:t>
    </dgm:pt>
    <dgm:pt modelId="{9FCCF46D-A259-4B28-91C7-B85268ED1FF4}" type="parTrans" cxnId="{79B1E66F-4A56-4BFB-B42E-0A6F30C4D2AE}">
      <dgm:prSet/>
      <dgm:spPr/>
      <dgm:t>
        <a:bodyPr/>
        <a:lstStyle/>
        <a:p>
          <a:endParaRPr lang="pl-PL"/>
        </a:p>
      </dgm:t>
    </dgm:pt>
    <dgm:pt modelId="{293AF62B-1E18-436C-B52B-84FD71E32FFA}" type="sibTrans" cxnId="{79B1E66F-4A56-4BFB-B42E-0A6F30C4D2AE}">
      <dgm:prSet/>
      <dgm:spPr/>
      <dgm:t>
        <a:bodyPr/>
        <a:lstStyle/>
        <a:p>
          <a:endParaRPr lang="pl-PL"/>
        </a:p>
      </dgm:t>
    </dgm:pt>
    <dgm:pt modelId="{4C98BF3D-B20F-4181-BCFD-F952BA831B70}">
      <dgm:prSet phldrT="[Tekst]" custT="1"/>
      <dgm:spPr/>
      <dgm:t>
        <a:bodyPr/>
        <a:lstStyle/>
        <a:p>
          <a:r>
            <a:rPr lang="pl-PL" sz="1800" dirty="0" smtClean="0"/>
            <a:t>podwyżka 5 proc. </a:t>
          </a:r>
          <a:br>
            <a:rPr lang="pl-PL" sz="1800" dirty="0" smtClean="0"/>
          </a:br>
          <a:r>
            <a:rPr lang="pl-PL" sz="1800" dirty="0" smtClean="0"/>
            <a:t>od 1 stycznia 2019 r., </a:t>
          </a:r>
          <a:endParaRPr lang="pl-PL" sz="1800" dirty="0"/>
        </a:p>
      </dgm:t>
    </dgm:pt>
    <dgm:pt modelId="{2A71282F-C843-409C-86EC-13152DBB636D}" type="parTrans" cxnId="{8F16EC3E-6320-4A02-8529-FFEE9443D595}">
      <dgm:prSet/>
      <dgm:spPr/>
      <dgm:t>
        <a:bodyPr/>
        <a:lstStyle/>
        <a:p>
          <a:endParaRPr lang="pl-PL"/>
        </a:p>
      </dgm:t>
    </dgm:pt>
    <dgm:pt modelId="{241F6C0E-DF75-4266-805B-B480396A18DA}" type="sibTrans" cxnId="{8F16EC3E-6320-4A02-8529-FFEE9443D595}">
      <dgm:prSet/>
      <dgm:spPr/>
      <dgm:t>
        <a:bodyPr/>
        <a:lstStyle/>
        <a:p>
          <a:endParaRPr lang="pl-PL"/>
        </a:p>
      </dgm:t>
    </dgm:pt>
    <dgm:pt modelId="{40F525FD-0AF2-4056-84D3-63DA4C2CC3EF}">
      <dgm:prSet phldrT="[Tekst]" custT="1"/>
      <dgm:spPr/>
      <dgm:t>
        <a:bodyPr/>
        <a:lstStyle/>
        <a:p>
          <a:r>
            <a:rPr lang="pl-PL" sz="3200" dirty="0" smtClean="0"/>
            <a:t>Zmniejszenie zadań JST (-)</a:t>
          </a:r>
          <a:endParaRPr lang="pl-PL" sz="3200" dirty="0"/>
        </a:p>
      </dgm:t>
    </dgm:pt>
    <dgm:pt modelId="{C2478457-0C9F-4443-9060-EA4A66460756}" type="parTrans" cxnId="{717CC434-A6DF-43F2-A486-454A4A0A9B11}">
      <dgm:prSet/>
      <dgm:spPr/>
      <dgm:t>
        <a:bodyPr/>
        <a:lstStyle/>
        <a:p>
          <a:endParaRPr lang="pl-PL"/>
        </a:p>
      </dgm:t>
    </dgm:pt>
    <dgm:pt modelId="{7A07118D-7AE8-47B1-A6F2-06EC3B3BE810}" type="sibTrans" cxnId="{717CC434-A6DF-43F2-A486-454A4A0A9B11}">
      <dgm:prSet/>
      <dgm:spPr/>
      <dgm:t>
        <a:bodyPr/>
        <a:lstStyle/>
        <a:p>
          <a:endParaRPr lang="pl-PL"/>
        </a:p>
      </dgm:t>
    </dgm:pt>
    <dgm:pt modelId="{444CB921-AC36-4235-955E-D2461E35A4E4}">
      <dgm:prSet phldrT="[Tekst]" custT="1"/>
      <dgm:spPr/>
      <dgm:t>
        <a:bodyPr/>
        <a:lstStyle/>
        <a:p>
          <a:r>
            <a:rPr lang="pl-PL" sz="2000" b="1" dirty="0" smtClean="0">
              <a:solidFill>
                <a:srgbClr val="FF0000"/>
              </a:solidFill>
            </a:rPr>
            <a:t>- 2 mln zł</a:t>
          </a:r>
          <a:endParaRPr lang="pl-PL" sz="2000" b="1" dirty="0">
            <a:solidFill>
              <a:srgbClr val="FF0000"/>
            </a:solidFill>
          </a:endParaRPr>
        </a:p>
      </dgm:t>
    </dgm:pt>
    <dgm:pt modelId="{F05CD014-3A70-47BD-A8D3-0360F90A94D0}" type="parTrans" cxnId="{66C1A0CB-CDEF-4457-9957-4DD353D033F7}">
      <dgm:prSet/>
      <dgm:spPr/>
      <dgm:t>
        <a:bodyPr/>
        <a:lstStyle/>
        <a:p>
          <a:endParaRPr lang="pl-PL"/>
        </a:p>
      </dgm:t>
    </dgm:pt>
    <dgm:pt modelId="{FACE627E-FE60-4A9F-97E8-C2762B8AE1D1}" type="sibTrans" cxnId="{66C1A0CB-CDEF-4457-9957-4DD353D033F7}">
      <dgm:prSet/>
      <dgm:spPr/>
      <dgm:t>
        <a:bodyPr/>
        <a:lstStyle/>
        <a:p>
          <a:endParaRPr lang="pl-PL"/>
        </a:p>
      </dgm:t>
    </dgm:pt>
    <dgm:pt modelId="{6F54448A-963C-4089-B970-188879BF0361}">
      <dgm:prSet phldrT="[Tekst]" custT="1"/>
      <dgm:spPr/>
      <dgm:t>
        <a:bodyPr/>
        <a:lstStyle/>
        <a:p>
          <a:r>
            <a:rPr lang="pl-PL" sz="1800" dirty="0" smtClean="0"/>
            <a:t>skutek przechodzący podwyżki</a:t>
          </a:r>
          <a:r>
            <a:rPr lang="pl-PL" sz="1800" smtClean="0"/>
            <a:t/>
          </a:r>
          <a:br>
            <a:rPr lang="pl-PL" sz="1800" smtClean="0"/>
          </a:br>
          <a:r>
            <a:rPr lang="pl-PL" sz="1800" smtClean="0"/>
            <a:t>z </a:t>
          </a:r>
          <a:r>
            <a:rPr lang="pl-PL" sz="1800" dirty="0" smtClean="0"/>
            <a:t>2018 </a:t>
          </a:r>
          <a:r>
            <a:rPr lang="pl-PL" sz="1800" smtClean="0"/>
            <a:t>r.</a:t>
          </a:r>
          <a:endParaRPr lang="pl-PL" sz="1800" dirty="0"/>
        </a:p>
      </dgm:t>
    </dgm:pt>
    <dgm:pt modelId="{6CA28413-9466-43FC-822E-8709BC5FC3E8}" type="parTrans" cxnId="{47B11706-B62B-43CB-91F4-98292C7C323F}">
      <dgm:prSet/>
      <dgm:spPr/>
      <dgm:t>
        <a:bodyPr/>
        <a:lstStyle/>
        <a:p>
          <a:endParaRPr lang="pl-PL"/>
        </a:p>
      </dgm:t>
    </dgm:pt>
    <dgm:pt modelId="{3EA3A44F-9FEE-43CC-B30F-61C86139B390}" type="sibTrans" cxnId="{47B11706-B62B-43CB-91F4-98292C7C323F}">
      <dgm:prSet/>
      <dgm:spPr/>
      <dgm:t>
        <a:bodyPr/>
        <a:lstStyle/>
        <a:p>
          <a:endParaRPr lang="pl-PL"/>
        </a:p>
      </dgm:t>
    </dgm:pt>
    <dgm:pt modelId="{03ECF398-5695-4A6F-9367-F01DD0BE1D91}">
      <dgm:prSet phldrT="[Tekst]" custT="1"/>
      <dgm:spPr/>
      <dgm:t>
        <a:bodyPr/>
        <a:lstStyle/>
        <a:p>
          <a:r>
            <a:rPr lang="pl-PL" sz="1800" dirty="0" smtClean="0"/>
            <a:t>zmiana liczby etatów,</a:t>
          </a:r>
          <a:endParaRPr lang="pl-PL" sz="1800" dirty="0"/>
        </a:p>
      </dgm:t>
    </dgm:pt>
    <dgm:pt modelId="{A170FA89-2D42-49AC-BE44-1AE84645371C}" type="parTrans" cxnId="{072E9BAC-F446-45B1-B5F8-823CE909583A}">
      <dgm:prSet/>
      <dgm:spPr/>
      <dgm:t>
        <a:bodyPr/>
        <a:lstStyle/>
        <a:p>
          <a:endParaRPr lang="pl-PL"/>
        </a:p>
      </dgm:t>
    </dgm:pt>
    <dgm:pt modelId="{4C9849C6-AD2A-422E-8CF3-537419290BE1}" type="sibTrans" cxnId="{072E9BAC-F446-45B1-B5F8-823CE909583A}">
      <dgm:prSet/>
      <dgm:spPr/>
      <dgm:t>
        <a:bodyPr/>
        <a:lstStyle/>
        <a:p>
          <a:endParaRPr lang="pl-PL"/>
        </a:p>
      </dgm:t>
    </dgm:pt>
    <dgm:pt modelId="{C866D710-4885-4C09-8214-8418DF0D6A87}">
      <dgm:prSet phldrT="[Tekst]" custT="1"/>
      <dgm:spPr/>
      <dgm:t>
        <a:bodyPr/>
        <a:lstStyle/>
        <a:p>
          <a:r>
            <a:rPr lang="pl-PL" sz="1800" dirty="0" smtClean="0"/>
            <a:t>zmniejszenie kwoty subwencji na doskonalenie zawodowe,</a:t>
          </a:r>
          <a:endParaRPr lang="pl-PL" sz="1800" dirty="0"/>
        </a:p>
      </dgm:t>
    </dgm:pt>
    <dgm:pt modelId="{125714AC-AE22-44CD-87AA-EC2457D2B185}" type="parTrans" cxnId="{166F752A-410E-4B59-ABA6-3770ECBE8539}">
      <dgm:prSet/>
      <dgm:spPr/>
      <dgm:t>
        <a:bodyPr/>
        <a:lstStyle/>
        <a:p>
          <a:endParaRPr lang="pl-PL"/>
        </a:p>
      </dgm:t>
    </dgm:pt>
    <dgm:pt modelId="{7396B9AC-1425-4F71-B5C8-7485578C8F19}" type="sibTrans" cxnId="{166F752A-410E-4B59-ABA6-3770ECBE8539}">
      <dgm:prSet/>
      <dgm:spPr/>
      <dgm:t>
        <a:bodyPr/>
        <a:lstStyle/>
        <a:p>
          <a:endParaRPr lang="pl-PL"/>
        </a:p>
      </dgm:t>
    </dgm:pt>
    <dgm:pt modelId="{E1A84624-01BA-4AE7-8F05-566DEA650BF3}">
      <dgm:prSet phldrT="[Tekst]" custT="1"/>
      <dgm:spPr/>
      <dgm:t>
        <a:bodyPr/>
        <a:lstStyle/>
        <a:p>
          <a:r>
            <a:rPr lang="pl-PL" sz="1800" dirty="0" smtClean="0"/>
            <a:t>wzrost kwoty na ZFŚS,</a:t>
          </a:r>
          <a:endParaRPr lang="pl-PL" sz="1800" dirty="0"/>
        </a:p>
      </dgm:t>
    </dgm:pt>
    <dgm:pt modelId="{B8CF1579-1A77-4CC8-83DE-04FEB72227A7}" type="parTrans" cxnId="{D579C6DA-5ED3-4F67-BFDC-14F84953E84D}">
      <dgm:prSet/>
      <dgm:spPr/>
      <dgm:t>
        <a:bodyPr/>
        <a:lstStyle/>
        <a:p>
          <a:endParaRPr lang="pl-PL"/>
        </a:p>
      </dgm:t>
    </dgm:pt>
    <dgm:pt modelId="{0D645D56-48AA-4EDD-9390-03AEC684AD84}" type="sibTrans" cxnId="{D579C6DA-5ED3-4F67-BFDC-14F84953E84D}">
      <dgm:prSet/>
      <dgm:spPr/>
      <dgm:t>
        <a:bodyPr/>
        <a:lstStyle/>
        <a:p>
          <a:endParaRPr lang="pl-PL"/>
        </a:p>
      </dgm:t>
    </dgm:pt>
    <dgm:pt modelId="{51FD165B-6609-4C39-B46A-6AC38E48B527}">
      <dgm:prSet phldrT="[Tekst]" custT="1"/>
      <dgm:spPr/>
      <dgm:t>
        <a:bodyPr/>
        <a:lstStyle/>
        <a:p>
          <a:r>
            <a:rPr lang="pl-PL" sz="1800" dirty="0" smtClean="0"/>
            <a:t>oszczędności na awansie zawodowym nauczycieli.</a:t>
          </a:r>
          <a:endParaRPr lang="pl-PL" sz="1800" dirty="0"/>
        </a:p>
      </dgm:t>
    </dgm:pt>
    <dgm:pt modelId="{3E9E3216-F431-4656-911B-1B1F7FB92AC8}" type="parTrans" cxnId="{873E55EC-EC28-49C0-B82E-9F5474286F20}">
      <dgm:prSet/>
      <dgm:spPr/>
      <dgm:t>
        <a:bodyPr/>
        <a:lstStyle/>
        <a:p>
          <a:endParaRPr lang="pl-PL"/>
        </a:p>
      </dgm:t>
    </dgm:pt>
    <dgm:pt modelId="{A9CA1267-3493-4A93-A557-27B4423D6A69}" type="sibTrans" cxnId="{873E55EC-EC28-49C0-B82E-9F5474286F20}">
      <dgm:prSet/>
      <dgm:spPr/>
      <dgm:t>
        <a:bodyPr/>
        <a:lstStyle/>
        <a:p>
          <a:endParaRPr lang="pl-PL"/>
        </a:p>
      </dgm:t>
    </dgm:pt>
    <dgm:pt modelId="{F494ED70-7562-4A10-8261-5B90FF5B23F1}">
      <dgm:prSet phldrT="[Tekst]" custT="1"/>
      <dgm:spPr/>
      <dgm:t>
        <a:bodyPr/>
        <a:lstStyle/>
        <a:p>
          <a:r>
            <a:rPr lang="pl-PL" sz="2000" dirty="0" smtClean="0"/>
            <a:t>Przekazanie kilku szkół rolniczych do prowadzenia Ministrowi Rolnictwa </a:t>
          </a:r>
          <a:br>
            <a:rPr lang="pl-PL" sz="2000" dirty="0" smtClean="0"/>
          </a:br>
          <a:r>
            <a:rPr lang="pl-PL" sz="2000" dirty="0" smtClean="0"/>
            <a:t>i Rozwoju Wsi</a:t>
          </a:r>
          <a:endParaRPr lang="pl-PL" sz="2000" dirty="0"/>
        </a:p>
      </dgm:t>
    </dgm:pt>
    <dgm:pt modelId="{4B934A24-A53B-44D7-ACAB-FC29F14AF2AA}" type="parTrans" cxnId="{B8A265DA-0F73-4BC2-895D-38463AC85495}">
      <dgm:prSet/>
      <dgm:spPr/>
      <dgm:t>
        <a:bodyPr/>
        <a:lstStyle/>
        <a:p>
          <a:endParaRPr lang="pl-PL"/>
        </a:p>
      </dgm:t>
    </dgm:pt>
    <dgm:pt modelId="{17477307-68C2-4D66-B845-5180C2600BCE}" type="sibTrans" cxnId="{B8A265DA-0F73-4BC2-895D-38463AC85495}">
      <dgm:prSet/>
      <dgm:spPr/>
      <dgm:t>
        <a:bodyPr/>
        <a:lstStyle/>
        <a:p>
          <a:endParaRPr lang="pl-PL"/>
        </a:p>
      </dgm:t>
    </dgm:pt>
    <dgm:pt modelId="{C57E50EC-A946-4BF6-AEC1-841116582370}" type="pres">
      <dgm:prSet presAssocID="{DB7270E8-6C66-4E18-9F5E-274156811F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07B4BE2-A2A9-4D54-98AE-F42048F07939}" type="pres">
      <dgm:prSet presAssocID="{54CF2214-89AE-4018-970E-3EE6F8FB8B3C}" presName="composite" presStyleCnt="0"/>
      <dgm:spPr/>
    </dgm:pt>
    <dgm:pt modelId="{A8E34D18-4D24-41C8-A0F8-A082109C778D}" type="pres">
      <dgm:prSet presAssocID="{54CF2214-89AE-4018-970E-3EE6F8FB8B3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9899E7-B819-4F44-8B88-B842AA1A75AD}" type="pres">
      <dgm:prSet presAssocID="{54CF2214-89AE-4018-970E-3EE6F8FB8B3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D1BB0A-72F5-443C-9412-D0A3219D18F3}" type="pres">
      <dgm:prSet presAssocID="{0985E967-4FB7-4A38-B6C5-C5BEC81F3418}" presName="space" presStyleCnt="0"/>
      <dgm:spPr/>
    </dgm:pt>
    <dgm:pt modelId="{849DC2F3-857F-434B-8846-A7B45AEDFEF8}" type="pres">
      <dgm:prSet presAssocID="{37FE7ADE-9DC7-49C4-9D98-44A9CBDC2CF1}" presName="composite" presStyleCnt="0"/>
      <dgm:spPr/>
    </dgm:pt>
    <dgm:pt modelId="{6157FD81-D35A-479E-B36E-DD5E3376359D}" type="pres">
      <dgm:prSet presAssocID="{37FE7ADE-9DC7-49C4-9D98-44A9CBDC2CF1}" presName="parTx" presStyleLbl="alignNode1" presStyleIdx="1" presStyleCnt="3" custScaleY="109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09B7FF-6328-4577-AF0C-4AA58AADE18D}" type="pres">
      <dgm:prSet presAssocID="{37FE7ADE-9DC7-49C4-9D98-44A9CBDC2CF1}" presName="desTx" presStyleLbl="alignAccFollowNode1" presStyleIdx="1" presStyleCnt="3" custScaleY="980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5F62E0-267F-4C98-8F52-DFE9D18F8AFD}" type="pres">
      <dgm:prSet presAssocID="{50868053-3204-46C3-9453-A05A16723C67}" presName="space" presStyleCnt="0"/>
      <dgm:spPr/>
    </dgm:pt>
    <dgm:pt modelId="{D5F47900-FBA6-4D37-B2DA-754259518186}" type="pres">
      <dgm:prSet presAssocID="{40F525FD-0AF2-4056-84D3-63DA4C2CC3EF}" presName="composite" presStyleCnt="0"/>
      <dgm:spPr/>
    </dgm:pt>
    <dgm:pt modelId="{03EE7675-5A52-4191-87CB-34F2A93690FD}" type="pres">
      <dgm:prSet presAssocID="{40F525FD-0AF2-4056-84D3-63DA4C2CC3EF}" presName="parTx" presStyleLbl="alignNode1" presStyleIdx="2" presStyleCnt="3" custScaleY="108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90964B-57EF-4225-AA46-28FDBE35B2B2}" type="pres">
      <dgm:prSet presAssocID="{40F525FD-0AF2-4056-84D3-63DA4C2CC3E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A4D136B-1554-4357-B795-BAC6DE3C0536}" type="presOf" srcId="{54CF2214-89AE-4018-970E-3EE6F8FB8B3C}" destId="{A8E34D18-4D24-41C8-A0F8-A082109C778D}" srcOrd="0" destOrd="0" presId="urn:microsoft.com/office/officeart/2005/8/layout/hList1"/>
    <dgm:cxn modelId="{323D1850-84D3-4046-954D-EDC0D0C89D18}" type="presOf" srcId="{40F525FD-0AF2-4056-84D3-63DA4C2CC3EF}" destId="{03EE7675-5A52-4191-87CB-34F2A93690FD}" srcOrd="0" destOrd="0" presId="urn:microsoft.com/office/officeart/2005/8/layout/hList1"/>
    <dgm:cxn modelId="{FF153CBE-B20D-4ADE-B470-5B014D27189E}" srcId="{DB7270E8-6C66-4E18-9F5E-274156811F87}" destId="{37FE7ADE-9DC7-49C4-9D98-44A9CBDC2CF1}" srcOrd="1" destOrd="0" parTransId="{7CB23603-2EFA-4647-92FE-18358497BBC2}" sibTransId="{50868053-3204-46C3-9453-A05A16723C67}"/>
    <dgm:cxn modelId="{8BC30F43-43B9-4237-B44E-50C1620E6F9E}" type="presOf" srcId="{9C8C9505-43C5-4E04-A61D-C53FB0036642}" destId="{459899E7-B819-4F44-8B88-B842AA1A75AD}" srcOrd="0" destOrd="0" presId="urn:microsoft.com/office/officeart/2005/8/layout/hList1"/>
    <dgm:cxn modelId="{51E90CB1-5285-480B-A585-C8A2340AEA6C}" type="presOf" srcId="{F6B0ACF1-CB6A-4602-AEEC-E0D8F6F6B576}" destId="{459899E7-B819-4F44-8B88-B842AA1A75AD}" srcOrd="0" destOrd="1" presId="urn:microsoft.com/office/officeart/2005/8/layout/hList1"/>
    <dgm:cxn modelId="{873E55EC-EC28-49C0-B82E-9F5474286F20}" srcId="{37FE7ADE-9DC7-49C4-9D98-44A9CBDC2CF1}" destId="{51FD165B-6609-4C39-B46A-6AC38E48B527}" srcOrd="6" destOrd="0" parTransId="{3E9E3216-F431-4656-911B-1B1F7FB92AC8}" sibTransId="{A9CA1267-3493-4A93-A557-27B4423D6A69}"/>
    <dgm:cxn modelId="{B8A265DA-0F73-4BC2-895D-38463AC85495}" srcId="{40F525FD-0AF2-4056-84D3-63DA4C2CC3EF}" destId="{F494ED70-7562-4A10-8261-5B90FF5B23F1}" srcOrd="1" destOrd="0" parTransId="{4B934A24-A53B-44D7-ACAB-FC29F14AF2AA}" sibTransId="{17477307-68C2-4D66-B845-5180C2600BCE}"/>
    <dgm:cxn modelId="{F0F186CA-1A60-4F8E-95FC-FB25321F8599}" type="presOf" srcId="{E1A84624-01BA-4AE7-8F05-566DEA650BF3}" destId="{F009B7FF-6328-4577-AF0C-4AA58AADE18D}" srcOrd="0" destOrd="5" presId="urn:microsoft.com/office/officeart/2005/8/layout/hList1"/>
    <dgm:cxn modelId="{293E0997-8C31-4F0D-B8F8-9BC27D387B85}" type="presOf" srcId="{37FE7ADE-9DC7-49C4-9D98-44A9CBDC2CF1}" destId="{6157FD81-D35A-479E-B36E-DD5E3376359D}" srcOrd="0" destOrd="0" presId="urn:microsoft.com/office/officeart/2005/8/layout/hList1"/>
    <dgm:cxn modelId="{66C1A0CB-CDEF-4457-9957-4DD353D033F7}" srcId="{40F525FD-0AF2-4056-84D3-63DA4C2CC3EF}" destId="{444CB921-AC36-4235-955E-D2461E35A4E4}" srcOrd="0" destOrd="0" parTransId="{F05CD014-3A70-47BD-A8D3-0360F90A94D0}" sibTransId="{FACE627E-FE60-4A9F-97E8-C2762B8AE1D1}"/>
    <dgm:cxn modelId="{57EDE9E4-7795-4742-B9C6-922128B11181}" type="presOf" srcId="{F494ED70-7562-4A10-8261-5B90FF5B23F1}" destId="{EA90964B-57EF-4225-AA46-28FDBE35B2B2}" srcOrd="0" destOrd="1" presId="urn:microsoft.com/office/officeart/2005/8/layout/hList1"/>
    <dgm:cxn modelId="{47B11706-B62B-43CB-91F4-98292C7C323F}" srcId="{37FE7ADE-9DC7-49C4-9D98-44A9CBDC2CF1}" destId="{6F54448A-963C-4089-B970-188879BF0361}" srcOrd="2" destOrd="0" parTransId="{6CA28413-9466-43FC-822E-8709BC5FC3E8}" sibTransId="{3EA3A44F-9FEE-43CC-B30F-61C86139B390}"/>
    <dgm:cxn modelId="{2C90CAEE-6668-4672-A5C8-BD3BE0937EE2}" type="presOf" srcId="{444CB921-AC36-4235-955E-D2461E35A4E4}" destId="{EA90964B-57EF-4225-AA46-28FDBE35B2B2}" srcOrd="0" destOrd="0" presId="urn:microsoft.com/office/officeart/2005/8/layout/hList1"/>
    <dgm:cxn modelId="{645AFEE9-BEBA-4CD4-AB83-A057F5448C16}" srcId="{54CF2214-89AE-4018-970E-3EE6F8FB8B3C}" destId="{F6B0ACF1-CB6A-4602-AEEC-E0D8F6F6B576}" srcOrd="1" destOrd="0" parTransId="{87AF0EFA-1E50-468A-BBE8-33889CC85037}" sibTransId="{7B367B42-D2D0-4178-AC31-D658A7492CB7}"/>
    <dgm:cxn modelId="{429F40D1-66A0-4BA1-9450-26AD0E15F36D}" type="presOf" srcId="{DB7270E8-6C66-4E18-9F5E-274156811F87}" destId="{C57E50EC-A946-4BF6-AEC1-841116582370}" srcOrd="0" destOrd="0" presId="urn:microsoft.com/office/officeart/2005/8/layout/hList1"/>
    <dgm:cxn modelId="{C6D8B8F7-EE7A-49FF-A482-5D451987B23C}" srcId="{DB7270E8-6C66-4E18-9F5E-274156811F87}" destId="{54CF2214-89AE-4018-970E-3EE6F8FB8B3C}" srcOrd="0" destOrd="0" parTransId="{08A060B4-E949-4151-99A9-107873F889DE}" sibTransId="{0985E967-4FB7-4A38-B6C5-C5BEC81F3418}"/>
    <dgm:cxn modelId="{C7FE8E14-7A73-4802-92B9-C350A8E0D234}" type="presOf" srcId="{C866D710-4885-4C09-8214-8418DF0D6A87}" destId="{F009B7FF-6328-4577-AF0C-4AA58AADE18D}" srcOrd="0" destOrd="4" presId="urn:microsoft.com/office/officeart/2005/8/layout/hList1"/>
    <dgm:cxn modelId="{D579C6DA-5ED3-4F67-BFDC-14F84953E84D}" srcId="{37FE7ADE-9DC7-49C4-9D98-44A9CBDC2CF1}" destId="{E1A84624-01BA-4AE7-8F05-566DEA650BF3}" srcOrd="5" destOrd="0" parTransId="{B8CF1579-1A77-4CC8-83DE-04FEB72227A7}" sibTransId="{0D645D56-48AA-4EDD-9390-03AEC684AD84}"/>
    <dgm:cxn modelId="{F52C5EBD-6403-4611-BEF3-71E69DC30EA6}" type="presOf" srcId="{A47B953A-B239-4A0A-9859-2A26B066004B}" destId="{F009B7FF-6328-4577-AF0C-4AA58AADE18D}" srcOrd="0" destOrd="0" presId="urn:microsoft.com/office/officeart/2005/8/layout/hList1"/>
    <dgm:cxn modelId="{717CC434-A6DF-43F2-A486-454A4A0A9B11}" srcId="{DB7270E8-6C66-4E18-9F5E-274156811F87}" destId="{40F525FD-0AF2-4056-84D3-63DA4C2CC3EF}" srcOrd="2" destOrd="0" parTransId="{C2478457-0C9F-4443-9060-EA4A66460756}" sibTransId="{7A07118D-7AE8-47B1-A6F2-06EC3B3BE810}"/>
    <dgm:cxn modelId="{07882602-F76A-414A-A6FD-371B92EE3930}" type="presOf" srcId="{03ECF398-5695-4A6F-9367-F01DD0BE1D91}" destId="{F009B7FF-6328-4577-AF0C-4AA58AADE18D}" srcOrd="0" destOrd="3" presId="urn:microsoft.com/office/officeart/2005/8/layout/hList1"/>
    <dgm:cxn modelId="{99B6D709-2D2B-46AB-9E2B-7005DD5EBC5F}" srcId="{54CF2214-89AE-4018-970E-3EE6F8FB8B3C}" destId="{9C8C9505-43C5-4E04-A61D-C53FB0036642}" srcOrd="0" destOrd="0" parTransId="{71B0E865-788F-405E-B20B-25C5D6B97023}" sibTransId="{B94BC823-5423-441B-B686-E5A517C52104}"/>
    <dgm:cxn modelId="{166F752A-410E-4B59-ABA6-3770ECBE8539}" srcId="{37FE7ADE-9DC7-49C4-9D98-44A9CBDC2CF1}" destId="{C866D710-4885-4C09-8214-8418DF0D6A87}" srcOrd="4" destOrd="0" parTransId="{125714AC-AE22-44CD-87AA-EC2457D2B185}" sibTransId="{7396B9AC-1425-4F71-B5C8-7485578C8F19}"/>
    <dgm:cxn modelId="{072E9BAC-F446-45B1-B5F8-823CE909583A}" srcId="{37FE7ADE-9DC7-49C4-9D98-44A9CBDC2CF1}" destId="{03ECF398-5695-4A6F-9367-F01DD0BE1D91}" srcOrd="3" destOrd="0" parTransId="{A170FA89-2D42-49AC-BE44-1AE84645371C}" sibTransId="{4C9849C6-AD2A-422E-8CF3-537419290BE1}"/>
    <dgm:cxn modelId="{0798898F-9817-44A9-AFF2-ACF0D7E3A5C2}" type="presOf" srcId="{51FD165B-6609-4C39-B46A-6AC38E48B527}" destId="{F009B7FF-6328-4577-AF0C-4AA58AADE18D}" srcOrd="0" destOrd="6" presId="urn:microsoft.com/office/officeart/2005/8/layout/hList1"/>
    <dgm:cxn modelId="{79B1E66F-4A56-4BFB-B42E-0A6F30C4D2AE}" srcId="{37FE7ADE-9DC7-49C4-9D98-44A9CBDC2CF1}" destId="{A47B953A-B239-4A0A-9859-2A26B066004B}" srcOrd="0" destOrd="0" parTransId="{9FCCF46D-A259-4B28-91C7-B85268ED1FF4}" sibTransId="{293AF62B-1E18-436C-B52B-84FD71E32FFA}"/>
    <dgm:cxn modelId="{02BF50DF-B082-48C8-91E8-EBDF10C5F7D7}" type="presOf" srcId="{4C98BF3D-B20F-4181-BCFD-F952BA831B70}" destId="{F009B7FF-6328-4577-AF0C-4AA58AADE18D}" srcOrd="0" destOrd="1" presId="urn:microsoft.com/office/officeart/2005/8/layout/hList1"/>
    <dgm:cxn modelId="{8F16EC3E-6320-4A02-8529-FFEE9443D595}" srcId="{37FE7ADE-9DC7-49C4-9D98-44A9CBDC2CF1}" destId="{4C98BF3D-B20F-4181-BCFD-F952BA831B70}" srcOrd="1" destOrd="0" parTransId="{2A71282F-C843-409C-86EC-13152DBB636D}" sibTransId="{241F6C0E-DF75-4266-805B-B480396A18DA}"/>
    <dgm:cxn modelId="{3997DD78-4CA4-417D-BEFC-0452B803FE8A}" type="presOf" srcId="{6F54448A-963C-4089-B970-188879BF0361}" destId="{F009B7FF-6328-4577-AF0C-4AA58AADE18D}" srcOrd="0" destOrd="2" presId="urn:microsoft.com/office/officeart/2005/8/layout/hList1"/>
    <dgm:cxn modelId="{1765C77D-8B30-4369-A265-3321634BD392}" type="presParOf" srcId="{C57E50EC-A946-4BF6-AEC1-841116582370}" destId="{D07B4BE2-A2A9-4D54-98AE-F42048F07939}" srcOrd="0" destOrd="0" presId="urn:microsoft.com/office/officeart/2005/8/layout/hList1"/>
    <dgm:cxn modelId="{7CD963EB-9CFE-48C7-ADBE-346A66B3F221}" type="presParOf" srcId="{D07B4BE2-A2A9-4D54-98AE-F42048F07939}" destId="{A8E34D18-4D24-41C8-A0F8-A082109C778D}" srcOrd="0" destOrd="0" presId="urn:microsoft.com/office/officeart/2005/8/layout/hList1"/>
    <dgm:cxn modelId="{B65D3E3B-0DD2-4A23-AE2C-5F2A0D176B00}" type="presParOf" srcId="{D07B4BE2-A2A9-4D54-98AE-F42048F07939}" destId="{459899E7-B819-4F44-8B88-B842AA1A75AD}" srcOrd="1" destOrd="0" presId="urn:microsoft.com/office/officeart/2005/8/layout/hList1"/>
    <dgm:cxn modelId="{E75C45BE-3208-4F49-9FC7-FAF7DB065D17}" type="presParOf" srcId="{C57E50EC-A946-4BF6-AEC1-841116582370}" destId="{3CD1BB0A-72F5-443C-9412-D0A3219D18F3}" srcOrd="1" destOrd="0" presId="urn:microsoft.com/office/officeart/2005/8/layout/hList1"/>
    <dgm:cxn modelId="{D9FD605E-9FB7-4BA0-B3A9-AF84DEF1A483}" type="presParOf" srcId="{C57E50EC-A946-4BF6-AEC1-841116582370}" destId="{849DC2F3-857F-434B-8846-A7B45AEDFEF8}" srcOrd="2" destOrd="0" presId="urn:microsoft.com/office/officeart/2005/8/layout/hList1"/>
    <dgm:cxn modelId="{7DCC9EEB-B3D2-44C8-AE0C-630D1F59432E}" type="presParOf" srcId="{849DC2F3-857F-434B-8846-A7B45AEDFEF8}" destId="{6157FD81-D35A-479E-B36E-DD5E3376359D}" srcOrd="0" destOrd="0" presId="urn:microsoft.com/office/officeart/2005/8/layout/hList1"/>
    <dgm:cxn modelId="{34388CDD-90B4-4A92-878C-6F650F089B22}" type="presParOf" srcId="{849DC2F3-857F-434B-8846-A7B45AEDFEF8}" destId="{F009B7FF-6328-4577-AF0C-4AA58AADE18D}" srcOrd="1" destOrd="0" presId="urn:microsoft.com/office/officeart/2005/8/layout/hList1"/>
    <dgm:cxn modelId="{4F063559-500F-43F6-9679-6C4B81D914EB}" type="presParOf" srcId="{C57E50EC-A946-4BF6-AEC1-841116582370}" destId="{515F62E0-267F-4C98-8F52-DFE9D18F8AFD}" srcOrd="3" destOrd="0" presId="urn:microsoft.com/office/officeart/2005/8/layout/hList1"/>
    <dgm:cxn modelId="{73792628-1000-47C4-A824-2319D106FDB1}" type="presParOf" srcId="{C57E50EC-A946-4BF6-AEC1-841116582370}" destId="{D5F47900-FBA6-4D37-B2DA-754259518186}" srcOrd="4" destOrd="0" presId="urn:microsoft.com/office/officeart/2005/8/layout/hList1"/>
    <dgm:cxn modelId="{2EB14B93-1681-4192-AAC5-F5305311FDFD}" type="presParOf" srcId="{D5F47900-FBA6-4D37-B2DA-754259518186}" destId="{03EE7675-5A52-4191-87CB-34F2A93690FD}" srcOrd="0" destOrd="0" presId="urn:microsoft.com/office/officeart/2005/8/layout/hList1"/>
    <dgm:cxn modelId="{B5C46EDA-F72C-48CD-BF5F-628BC4E444B2}" type="presParOf" srcId="{D5F47900-FBA6-4D37-B2DA-754259518186}" destId="{EA90964B-57EF-4225-AA46-28FDBE35B2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D2E5FB-ABDB-4F8B-A605-90ECA8510285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E6113351-B84F-4310-909F-EFB135E81A77}">
      <dgm:prSet phldrT="[Tekst]" custT="1"/>
      <dgm:spPr/>
      <dgm:t>
        <a:bodyPr/>
        <a:lstStyle/>
        <a:p>
          <a:r>
            <a:rPr lang="pl-PL" sz="2000" b="0" dirty="0" smtClean="0"/>
            <a:t>Koszty zmian w systemie oświaty oraz niedoszacowania środków przekazywanych samorządom na podwyżki płac nauczycieli to</a:t>
          </a:r>
          <a:br>
            <a:rPr lang="pl-PL" sz="2000" b="0" dirty="0" smtClean="0"/>
          </a:br>
          <a:r>
            <a:rPr lang="pl-PL" sz="2000" b="1" dirty="0" smtClean="0">
              <a:solidFill>
                <a:srgbClr val="C00000"/>
              </a:solidFill>
            </a:rPr>
            <a:t>6,6 miliardów złotych</a:t>
          </a:r>
          <a:endParaRPr lang="pl-PL" sz="2000" b="1" dirty="0">
            <a:solidFill>
              <a:srgbClr val="C00000"/>
            </a:solidFill>
          </a:endParaRPr>
        </a:p>
      </dgm:t>
    </dgm:pt>
    <dgm:pt modelId="{2E60F3F9-83FD-439E-9028-A45406492147}" type="parTrans" cxnId="{9E50F8D1-8DE7-453D-B9A0-D460E6D3E903}">
      <dgm:prSet/>
      <dgm:spPr/>
      <dgm:t>
        <a:bodyPr/>
        <a:lstStyle/>
        <a:p>
          <a:endParaRPr lang="pl-PL"/>
        </a:p>
      </dgm:t>
    </dgm:pt>
    <dgm:pt modelId="{417AC036-8E3F-4690-A3A7-13C43A110C7A}" type="sibTrans" cxnId="{9E50F8D1-8DE7-453D-B9A0-D460E6D3E903}">
      <dgm:prSet/>
      <dgm:spPr/>
      <dgm:t>
        <a:bodyPr/>
        <a:lstStyle/>
        <a:p>
          <a:endParaRPr lang="pl-PL"/>
        </a:p>
      </dgm:t>
    </dgm:pt>
    <dgm:pt modelId="{B0369524-D331-4940-AB40-BEB73A3C3669}">
      <dgm:prSet phldrT="[Tekst]" custT="1"/>
      <dgm:spPr/>
      <dgm:t>
        <a:bodyPr/>
        <a:lstStyle/>
        <a:p>
          <a:r>
            <a:rPr lang="pl-PL" sz="2000" dirty="0" smtClean="0"/>
            <a:t>Konieczność utworzenia ponad </a:t>
          </a:r>
          <a:r>
            <a:rPr lang="pl-PL" sz="2000" b="1" dirty="0" smtClean="0">
              <a:solidFill>
                <a:srgbClr val="C00000"/>
              </a:solidFill>
            </a:rPr>
            <a:t>25 tysięcy </a:t>
          </a:r>
          <a:r>
            <a:rPr lang="pl-PL" sz="2000" dirty="0" smtClean="0"/>
            <a:t>nowych oddziałów w szkołach podstawowych oraz zatrudnienia </a:t>
          </a:r>
          <a:r>
            <a:rPr lang="pl-PL" sz="2000" b="1" dirty="0" smtClean="0">
              <a:solidFill>
                <a:srgbClr val="C00000"/>
              </a:solidFill>
            </a:rPr>
            <a:t>20 tysięcy </a:t>
          </a:r>
          <a:r>
            <a:rPr lang="pl-PL" sz="2000" dirty="0" smtClean="0"/>
            <a:t/>
          </a:r>
          <a:br>
            <a:rPr lang="pl-PL" sz="2000" dirty="0" smtClean="0"/>
          </a:br>
          <a:r>
            <a:rPr lang="pl-PL" sz="2000" dirty="0" smtClean="0"/>
            <a:t>nowych nauczycieli</a:t>
          </a:r>
          <a:endParaRPr lang="pl-PL" sz="2000" dirty="0"/>
        </a:p>
      </dgm:t>
    </dgm:pt>
    <dgm:pt modelId="{3FD097D0-1AB3-4A65-956B-E6C8B42B43B3}" type="parTrans" cxnId="{EEA2B8C6-ABD0-4EBD-8DFB-BA9E689AFFE1}">
      <dgm:prSet/>
      <dgm:spPr/>
      <dgm:t>
        <a:bodyPr/>
        <a:lstStyle/>
        <a:p>
          <a:endParaRPr lang="pl-PL"/>
        </a:p>
      </dgm:t>
    </dgm:pt>
    <dgm:pt modelId="{000BB758-B38A-43DB-BFA4-A69032291906}" type="sibTrans" cxnId="{EEA2B8C6-ABD0-4EBD-8DFB-BA9E689AFFE1}">
      <dgm:prSet/>
      <dgm:spPr/>
      <dgm:t>
        <a:bodyPr/>
        <a:lstStyle/>
        <a:p>
          <a:endParaRPr lang="pl-PL"/>
        </a:p>
      </dgm:t>
    </dgm:pt>
    <dgm:pt modelId="{DA3EF410-F8EF-45D7-8F14-C0A36DC97A6D}">
      <dgm:prSet phldrT="[Tekst]" custT="1"/>
      <dgm:spPr/>
      <dgm:t>
        <a:bodyPr/>
        <a:lstStyle/>
        <a:p>
          <a:r>
            <a:rPr lang="pl-PL" sz="2000" dirty="0" smtClean="0"/>
            <a:t>Skokowo zmniejszyła się liczba dzieci w oddziałach szkół podstawowych (</a:t>
          </a:r>
          <a:r>
            <a:rPr lang="pl-PL" sz="2000" b="1" dirty="0" smtClean="0">
              <a:solidFill>
                <a:srgbClr val="C00000"/>
              </a:solidFill>
            </a:rPr>
            <a:t>z 20 na 15</a:t>
          </a:r>
          <a:r>
            <a:rPr lang="pl-PL" sz="2000" dirty="0" smtClean="0"/>
            <a:t>) oraz liczba uczniów przypadających na jednego nauczyciela (</a:t>
          </a:r>
          <a:r>
            <a:rPr lang="pl-PL" sz="2000" b="1" dirty="0" smtClean="0">
              <a:solidFill>
                <a:srgbClr val="C00000"/>
              </a:solidFill>
            </a:rPr>
            <a:t>z 11 na 9,1</a:t>
          </a:r>
          <a:r>
            <a:rPr lang="pl-PL" sz="2000" dirty="0" smtClean="0"/>
            <a:t>)</a:t>
          </a:r>
          <a:endParaRPr lang="pl-PL" sz="1800" dirty="0"/>
        </a:p>
      </dgm:t>
    </dgm:pt>
    <dgm:pt modelId="{13E6BC91-7F26-4895-B81C-9CA5C358F051}" type="parTrans" cxnId="{80ACF2A6-D9D9-4647-804D-E09B8C27D4B0}">
      <dgm:prSet/>
      <dgm:spPr/>
      <dgm:t>
        <a:bodyPr/>
        <a:lstStyle/>
        <a:p>
          <a:endParaRPr lang="pl-PL"/>
        </a:p>
      </dgm:t>
    </dgm:pt>
    <dgm:pt modelId="{F2B2835F-6EF0-4133-AF74-2B26762A086E}" type="sibTrans" cxnId="{80ACF2A6-D9D9-4647-804D-E09B8C27D4B0}">
      <dgm:prSet/>
      <dgm:spPr/>
      <dgm:t>
        <a:bodyPr/>
        <a:lstStyle/>
        <a:p>
          <a:endParaRPr lang="pl-PL"/>
        </a:p>
      </dgm:t>
    </dgm:pt>
    <dgm:pt modelId="{82AAE746-BE35-417E-AE76-865EB08CA908}">
      <dgm:prSet custT="1"/>
      <dgm:spPr/>
      <dgm:t>
        <a:bodyPr/>
        <a:lstStyle/>
        <a:p>
          <a:r>
            <a:rPr lang="pl-PL" sz="2000" b="0" dirty="0" smtClean="0"/>
            <a:t>Luka finansowa oświaty </a:t>
          </a:r>
          <a:br>
            <a:rPr lang="pl-PL" sz="2000" b="0" dirty="0" smtClean="0"/>
          </a:br>
          <a:r>
            <a:rPr lang="pl-PL" sz="2000" b="0" dirty="0" smtClean="0"/>
            <a:t>w ciągu dwóch lat wzrosła </a:t>
          </a:r>
          <a:br>
            <a:rPr lang="pl-PL" sz="2000" b="0" dirty="0" smtClean="0"/>
          </a:br>
          <a:r>
            <a:rPr lang="pl-PL" sz="2000" b="0" dirty="0" smtClean="0"/>
            <a:t>do </a:t>
          </a:r>
          <a:r>
            <a:rPr lang="pl-PL" sz="2000" b="1" dirty="0" smtClean="0">
              <a:solidFill>
                <a:srgbClr val="C00000"/>
              </a:solidFill>
            </a:rPr>
            <a:t>23,45 miliardów złotych</a:t>
          </a:r>
          <a:r>
            <a:rPr lang="pl-PL" sz="2000" b="0" dirty="0" smtClean="0"/>
            <a:t>, </a:t>
          </a:r>
          <a:br>
            <a:rPr lang="pl-PL" sz="2000" b="0" dirty="0" smtClean="0"/>
          </a:br>
          <a:r>
            <a:rPr lang="pl-PL" sz="2000" b="0" dirty="0" smtClean="0"/>
            <a:t>a subwencja oświatowa pokrywała jedynie </a:t>
          </a:r>
          <a:r>
            <a:rPr lang="pl-PL" sz="2000" b="1" dirty="0" smtClean="0">
              <a:solidFill>
                <a:srgbClr val="C00000"/>
              </a:solidFill>
            </a:rPr>
            <a:t>85 procent </a:t>
          </a:r>
          <a:r>
            <a:rPr lang="pl-PL" sz="2000" b="0" dirty="0" smtClean="0"/>
            <a:t>wydatków płacowych. </a:t>
          </a:r>
          <a:endParaRPr lang="pl-PL" sz="2000" b="0" dirty="0"/>
        </a:p>
      </dgm:t>
    </dgm:pt>
    <dgm:pt modelId="{33A3AAF4-7FB7-4089-A739-AE1211A5E204}" type="parTrans" cxnId="{2025A6EC-80CB-4190-BC1D-C7A7FB2D72F7}">
      <dgm:prSet/>
      <dgm:spPr/>
      <dgm:t>
        <a:bodyPr/>
        <a:lstStyle/>
        <a:p>
          <a:endParaRPr lang="pl-PL"/>
        </a:p>
      </dgm:t>
    </dgm:pt>
    <dgm:pt modelId="{4C706830-21C2-46B8-BEBD-D9A00F564031}" type="sibTrans" cxnId="{2025A6EC-80CB-4190-BC1D-C7A7FB2D72F7}">
      <dgm:prSet/>
      <dgm:spPr/>
      <dgm:t>
        <a:bodyPr/>
        <a:lstStyle/>
        <a:p>
          <a:endParaRPr lang="pl-PL"/>
        </a:p>
      </dgm:t>
    </dgm:pt>
    <dgm:pt modelId="{CDEF7AD9-4DAF-4AF5-B9C9-41910C5E6BCC}">
      <dgm:prSet custT="1"/>
      <dgm:spPr/>
      <dgm:t>
        <a:bodyPr/>
        <a:lstStyle/>
        <a:p>
          <a:r>
            <a:rPr lang="pl-PL" sz="2000" b="0" dirty="0" smtClean="0"/>
            <a:t>Wzrosły niemal dwukrotnie nieobjęte subwencją wydatki majątkowe w oświacie (konieczność dostosowania szkół do zmian w systemie oświaty) o kwotę </a:t>
          </a:r>
          <a:r>
            <a:rPr lang="pl-PL" sz="2000" b="1" dirty="0" smtClean="0">
              <a:solidFill>
                <a:srgbClr val="C00000"/>
              </a:solidFill>
            </a:rPr>
            <a:t>5 mld zł.</a:t>
          </a:r>
          <a:endParaRPr lang="pl-PL" sz="2000" b="1" dirty="0">
            <a:solidFill>
              <a:srgbClr val="C00000"/>
            </a:solidFill>
          </a:endParaRPr>
        </a:p>
      </dgm:t>
    </dgm:pt>
    <dgm:pt modelId="{9658404C-F817-4D8A-ABE2-2A4BFB92D1DE}" type="parTrans" cxnId="{A5CDAE5B-C222-4D3E-93B0-72007D816BC1}">
      <dgm:prSet/>
      <dgm:spPr/>
      <dgm:t>
        <a:bodyPr/>
        <a:lstStyle/>
        <a:p>
          <a:endParaRPr lang="pl-PL"/>
        </a:p>
      </dgm:t>
    </dgm:pt>
    <dgm:pt modelId="{A19DE3D6-EE23-4D6C-87A4-5429472F6DE0}" type="sibTrans" cxnId="{A5CDAE5B-C222-4D3E-93B0-72007D816BC1}">
      <dgm:prSet/>
      <dgm:spPr/>
      <dgm:t>
        <a:bodyPr/>
        <a:lstStyle/>
        <a:p>
          <a:endParaRPr lang="pl-PL"/>
        </a:p>
      </dgm:t>
    </dgm:pt>
    <dgm:pt modelId="{AC088519-D1EE-4284-B685-2FA099190C90}">
      <dgm:prSet custT="1"/>
      <dgm:spPr/>
      <dgm:t>
        <a:bodyPr/>
        <a:lstStyle/>
        <a:p>
          <a:r>
            <a:rPr lang="pl-PL" sz="2000" dirty="0" smtClean="0"/>
            <a:t>Zaniżenie środków przekazywanych na wypłatę wynagrodzeń i podwyżek płac nauczycielskich o kwotę </a:t>
          </a:r>
          <a:br>
            <a:rPr lang="pl-PL" sz="2000" dirty="0" smtClean="0"/>
          </a:br>
          <a:r>
            <a:rPr lang="pl-PL" sz="2000" dirty="0" smtClean="0"/>
            <a:t>co najmniej </a:t>
          </a:r>
          <a:br>
            <a:rPr lang="pl-PL" sz="2000" dirty="0" smtClean="0"/>
          </a:br>
          <a:r>
            <a:rPr lang="pl-PL" sz="2000" b="1" dirty="0" smtClean="0">
              <a:solidFill>
                <a:srgbClr val="C00000"/>
              </a:solidFill>
            </a:rPr>
            <a:t>1,4 miliardów  złotych</a:t>
          </a:r>
          <a:endParaRPr lang="pl-PL" sz="2000" b="1" dirty="0">
            <a:solidFill>
              <a:srgbClr val="C00000"/>
            </a:solidFill>
          </a:endParaRPr>
        </a:p>
      </dgm:t>
    </dgm:pt>
    <dgm:pt modelId="{66304FD6-60A7-42D6-8FA7-C1A585E93F83}" type="parTrans" cxnId="{907578AA-2D5B-4A27-A3D5-925AD7599FE9}">
      <dgm:prSet/>
      <dgm:spPr/>
      <dgm:t>
        <a:bodyPr/>
        <a:lstStyle/>
        <a:p>
          <a:endParaRPr lang="pl-PL"/>
        </a:p>
      </dgm:t>
    </dgm:pt>
    <dgm:pt modelId="{005308D9-14DA-45F6-8D25-FCBB4282905A}" type="sibTrans" cxnId="{907578AA-2D5B-4A27-A3D5-925AD7599FE9}">
      <dgm:prSet/>
      <dgm:spPr/>
      <dgm:t>
        <a:bodyPr/>
        <a:lstStyle/>
        <a:p>
          <a:endParaRPr lang="pl-PL"/>
        </a:p>
      </dgm:t>
    </dgm:pt>
    <dgm:pt modelId="{EDF896FB-467A-4F2B-9EEB-99F9960EA1DB}" type="pres">
      <dgm:prSet presAssocID="{65D2E5FB-ABDB-4F8B-A605-90ECA85102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AFD95FD-F4FD-4418-BE00-442672B36205}" type="pres">
      <dgm:prSet presAssocID="{E6113351-B84F-4310-909F-EFB135E81A7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BBFC31-00D4-4B2E-B51C-FD6C663F034E}" type="pres">
      <dgm:prSet presAssocID="{417AC036-8E3F-4690-A3A7-13C43A110C7A}" presName="sibTrans" presStyleCnt="0"/>
      <dgm:spPr/>
    </dgm:pt>
    <dgm:pt modelId="{0F310D61-3A4F-41E3-98BA-FEDB9E95518A}" type="pres">
      <dgm:prSet presAssocID="{B0369524-D331-4940-AB40-BEB73A3C36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CCCA09-C047-4C41-AAAB-494C5B6CDAFE}" type="pres">
      <dgm:prSet presAssocID="{000BB758-B38A-43DB-BFA4-A69032291906}" presName="sibTrans" presStyleCnt="0"/>
      <dgm:spPr/>
    </dgm:pt>
    <dgm:pt modelId="{F5CE3326-6663-4D1F-9DC9-F9F314F10748}" type="pres">
      <dgm:prSet presAssocID="{DA3EF410-F8EF-45D7-8F14-C0A36DC97A6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6D5513-3517-405E-9C55-6A467E49588D}" type="pres">
      <dgm:prSet presAssocID="{F2B2835F-6EF0-4133-AF74-2B26762A086E}" presName="sibTrans" presStyleCnt="0"/>
      <dgm:spPr/>
    </dgm:pt>
    <dgm:pt modelId="{50DCC471-C432-4C2D-AF50-AC89CEF9D02A}" type="pres">
      <dgm:prSet presAssocID="{AC088519-D1EE-4284-B685-2FA099190C9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8F6561-358E-4720-9FCA-F3953E0663BE}" type="pres">
      <dgm:prSet presAssocID="{005308D9-14DA-45F6-8D25-FCBB4282905A}" presName="sibTrans" presStyleCnt="0"/>
      <dgm:spPr/>
    </dgm:pt>
    <dgm:pt modelId="{63B882C1-716C-4D5D-8202-0F5C6E5335E3}" type="pres">
      <dgm:prSet presAssocID="{CDEF7AD9-4DAF-4AF5-B9C9-41910C5E6BC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BD5116-DC0A-4F41-B4E0-E52CD633EEA1}" type="pres">
      <dgm:prSet presAssocID="{A19DE3D6-EE23-4D6C-87A4-5429472F6DE0}" presName="sibTrans" presStyleCnt="0"/>
      <dgm:spPr/>
    </dgm:pt>
    <dgm:pt modelId="{24AA2F58-D9E6-449E-AA12-648B9DE1ECE6}" type="pres">
      <dgm:prSet presAssocID="{82AAE746-BE35-417E-AE76-865EB08CA90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1905A20-B27C-42AB-9B1A-B61B5BC96CD1}" type="presOf" srcId="{82AAE746-BE35-417E-AE76-865EB08CA908}" destId="{24AA2F58-D9E6-449E-AA12-648B9DE1ECE6}" srcOrd="0" destOrd="0" presId="urn:microsoft.com/office/officeart/2005/8/layout/default"/>
    <dgm:cxn modelId="{46D88508-0832-4F52-987A-265EBF91A532}" type="presOf" srcId="{CDEF7AD9-4DAF-4AF5-B9C9-41910C5E6BCC}" destId="{63B882C1-716C-4D5D-8202-0F5C6E5335E3}" srcOrd="0" destOrd="0" presId="urn:microsoft.com/office/officeart/2005/8/layout/default"/>
    <dgm:cxn modelId="{0B1C4520-9CFC-47F5-97B5-A941B953405A}" type="presOf" srcId="{B0369524-D331-4940-AB40-BEB73A3C3669}" destId="{0F310D61-3A4F-41E3-98BA-FEDB9E95518A}" srcOrd="0" destOrd="0" presId="urn:microsoft.com/office/officeart/2005/8/layout/default"/>
    <dgm:cxn modelId="{AAB43CA5-AC34-44F3-82F2-3BEF2570B2EB}" type="presOf" srcId="{E6113351-B84F-4310-909F-EFB135E81A77}" destId="{DAFD95FD-F4FD-4418-BE00-442672B36205}" srcOrd="0" destOrd="0" presId="urn:microsoft.com/office/officeart/2005/8/layout/default"/>
    <dgm:cxn modelId="{2025A6EC-80CB-4190-BC1D-C7A7FB2D72F7}" srcId="{65D2E5FB-ABDB-4F8B-A605-90ECA8510285}" destId="{82AAE746-BE35-417E-AE76-865EB08CA908}" srcOrd="5" destOrd="0" parTransId="{33A3AAF4-7FB7-4089-A739-AE1211A5E204}" sibTransId="{4C706830-21C2-46B8-BEBD-D9A00F564031}"/>
    <dgm:cxn modelId="{9E50F8D1-8DE7-453D-B9A0-D460E6D3E903}" srcId="{65D2E5FB-ABDB-4F8B-A605-90ECA8510285}" destId="{E6113351-B84F-4310-909F-EFB135E81A77}" srcOrd="0" destOrd="0" parTransId="{2E60F3F9-83FD-439E-9028-A45406492147}" sibTransId="{417AC036-8E3F-4690-A3A7-13C43A110C7A}"/>
    <dgm:cxn modelId="{A5CDAE5B-C222-4D3E-93B0-72007D816BC1}" srcId="{65D2E5FB-ABDB-4F8B-A605-90ECA8510285}" destId="{CDEF7AD9-4DAF-4AF5-B9C9-41910C5E6BCC}" srcOrd="4" destOrd="0" parTransId="{9658404C-F817-4D8A-ABE2-2A4BFB92D1DE}" sibTransId="{A19DE3D6-EE23-4D6C-87A4-5429472F6DE0}"/>
    <dgm:cxn modelId="{27411773-5156-4351-AFBC-131BDB8A03C6}" type="presOf" srcId="{AC088519-D1EE-4284-B685-2FA099190C90}" destId="{50DCC471-C432-4C2D-AF50-AC89CEF9D02A}" srcOrd="0" destOrd="0" presId="urn:microsoft.com/office/officeart/2005/8/layout/default"/>
    <dgm:cxn modelId="{907578AA-2D5B-4A27-A3D5-925AD7599FE9}" srcId="{65D2E5FB-ABDB-4F8B-A605-90ECA8510285}" destId="{AC088519-D1EE-4284-B685-2FA099190C90}" srcOrd="3" destOrd="0" parTransId="{66304FD6-60A7-42D6-8FA7-C1A585E93F83}" sibTransId="{005308D9-14DA-45F6-8D25-FCBB4282905A}"/>
    <dgm:cxn modelId="{A69AECB3-8D3E-4CE2-8C66-70ABA323B965}" type="presOf" srcId="{DA3EF410-F8EF-45D7-8F14-C0A36DC97A6D}" destId="{F5CE3326-6663-4D1F-9DC9-F9F314F10748}" srcOrd="0" destOrd="0" presId="urn:microsoft.com/office/officeart/2005/8/layout/default"/>
    <dgm:cxn modelId="{CAB2F910-1DEA-4D50-981C-E0CCC8FCC12F}" type="presOf" srcId="{65D2E5FB-ABDB-4F8B-A605-90ECA8510285}" destId="{EDF896FB-467A-4F2B-9EEB-99F9960EA1DB}" srcOrd="0" destOrd="0" presId="urn:microsoft.com/office/officeart/2005/8/layout/default"/>
    <dgm:cxn modelId="{80ACF2A6-D9D9-4647-804D-E09B8C27D4B0}" srcId="{65D2E5FB-ABDB-4F8B-A605-90ECA8510285}" destId="{DA3EF410-F8EF-45D7-8F14-C0A36DC97A6D}" srcOrd="2" destOrd="0" parTransId="{13E6BC91-7F26-4895-B81C-9CA5C358F051}" sibTransId="{F2B2835F-6EF0-4133-AF74-2B26762A086E}"/>
    <dgm:cxn modelId="{EEA2B8C6-ABD0-4EBD-8DFB-BA9E689AFFE1}" srcId="{65D2E5FB-ABDB-4F8B-A605-90ECA8510285}" destId="{B0369524-D331-4940-AB40-BEB73A3C3669}" srcOrd="1" destOrd="0" parTransId="{3FD097D0-1AB3-4A65-956B-E6C8B42B43B3}" sibTransId="{000BB758-B38A-43DB-BFA4-A69032291906}"/>
    <dgm:cxn modelId="{2A65B3B5-FE15-4676-88A3-8D0BE9B66B64}" type="presParOf" srcId="{EDF896FB-467A-4F2B-9EEB-99F9960EA1DB}" destId="{DAFD95FD-F4FD-4418-BE00-442672B36205}" srcOrd="0" destOrd="0" presId="urn:microsoft.com/office/officeart/2005/8/layout/default"/>
    <dgm:cxn modelId="{3D6C82F3-28E3-4901-B38A-1FAFA5DBC993}" type="presParOf" srcId="{EDF896FB-467A-4F2B-9EEB-99F9960EA1DB}" destId="{6FBBFC31-00D4-4B2E-B51C-FD6C663F034E}" srcOrd="1" destOrd="0" presId="urn:microsoft.com/office/officeart/2005/8/layout/default"/>
    <dgm:cxn modelId="{15D0FF39-9B50-41D3-A371-5CA2BC2A2664}" type="presParOf" srcId="{EDF896FB-467A-4F2B-9EEB-99F9960EA1DB}" destId="{0F310D61-3A4F-41E3-98BA-FEDB9E95518A}" srcOrd="2" destOrd="0" presId="urn:microsoft.com/office/officeart/2005/8/layout/default"/>
    <dgm:cxn modelId="{1A3F393F-B2F2-4916-B93B-B8A0051329BB}" type="presParOf" srcId="{EDF896FB-467A-4F2B-9EEB-99F9960EA1DB}" destId="{3DCCCA09-C047-4C41-AAAB-494C5B6CDAFE}" srcOrd="3" destOrd="0" presId="urn:microsoft.com/office/officeart/2005/8/layout/default"/>
    <dgm:cxn modelId="{541FEAE6-6F0F-49A8-B6BD-E520CF931B56}" type="presParOf" srcId="{EDF896FB-467A-4F2B-9EEB-99F9960EA1DB}" destId="{F5CE3326-6663-4D1F-9DC9-F9F314F10748}" srcOrd="4" destOrd="0" presId="urn:microsoft.com/office/officeart/2005/8/layout/default"/>
    <dgm:cxn modelId="{D6179B4F-FE8B-4C87-B36B-DD5313A429DE}" type="presParOf" srcId="{EDF896FB-467A-4F2B-9EEB-99F9960EA1DB}" destId="{656D5513-3517-405E-9C55-6A467E49588D}" srcOrd="5" destOrd="0" presId="urn:microsoft.com/office/officeart/2005/8/layout/default"/>
    <dgm:cxn modelId="{8E892F06-A12E-4DB9-BEEB-085A628AF549}" type="presParOf" srcId="{EDF896FB-467A-4F2B-9EEB-99F9960EA1DB}" destId="{50DCC471-C432-4C2D-AF50-AC89CEF9D02A}" srcOrd="6" destOrd="0" presId="urn:microsoft.com/office/officeart/2005/8/layout/default"/>
    <dgm:cxn modelId="{A7A25EAB-6CB1-477D-BCDC-44CE736996C6}" type="presParOf" srcId="{EDF896FB-467A-4F2B-9EEB-99F9960EA1DB}" destId="{798F6561-358E-4720-9FCA-F3953E0663BE}" srcOrd="7" destOrd="0" presId="urn:microsoft.com/office/officeart/2005/8/layout/default"/>
    <dgm:cxn modelId="{0869AE0E-B5BB-4D88-A7FE-F38C65F12F62}" type="presParOf" srcId="{EDF896FB-467A-4F2B-9EEB-99F9960EA1DB}" destId="{63B882C1-716C-4D5D-8202-0F5C6E5335E3}" srcOrd="8" destOrd="0" presId="urn:microsoft.com/office/officeart/2005/8/layout/default"/>
    <dgm:cxn modelId="{31139F49-8DFA-462B-8873-95FBA00D8446}" type="presParOf" srcId="{EDF896FB-467A-4F2B-9EEB-99F9960EA1DB}" destId="{3DBD5116-DC0A-4F41-B4E0-E52CD633EEA1}" srcOrd="9" destOrd="0" presId="urn:microsoft.com/office/officeart/2005/8/layout/default"/>
    <dgm:cxn modelId="{49A19353-20C3-4AA7-9FD0-0A71F51D4603}" type="presParOf" srcId="{EDF896FB-467A-4F2B-9EEB-99F9960EA1DB}" destId="{24AA2F58-D9E6-449E-AA12-648B9DE1ECE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E96B8-C83D-47B3-81FF-6C7B760CEAEA}">
      <dsp:nvSpPr>
        <dsp:cNvPr id="0" name=""/>
        <dsp:cNvSpPr/>
      </dsp:nvSpPr>
      <dsp:spPr>
        <a:xfrm>
          <a:off x="851800" y="0"/>
          <a:ext cx="9653741" cy="476338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73122-F9FC-4720-BCAB-5EE29DE491D1}">
      <dsp:nvSpPr>
        <dsp:cNvPr id="0" name=""/>
        <dsp:cNvSpPr/>
      </dsp:nvSpPr>
      <dsp:spPr>
        <a:xfrm>
          <a:off x="384863" y="1429015"/>
          <a:ext cx="3407202" cy="1905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</a:rPr>
            <a:t>MEN: w projekcie ustawy budżetowej na rok 2017, zaplanowano podwyższenie kwoty bazowej dla nauczycieli o 1,3 proc. tj. na poziomie średniorocznej dynamiki cen towarów i usług konsumpcyjnych. Spowoduje to wzrost wynagrodzeń o 1,3 proc. </a:t>
          </a:r>
          <a:endParaRPr lang="pl-PL" sz="1600" kern="1200" dirty="0">
            <a:solidFill>
              <a:schemeClr val="bg1"/>
            </a:solidFill>
          </a:endParaRPr>
        </a:p>
      </dsp:txBody>
      <dsp:txXfrm>
        <a:off x="477875" y="1522027"/>
        <a:ext cx="3221178" cy="1719330"/>
      </dsp:txXfrm>
    </dsp:sp>
    <dsp:sp modelId="{92AF0129-7F60-4FD0-B77A-60704C45533F}">
      <dsp:nvSpPr>
        <dsp:cNvPr id="0" name=""/>
        <dsp:cNvSpPr/>
      </dsp:nvSpPr>
      <dsp:spPr>
        <a:xfrm>
          <a:off x="3975070" y="1429015"/>
          <a:ext cx="3407202" cy="1905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1"/>
              </a:solidFill>
            </a:rPr>
            <a:t>Komunikat Prezesa GUS z dnia </a:t>
          </a:r>
          <a:br>
            <a:rPr lang="pl-PL" sz="1800" kern="1200" dirty="0" smtClean="0">
              <a:solidFill>
                <a:schemeClr val="bg1"/>
              </a:solidFill>
            </a:rPr>
          </a:br>
          <a:r>
            <a:rPr lang="pl-PL" sz="1800" kern="1200" dirty="0" smtClean="0">
              <a:solidFill>
                <a:schemeClr val="bg1"/>
              </a:solidFill>
            </a:rPr>
            <a:t>15 stycznia 2018 r.: średnioroczny wskaźnik wzrostu cen towarów </a:t>
          </a:r>
          <a:br>
            <a:rPr lang="pl-PL" sz="1800" kern="1200" dirty="0" smtClean="0">
              <a:solidFill>
                <a:schemeClr val="bg1"/>
              </a:solidFill>
            </a:rPr>
          </a:br>
          <a:r>
            <a:rPr lang="pl-PL" sz="1800" kern="1200" dirty="0" smtClean="0">
              <a:solidFill>
                <a:schemeClr val="bg1"/>
              </a:solidFill>
            </a:rPr>
            <a:t>i usług konsumpcyjnych w 2017 r, w stosunku do 2016 r., wyniósł 102,0 (wzrost cen o 2,0 proc.).</a:t>
          </a:r>
          <a:endParaRPr lang="pl-PL" sz="1800" kern="1200" dirty="0">
            <a:solidFill>
              <a:schemeClr val="bg1"/>
            </a:solidFill>
          </a:endParaRPr>
        </a:p>
      </dsp:txBody>
      <dsp:txXfrm>
        <a:off x="4068082" y="1522027"/>
        <a:ext cx="3221178" cy="1719330"/>
      </dsp:txXfrm>
    </dsp:sp>
    <dsp:sp modelId="{546BA29D-8ADD-4A25-98D9-815468AE7017}">
      <dsp:nvSpPr>
        <dsp:cNvPr id="0" name=""/>
        <dsp:cNvSpPr/>
      </dsp:nvSpPr>
      <dsp:spPr>
        <a:xfrm>
          <a:off x="7565277" y="1429015"/>
          <a:ext cx="3407202" cy="19053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1"/>
              </a:solidFill>
            </a:rPr>
            <a:t>W 2017 r. różnica  kwoty bazowej o  0,1 proc.  oznacza skutek finansowy w wysokości  </a:t>
          </a:r>
          <a:br>
            <a:rPr lang="pl-PL" sz="1800" kern="1200" dirty="0" smtClean="0">
              <a:solidFill>
                <a:schemeClr val="bg1"/>
              </a:solidFill>
            </a:rPr>
          </a:br>
          <a:r>
            <a:rPr lang="pl-PL" sz="1800" kern="1200" dirty="0" smtClean="0">
              <a:solidFill>
                <a:schemeClr val="bg1"/>
              </a:solidFill>
            </a:rPr>
            <a:t>minus 32,2 mln zł  </a:t>
          </a:r>
          <a:br>
            <a:rPr lang="pl-PL" sz="1800" kern="1200" dirty="0" smtClean="0">
              <a:solidFill>
                <a:schemeClr val="bg1"/>
              </a:solidFill>
            </a:rPr>
          </a:br>
          <a:r>
            <a:rPr lang="pl-PL" sz="1800" kern="1200" dirty="0" smtClean="0">
              <a:solidFill>
                <a:schemeClr val="bg1"/>
              </a:solidFill>
            </a:rPr>
            <a:t>(0,7 proc . to  minus 225 mln  zł)                                                     </a:t>
          </a:r>
          <a:endParaRPr lang="pl-PL" sz="1800" kern="1200" dirty="0">
            <a:solidFill>
              <a:schemeClr val="bg1"/>
            </a:solidFill>
          </a:endParaRPr>
        </a:p>
      </dsp:txBody>
      <dsp:txXfrm>
        <a:off x="7658289" y="1522027"/>
        <a:ext cx="3221178" cy="1719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34D18-4D24-41C8-A0F8-A082109C778D}">
      <dsp:nvSpPr>
        <dsp:cNvPr id="0" name=""/>
        <dsp:cNvSpPr/>
      </dsp:nvSpPr>
      <dsp:spPr>
        <a:xfrm>
          <a:off x="3448" y="77161"/>
          <a:ext cx="3362712" cy="13450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Zwiększenie subwencji </a:t>
          </a:r>
          <a:endParaRPr lang="pl-PL" sz="3200" kern="1200" dirty="0"/>
        </a:p>
      </dsp:txBody>
      <dsp:txXfrm>
        <a:off x="3448" y="77161"/>
        <a:ext cx="3362712" cy="1345085"/>
      </dsp:txXfrm>
    </dsp:sp>
    <dsp:sp modelId="{459899E7-B819-4F44-8B88-B842AA1A75AD}">
      <dsp:nvSpPr>
        <dsp:cNvPr id="0" name=""/>
        <dsp:cNvSpPr/>
      </dsp:nvSpPr>
      <dsp:spPr>
        <a:xfrm>
          <a:off x="3448" y="1422246"/>
          <a:ext cx="3362712" cy="36892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Wzrost części oświatowej subwencji ogólnej, w stosunku do roku 2018, o kwotę </a:t>
          </a:r>
          <a:r>
            <a:rPr lang="pl-PL" sz="2000" b="1" kern="1200" dirty="0" smtClean="0">
              <a:solidFill>
                <a:srgbClr val="FF0000"/>
              </a:solidFill>
            </a:rPr>
            <a:t>+ 2 832 mln zł</a:t>
          </a:r>
          <a:endParaRPr lang="pl-PL" sz="2000" b="1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Wzrost o 6,6 proc. (dla porównania: powinien „konsumować” skutki podwyżek płac nauczycielskich w 2018r. – średniomiesięcznie 3,75 proc. i w 2019 – 5 proc., czyli łącznie 8,75 proc.)</a:t>
          </a:r>
          <a:endParaRPr lang="pl-PL" sz="2000" kern="1200" dirty="0"/>
        </a:p>
      </dsp:txBody>
      <dsp:txXfrm>
        <a:off x="3448" y="1422246"/>
        <a:ext cx="3362712" cy="3689280"/>
      </dsp:txXfrm>
    </dsp:sp>
    <dsp:sp modelId="{6157FD81-D35A-479E-B36E-DD5E3376359D}">
      <dsp:nvSpPr>
        <dsp:cNvPr id="0" name=""/>
        <dsp:cNvSpPr/>
      </dsp:nvSpPr>
      <dsp:spPr>
        <a:xfrm>
          <a:off x="3836941" y="62843"/>
          <a:ext cx="3362712" cy="1473782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dirty="0" smtClean="0"/>
            <a:t>Zmiana wynagrodzeń nauczycieli (+)</a:t>
          </a:r>
          <a:endParaRPr lang="pl-PL" sz="3000" kern="1200" dirty="0"/>
        </a:p>
      </dsp:txBody>
      <dsp:txXfrm>
        <a:off x="3836941" y="62843"/>
        <a:ext cx="3362712" cy="1473782"/>
      </dsp:txXfrm>
    </dsp:sp>
    <dsp:sp modelId="{F009B7FF-6328-4577-AF0C-4AA58AADE18D}">
      <dsp:nvSpPr>
        <dsp:cNvPr id="0" name=""/>
        <dsp:cNvSpPr/>
      </dsp:nvSpPr>
      <dsp:spPr>
        <a:xfrm>
          <a:off x="3836941" y="1507989"/>
          <a:ext cx="3362712" cy="3617855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>
              <a:solidFill>
                <a:srgbClr val="FF0000"/>
              </a:solidFill>
            </a:rPr>
            <a:t>+ 2 834 mln zł</a:t>
          </a:r>
          <a:r>
            <a:rPr lang="pl-PL" sz="1800" kern="1200" dirty="0" smtClean="0"/>
            <a:t>, w tym: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podwyżka 5 proc. </a:t>
          </a:r>
          <a:br>
            <a:rPr lang="pl-PL" sz="1800" kern="1200" dirty="0" smtClean="0"/>
          </a:br>
          <a:r>
            <a:rPr lang="pl-PL" sz="1800" kern="1200" dirty="0" smtClean="0"/>
            <a:t>od 1 stycznia 2019 r., 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skutek przechodzący podwyżki</a:t>
          </a:r>
          <a:r>
            <a:rPr lang="pl-PL" sz="1800" kern="1200" smtClean="0"/>
            <a:t/>
          </a:r>
          <a:br>
            <a:rPr lang="pl-PL" sz="1800" kern="1200" smtClean="0"/>
          </a:br>
          <a:r>
            <a:rPr lang="pl-PL" sz="1800" kern="1200" smtClean="0"/>
            <a:t>z </a:t>
          </a:r>
          <a:r>
            <a:rPr lang="pl-PL" sz="1800" kern="1200" dirty="0" smtClean="0"/>
            <a:t>2018 </a:t>
          </a:r>
          <a:r>
            <a:rPr lang="pl-PL" sz="1800" kern="1200" smtClean="0"/>
            <a:t>r.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zmiana liczby etatów,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zmniejszenie kwoty subwencji na doskonalenie zawodowe,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wzrost kwoty na ZFŚS,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oszczędności na awansie zawodowym nauczycieli.</a:t>
          </a:r>
          <a:endParaRPr lang="pl-PL" sz="1800" kern="1200" dirty="0"/>
        </a:p>
      </dsp:txBody>
      <dsp:txXfrm>
        <a:off x="3836941" y="1507989"/>
        <a:ext cx="3362712" cy="3617855"/>
      </dsp:txXfrm>
    </dsp:sp>
    <dsp:sp modelId="{03EE7675-5A52-4191-87CB-34F2A93690FD}">
      <dsp:nvSpPr>
        <dsp:cNvPr id="0" name=""/>
        <dsp:cNvSpPr/>
      </dsp:nvSpPr>
      <dsp:spPr>
        <a:xfrm>
          <a:off x="7670433" y="47583"/>
          <a:ext cx="3362712" cy="146339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Zmniejszenie zadań JST (-)</a:t>
          </a:r>
          <a:endParaRPr lang="pl-PL" sz="3200" kern="1200" dirty="0"/>
        </a:p>
      </dsp:txBody>
      <dsp:txXfrm>
        <a:off x="7670433" y="47583"/>
        <a:ext cx="3362712" cy="1463398"/>
      </dsp:txXfrm>
    </dsp:sp>
    <dsp:sp modelId="{EA90964B-57EF-4225-AA46-28FDBE35B2B2}">
      <dsp:nvSpPr>
        <dsp:cNvPr id="0" name=""/>
        <dsp:cNvSpPr/>
      </dsp:nvSpPr>
      <dsp:spPr>
        <a:xfrm>
          <a:off x="7670433" y="1451824"/>
          <a:ext cx="3362712" cy="368928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>
              <a:solidFill>
                <a:srgbClr val="FF0000"/>
              </a:solidFill>
            </a:rPr>
            <a:t>- 2 mln zł</a:t>
          </a:r>
          <a:endParaRPr lang="pl-PL" sz="2000" b="1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Przekazanie kilku szkół rolniczych do prowadzenia Ministrowi Rolnictwa </a:t>
          </a:r>
          <a:br>
            <a:rPr lang="pl-PL" sz="2000" kern="1200" dirty="0" smtClean="0"/>
          </a:br>
          <a:r>
            <a:rPr lang="pl-PL" sz="2000" kern="1200" dirty="0" smtClean="0"/>
            <a:t>i Rozwoju Wsi</a:t>
          </a:r>
          <a:endParaRPr lang="pl-PL" sz="2000" kern="1200" dirty="0"/>
        </a:p>
      </dsp:txBody>
      <dsp:txXfrm>
        <a:off x="7670433" y="1451824"/>
        <a:ext cx="3362712" cy="3689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D95FD-F4FD-4418-BE00-442672B36205}">
      <dsp:nvSpPr>
        <dsp:cNvPr id="0" name=""/>
        <dsp:cNvSpPr/>
      </dsp:nvSpPr>
      <dsp:spPr>
        <a:xfrm>
          <a:off x="0" y="76867"/>
          <a:ext cx="3228925" cy="1937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/>
            <a:t>Koszty zmian w systemie oświaty oraz niedoszacowania środków przekazywanych samorządom na podwyżki płac nauczycieli to</a:t>
          </a:r>
          <a:br>
            <a:rPr lang="pl-PL" sz="2000" b="0" kern="1200" dirty="0" smtClean="0"/>
          </a:br>
          <a:r>
            <a:rPr lang="pl-PL" sz="2000" b="1" kern="1200" dirty="0" smtClean="0">
              <a:solidFill>
                <a:srgbClr val="C00000"/>
              </a:solidFill>
            </a:rPr>
            <a:t>6,6 miliardów złotych</a:t>
          </a:r>
          <a:endParaRPr lang="pl-PL" sz="2000" b="1" kern="1200" dirty="0">
            <a:solidFill>
              <a:srgbClr val="C00000"/>
            </a:solidFill>
          </a:endParaRPr>
        </a:p>
      </dsp:txBody>
      <dsp:txXfrm>
        <a:off x="0" y="76867"/>
        <a:ext cx="3228925" cy="1937355"/>
      </dsp:txXfrm>
    </dsp:sp>
    <dsp:sp modelId="{0F310D61-3A4F-41E3-98BA-FEDB9E95518A}">
      <dsp:nvSpPr>
        <dsp:cNvPr id="0" name=""/>
        <dsp:cNvSpPr/>
      </dsp:nvSpPr>
      <dsp:spPr>
        <a:xfrm>
          <a:off x="3551818" y="76867"/>
          <a:ext cx="3228925" cy="1937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Konieczność utworzenia ponad </a:t>
          </a:r>
          <a:r>
            <a:rPr lang="pl-PL" sz="2000" b="1" kern="1200" dirty="0" smtClean="0">
              <a:solidFill>
                <a:srgbClr val="C00000"/>
              </a:solidFill>
            </a:rPr>
            <a:t>25 tysięcy </a:t>
          </a:r>
          <a:r>
            <a:rPr lang="pl-PL" sz="2000" kern="1200" dirty="0" smtClean="0"/>
            <a:t>nowych oddziałów w szkołach podstawowych oraz zatrudnienia </a:t>
          </a:r>
          <a:r>
            <a:rPr lang="pl-PL" sz="2000" b="1" kern="1200" dirty="0" smtClean="0">
              <a:solidFill>
                <a:srgbClr val="C00000"/>
              </a:solidFill>
            </a:rPr>
            <a:t>20 tysięcy </a:t>
          </a:r>
          <a:r>
            <a:rPr lang="pl-PL" sz="2000" kern="1200" dirty="0" smtClean="0"/>
            <a:t/>
          </a:r>
          <a:br>
            <a:rPr lang="pl-PL" sz="2000" kern="1200" dirty="0" smtClean="0"/>
          </a:br>
          <a:r>
            <a:rPr lang="pl-PL" sz="2000" kern="1200" dirty="0" smtClean="0"/>
            <a:t>nowych nauczycieli</a:t>
          </a:r>
          <a:endParaRPr lang="pl-PL" sz="2000" kern="1200" dirty="0"/>
        </a:p>
      </dsp:txBody>
      <dsp:txXfrm>
        <a:off x="3551818" y="76867"/>
        <a:ext cx="3228925" cy="1937355"/>
      </dsp:txXfrm>
    </dsp:sp>
    <dsp:sp modelId="{F5CE3326-6663-4D1F-9DC9-F9F314F10748}">
      <dsp:nvSpPr>
        <dsp:cNvPr id="0" name=""/>
        <dsp:cNvSpPr/>
      </dsp:nvSpPr>
      <dsp:spPr>
        <a:xfrm>
          <a:off x="7103637" y="76867"/>
          <a:ext cx="3228925" cy="1937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Skokowo zmniejszyła się liczba dzieci w oddziałach szkół podstawowych (</a:t>
          </a:r>
          <a:r>
            <a:rPr lang="pl-PL" sz="2000" b="1" kern="1200" dirty="0" smtClean="0">
              <a:solidFill>
                <a:srgbClr val="C00000"/>
              </a:solidFill>
            </a:rPr>
            <a:t>z 20 na 15</a:t>
          </a:r>
          <a:r>
            <a:rPr lang="pl-PL" sz="2000" kern="1200" dirty="0" smtClean="0"/>
            <a:t>) oraz liczba uczniów przypadających na jednego nauczyciela (</a:t>
          </a:r>
          <a:r>
            <a:rPr lang="pl-PL" sz="2000" b="1" kern="1200" dirty="0" smtClean="0">
              <a:solidFill>
                <a:srgbClr val="C00000"/>
              </a:solidFill>
            </a:rPr>
            <a:t>z 11 na 9,1</a:t>
          </a:r>
          <a:r>
            <a:rPr lang="pl-PL" sz="2000" kern="1200" dirty="0" smtClean="0"/>
            <a:t>)</a:t>
          </a:r>
          <a:endParaRPr lang="pl-PL" sz="1800" kern="1200" dirty="0"/>
        </a:p>
      </dsp:txBody>
      <dsp:txXfrm>
        <a:off x="7103637" y="76867"/>
        <a:ext cx="3228925" cy="1937355"/>
      </dsp:txXfrm>
    </dsp:sp>
    <dsp:sp modelId="{50DCC471-C432-4C2D-AF50-AC89CEF9D02A}">
      <dsp:nvSpPr>
        <dsp:cNvPr id="0" name=""/>
        <dsp:cNvSpPr/>
      </dsp:nvSpPr>
      <dsp:spPr>
        <a:xfrm>
          <a:off x="0" y="2337115"/>
          <a:ext cx="3228925" cy="1937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Zaniżenie środków przekazywanych na wypłatę wynagrodzeń i podwyżek płac nauczycielskich o kwotę </a:t>
          </a:r>
          <a:br>
            <a:rPr lang="pl-PL" sz="2000" kern="1200" dirty="0" smtClean="0"/>
          </a:br>
          <a:r>
            <a:rPr lang="pl-PL" sz="2000" kern="1200" dirty="0" smtClean="0"/>
            <a:t>co najmniej </a:t>
          </a:r>
          <a:br>
            <a:rPr lang="pl-PL" sz="2000" kern="1200" dirty="0" smtClean="0"/>
          </a:br>
          <a:r>
            <a:rPr lang="pl-PL" sz="2000" b="1" kern="1200" dirty="0" smtClean="0">
              <a:solidFill>
                <a:srgbClr val="C00000"/>
              </a:solidFill>
            </a:rPr>
            <a:t>1,4 miliardów  złotych</a:t>
          </a:r>
          <a:endParaRPr lang="pl-PL" sz="2000" b="1" kern="1200" dirty="0">
            <a:solidFill>
              <a:srgbClr val="C00000"/>
            </a:solidFill>
          </a:endParaRPr>
        </a:p>
      </dsp:txBody>
      <dsp:txXfrm>
        <a:off x="0" y="2337115"/>
        <a:ext cx="3228925" cy="1937355"/>
      </dsp:txXfrm>
    </dsp:sp>
    <dsp:sp modelId="{63B882C1-716C-4D5D-8202-0F5C6E5335E3}">
      <dsp:nvSpPr>
        <dsp:cNvPr id="0" name=""/>
        <dsp:cNvSpPr/>
      </dsp:nvSpPr>
      <dsp:spPr>
        <a:xfrm>
          <a:off x="3551818" y="2337115"/>
          <a:ext cx="3228925" cy="1937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/>
            <a:t>Wzrosły niemal dwukrotnie nieobjęte subwencją wydatki majątkowe w oświacie (konieczność dostosowania szkół do zmian w systemie oświaty) o kwotę </a:t>
          </a:r>
          <a:r>
            <a:rPr lang="pl-PL" sz="2000" b="1" kern="1200" dirty="0" smtClean="0">
              <a:solidFill>
                <a:srgbClr val="C00000"/>
              </a:solidFill>
            </a:rPr>
            <a:t>5 mld zł.</a:t>
          </a:r>
          <a:endParaRPr lang="pl-PL" sz="2000" b="1" kern="1200" dirty="0">
            <a:solidFill>
              <a:srgbClr val="C00000"/>
            </a:solidFill>
          </a:endParaRPr>
        </a:p>
      </dsp:txBody>
      <dsp:txXfrm>
        <a:off x="3551818" y="2337115"/>
        <a:ext cx="3228925" cy="1937355"/>
      </dsp:txXfrm>
    </dsp:sp>
    <dsp:sp modelId="{24AA2F58-D9E6-449E-AA12-648B9DE1ECE6}">
      <dsp:nvSpPr>
        <dsp:cNvPr id="0" name=""/>
        <dsp:cNvSpPr/>
      </dsp:nvSpPr>
      <dsp:spPr>
        <a:xfrm>
          <a:off x="7103637" y="2337115"/>
          <a:ext cx="3228925" cy="1937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dirty="0" smtClean="0"/>
            <a:t>Luka finansowa oświaty </a:t>
          </a:r>
          <a:br>
            <a:rPr lang="pl-PL" sz="2000" b="0" kern="1200" dirty="0" smtClean="0"/>
          </a:br>
          <a:r>
            <a:rPr lang="pl-PL" sz="2000" b="0" kern="1200" dirty="0" smtClean="0"/>
            <a:t>w ciągu dwóch lat wzrosła </a:t>
          </a:r>
          <a:br>
            <a:rPr lang="pl-PL" sz="2000" b="0" kern="1200" dirty="0" smtClean="0"/>
          </a:br>
          <a:r>
            <a:rPr lang="pl-PL" sz="2000" b="0" kern="1200" dirty="0" smtClean="0"/>
            <a:t>do </a:t>
          </a:r>
          <a:r>
            <a:rPr lang="pl-PL" sz="2000" b="1" kern="1200" dirty="0" smtClean="0">
              <a:solidFill>
                <a:srgbClr val="C00000"/>
              </a:solidFill>
            </a:rPr>
            <a:t>23,45 miliardów złotych</a:t>
          </a:r>
          <a:r>
            <a:rPr lang="pl-PL" sz="2000" b="0" kern="1200" dirty="0" smtClean="0"/>
            <a:t>, </a:t>
          </a:r>
          <a:br>
            <a:rPr lang="pl-PL" sz="2000" b="0" kern="1200" dirty="0" smtClean="0"/>
          </a:br>
          <a:r>
            <a:rPr lang="pl-PL" sz="2000" b="0" kern="1200" dirty="0" smtClean="0"/>
            <a:t>a subwencja oświatowa pokrywała jedynie </a:t>
          </a:r>
          <a:r>
            <a:rPr lang="pl-PL" sz="2000" b="1" kern="1200" dirty="0" smtClean="0">
              <a:solidFill>
                <a:srgbClr val="C00000"/>
              </a:solidFill>
            </a:rPr>
            <a:t>85 procent </a:t>
          </a:r>
          <a:r>
            <a:rPr lang="pl-PL" sz="2000" b="0" kern="1200" dirty="0" smtClean="0"/>
            <a:t>wydatków płacowych. </a:t>
          </a:r>
          <a:endParaRPr lang="pl-PL" sz="2000" b="0" kern="1200" dirty="0"/>
        </a:p>
      </dsp:txBody>
      <dsp:txXfrm>
        <a:off x="7103637" y="2337115"/>
        <a:ext cx="3228925" cy="193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BCABC-D0BB-4B76-AF0F-92C8B4ADCAD8}" type="datetimeFigureOut">
              <a:rPr lang="pl-PL" smtClean="0"/>
              <a:t>11-04-2019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614A5-FE89-4E3C-979B-4EB99F4812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76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pl-PL" smtClean="0"/>
              <a:t>11-04-2019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pl-PL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rwsz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86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 zaokrąglonym rogiem 9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lang="en-US" sz="14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lang="en-US" sz="12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lang="en-US" sz="11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lang="en-US" sz="11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06E-61FC-4DF0-B4B2-F48309153FF5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11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350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Piąty poziom</a:t>
            </a:r>
          </a:p>
        </p:txBody>
      </p:sp>
      <p:sp>
        <p:nvSpPr>
          <p:cNvPr id="16" name="Łza 15"/>
          <p:cNvSpPr/>
          <p:nvPr userDrawn="1"/>
        </p:nvSpPr>
        <p:spPr>
          <a:xfrm rot="16200000">
            <a:off x="10338233" y="573257"/>
            <a:ext cx="1407088" cy="1407351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68874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 zaokrąglonym rogiem 7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129B-C6BA-4A32-B610-6C9ABFC6670D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152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129B-C6BA-4A32-B610-6C9ABFC6670D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6" name="Prostokąt z zaokrąglonym rogiem 5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7" name="Tytuł 1"/>
          <p:cNvSpPr txBox="1">
            <a:spLocks/>
          </p:cNvSpPr>
          <p:nvPr userDrawn="1"/>
        </p:nvSpPr>
        <p:spPr>
          <a:xfrm>
            <a:off x="723900" y="0"/>
            <a:ext cx="10744200" cy="12284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129B-C6BA-4A32-B610-6C9ABFC6670D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11" name="Łza 10"/>
          <p:cNvSpPr/>
          <p:nvPr userDrawn="1"/>
        </p:nvSpPr>
        <p:spPr>
          <a:xfrm rot="16200000">
            <a:off x="10338233" y="573257"/>
            <a:ext cx="1407088" cy="1407351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97463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/>
          <p:cNvSpPr/>
          <p:nvPr/>
        </p:nvSpPr>
        <p:spPr>
          <a:xfrm>
            <a:off x="6732702" y="0"/>
            <a:ext cx="5454000" cy="5455020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DDE-4B74-4BA4-AD64-0E207FAEBBFD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15" y="5614961"/>
            <a:ext cx="2420032" cy="11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70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/>
          <p:cNvSpPr/>
          <p:nvPr/>
        </p:nvSpPr>
        <p:spPr>
          <a:xfrm>
            <a:off x="6732702" y="0"/>
            <a:ext cx="5454000" cy="5455020"/>
          </a:xfrm>
          <a:prstGeom prst="teardrop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DDE-4B74-4BA4-AD64-0E207FAEBBFD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15" y="5614961"/>
            <a:ext cx="2420032" cy="11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60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za 6"/>
          <p:cNvSpPr/>
          <p:nvPr userDrawn="1"/>
        </p:nvSpPr>
        <p:spPr>
          <a:xfrm>
            <a:off x="6745351" y="0"/>
            <a:ext cx="5454000" cy="5455020"/>
          </a:xfrm>
          <a:prstGeom prst="teardrop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DDDE-4B74-4BA4-AD64-0E207FAEBBFD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8" name="Łza 7"/>
          <p:cNvSpPr/>
          <p:nvPr userDrawn="1"/>
        </p:nvSpPr>
        <p:spPr>
          <a:xfrm rot="16200000">
            <a:off x="5696107" y="1980184"/>
            <a:ext cx="3114986" cy="3115569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15" y="5614961"/>
            <a:ext cx="2420032" cy="11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00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F7CB-6CC3-4C50-83EC-67E2ED911285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B41717D-4FA6-48F5-A70E-E7264DFB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83B80955-F7EC-44C1-9911-5DE7110B5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A4ADE1B4-3AD4-436E-8E22-236C90C7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DDC5-D1FF-41BF-9680-16CF50058036}" type="datetimeFigureOut">
              <a:rPr lang="pl-PL" smtClean="0"/>
              <a:t>11-04-2019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1FB7F0D-200B-40F2-BE97-E0512281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6FA597C1-E843-4636-9B24-B08DDD92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10B1-EC11-4299-A531-9C7269000C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07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15" y="5614961"/>
            <a:ext cx="2420032" cy="1177641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 userDrawn="1"/>
        </p:nvSpPr>
        <p:spPr>
          <a:xfrm>
            <a:off x="838202" y="5110609"/>
            <a:ext cx="8503022" cy="113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rostokąt z zaokrąglonym rogiem 7"/>
          <p:cNvSpPr/>
          <p:nvPr userDrawn="1"/>
        </p:nvSpPr>
        <p:spPr>
          <a:xfrm flipV="1">
            <a:off x="0" y="0"/>
            <a:ext cx="12192000" cy="4866468"/>
          </a:xfrm>
          <a:prstGeom prst="round1Rect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latin typeface="+mj-lt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8" name="Prostokąt z zaokrąglonym rogiem 7"/>
          <p:cNvSpPr/>
          <p:nvPr userDrawn="1"/>
        </p:nvSpPr>
        <p:spPr>
          <a:xfrm flipV="1">
            <a:off x="0" y="0"/>
            <a:ext cx="12192000" cy="4866468"/>
          </a:xfrm>
          <a:prstGeom prst="round1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15" y="5614961"/>
            <a:ext cx="2420032" cy="11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3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8" name="Prostokąt z zaokrąglonym rogiem 7"/>
          <p:cNvSpPr/>
          <p:nvPr userDrawn="1"/>
        </p:nvSpPr>
        <p:spPr>
          <a:xfrm flipV="1">
            <a:off x="0" y="0"/>
            <a:ext cx="12192000" cy="4866468"/>
          </a:xfrm>
          <a:prstGeom prst="round1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1" name="Łza 10"/>
          <p:cNvSpPr/>
          <p:nvPr userDrawn="1"/>
        </p:nvSpPr>
        <p:spPr>
          <a:xfrm rot="16200000">
            <a:off x="9503010" y="3538876"/>
            <a:ext cx="2048183" cy="2048566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58524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 zaokrąglonym rogiem 8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FA13-2D7A-40C9-AD8D-4522F71432DA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85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 zaokrąglonym rogiem 8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FA13-2D7A-40C9-AD8D-4522F71432DA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776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FA13-2D7A-40C9-AD8D-4522F71432DA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9" name="Prostokąt z zaokrąglonym rogiem 8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0" name="Łza 9"/>
          <p:cNvSpPr/>
          <p:nvPr userDrawn="1"/>
        </p:nvSpPr>
        <p:spPr>
          <a:xfrm rot="16200000">
            <a:off x="10338233" y="573257"/>
            <a:ext cx="1407088" cy="1407351"/>
          </a:xfrm>
          <a:prstGeom prst="teardrop">
            <a:avLst/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4" name="Tytuł 1"/>
          <p:cNvSpPr txBox="1">
            <a:spLocks/>
          </p:cNvSpPr>
          <p:nvPr userDrawn="1"/>
        </p:nvSpPr>
        <p:spPr>
          <a:xfrm>
            <a:off x="604434" y="0"/>
            <a:ext cx="10749367" cy="1208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39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06E-61FC-4DF0-B4B2-F48309153FF5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11" name="Prostokąt z zaokrąglonym rogiem 10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F68B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t"/>
              <a:ea typeface="+mn-ea"/>
              <a:cs typeface="+mn-cs"/>
            </a:endParaRPr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723900" y="0"/>
            <a:ext cx="10744200" cy="12284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j-cs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 zaokrąglonym rogiem 9"/>
          <p:cNvSpPr/>
          <p:nvPr userDrawn="1"/>
        </p:nvSpPr>
        <p:spPr>
          <a:xfrm flipV="1">
            <a:off x="0" y="0"/>
            <a:ext cx="12192000" cy="1332854"/>
          </a:xfrm>
          <a:prstGeom prst="round1Rect">
            <a:avLst>
              <a:gd name="adj" fmla="val 39535"/>
            </a:avLst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lang="en-US" sz="14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lang="en-US" sz="12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lang="en-US" sz="1100" smtClean="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lang="en-US" sz="1100">
                <a:solidFill>
                  <a:srgbClr val="58595B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A06E-61FC-4DF0-B4B2-F48309153FF5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8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350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Kliknij, aby edytować style wzorca tekstu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Drugi poziom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Trzeci poziom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Czwarty poziom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29309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038D-F4C6-4CBF-8ADB-4BFCC40F692D}" type="datetime1">
              <a:rPr lang="pl-PL" smtClean="0"/>
              <a:t>11-04-2019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Związek Miast Polskich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1" r:id="rId2"/>
    <p:sldLayoutId id="2147483672" r:id="rId3"/>
    <p:sldLayoutId id="2147483673" r:id="rId4"/>
    <p:sldLayoutId id="2147483682" r:id="rId5"/>
    <p:sldLayoutId id="2147483681" r:id="rId6"/>
    <p:sldLayoutId id="2147483662" r:id="rId7"/>
    <p:sldLayoutId id="2147483664" r:id="rId8"/>
    <p:sldLayoutId id="2147483677" r:id="rId9"/>
    <p:sldLayoutId id="2147483678" r:id="rId10"/>
    <p:sldLayoutId id="2147483679" r:id="rId11"/>
    <p:sldLayoutId id="2147483666" r:id="rId12"/>
    <p:sldLayoutId id="2147483680" r:id="rId13"/>
    <p:sldLayoutId id="2147483674" r:id="rId14"/>
    <p:sldLayoutId id="2147483675" r:id="rId15"/>
    <p:sldLayoutId id="2147483676" r:id="rId16"/>
    <p:sldLayoutId id="2147483667" r:id="rId17"/>
    <p:sldLayoutId id="2147483684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58595B"/>
          </a:solidFill>
          <a:latin typeface="+mj-lt"/>
          <a:ea typeface="Roboto Light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+mn-lt"/>
          <a:ea typeface="Roboto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22B3837-127B-4ECF-9603-A26960360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6F989F1-D450-4F06-84C5-3BBE6B34C3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555120E-4A2E-4B3E-861E-D5F511527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22B3837-127B-4ECF-9603-A26960360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46F989F1-D450-4F06-84C5-3BBE6B34C3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555120E-4A2E-4B3E-861E-D5F511527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/>
          <p:cNvSpPr txBox="1">
            <a:spLocks/>
          </p:cNvSpPr>
          <p:nvPr/>
        </p:nvSpPr>
        <p:spPr>
          <a:xfrm>
            <a:off x="838202" y="5110609"/>
            <a:ext cx="8503022" cy="1137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"/>
              </a:spcBef>
              <a:buFont typeface="Arial" panose="020B0604020202020204" pitchFamily="34" charset="0"/>
              <a:buNone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ytuł 3"/>
          <p:cNvSpPr txBox="1">
            <a:spLocks/>
          </p:cNvSpPr>
          <p:nvPr/>
        </p:nvSpPr>
        <p:spPr>
          <a:xfrm>
            <a:off x="406400" y="2061006"/>
            <a:ext cx="1121664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+mj-lt"/>
                <a:ea typeface="Roboto Light" pitchFamily="2" charset="0"/>
                <a:cs typeface="+mj-cs"/>
              </a:defRPr>
            </a:lvl1pPr>
          </a:lstStyle>
          <a:p>
            <a:r>
              <a:rPr lang="pl-PL" sz="4800" b="1" dirty="0" smtClean="0">
                <a:solidFill>
                  <a:schemeClr val="bg1"/>
                </a:solidFill>
              </a:rPr>
              <a:t>Planowanie subwencji oświatowej w wydaniu Ministerstwa Edukacji Narodowej</a:t>
            </a:r>
          </a:p>
          <a:p>
            <a:r>
              <a:rPr lang="pl-PL" sz="4800" dirty="0" smtClean="0">
                <a:solidFill>
                  <a:schemeClr val="bg1"/>
                </a:solidFill>
              </a:rPr>
              <a:t>Dramat w dwóch aktach i z prologiem</a:t>
            </a:r>
          </a:p>
          <a:p>
            <a:endParaRPr lang="pl-PL" sz="48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6"/>
              </a:spcBef>
            </a:pPr>
            <a:r>
              <a:rPr lang="pl-PL" sz="2000" dirty="0" smtClean="0">
                <a:solidFill>
                  <a:schemeClr val="bg1"/>
                </a:solidFill>
                <a:cs typeface="Calibri" panose="020F0502020204030204" pitchFamily="34" charset="0"/>
              </a:rPr>
              <a:t>© </a:t>
            </a:r>
            <a:r>
              <a:rPr lang="pl-PL" sz="2000" dirty="0">
                <a:solidFill>
                  <a:schemeClr val="bg1"/>
                </a:solidFill>
              </a:rPr>
              <a:t>Marek Wójcik, mw@zmp.poznan.pl</a:t>
            </a:r>
            <a:endParaRPr lang="pl-PL" sz="2000" u="sng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6"/>
              </a:spcBef>
            </a:pPr>
            <a:r>
              <a:rPr lang="pl-PL" sz="20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Warszawa, 11 kwietnia 2019r.</a:t>
            </a:r>
            <a:endParaRPr lang="pl-PL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5110609"/>
            <a:ext cx="11324045" cy="15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5429" y="1786995"/>
            <a:ext cx="10591799" cy="4351338"/>
          </a:xfrm>
        </p:spPr>
        <p:txBody>
          <a:bodyPr>
            <a:noAutofit/>
          </a:bodyPr>
          <a:lstStyle/>
          <a:p>
            <a:endParaRPr lang="pl-PL" sz="1200" dirty="0" smtClean="0"/>
          </a:p>
          <a:p>
            <a:endParaRPr lang="pl-PL" sz="1200" dirty="0"/>
          </a:p>
          <a:p>
            <a:endParaRPr lang="pl-PL" sz="1200" dirty="0" smtClean="0"/>
          </a:p>
        </p:txBody>
      </p:sp>
      <p:sp>
        <p:nvSpPr>
          <p:cNvPr id="3" name="pole tekstowe 2"/>
          <p:cNvSpPr txBox="1"/>
          <p:nvPr/>
        </p:nvSpPr>
        <p:spPr>
          <a:xfrm>
            <a:off x="455428" y="-71603"/>
            <a:ext cx="102444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Prolog - rok 2017, tak planowanie przez MEN </a:t>
            </a:r>
            <a:br>
              <a:rPr lang="pl-PL" sz="4400" b="1" dirty="0" smtClean="0">
                <a:solidFill>
                  <a:schemeClr val="bg1"/>
                </a:solidFill>
              </a:rPr>
            </a:br>
            <a:r>
              <a:rPr lang="pl-PL" sz="4400" b="1" dirty="0" smtClean="0">
                <a:solidFill>
                  <a:schemeClr val="bg1"/>
                </a:solidFill>
              </a:rPr>
              <a:t>przekłada się na wynagrodzenia nauczycieli  </a:t>
            </a:r>
            <a:endParaRPr lang="pl-PL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6551557"/>
              </p:ext>
            </p:extLst>
          </p:nvPr>
        </p:nvGraphicFramePr>
        <p:xfrm>
          <a:off x="455428" y="1616149"/>
          <a:ext cx="11357343" cy="476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5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768098" y="1741081"/>
          <a:ext cx="10597894" cy="369653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54143"/>
                <a:gridCol w="2636360"/>
                <a:gridCol w="163720"/>
                <a:gridCol w="2739975"/>
                <a:gridCol w="2903696"/>
              </a:tblGrid>
              <a:tr h="677454">
                <a:tc rowSpan="3">
                  <a:txBody>
                    <a:bodyPr/>
                    <a:lstStyle/>
                    <a:p>
                      <a:endParaRPr lang="pl-PL" sz="2000" dirty="0" smtClean="0"/>
                    </a:p>
                    <a:p>
                      <a:r>
                        <a:rPr lang="pl-PL" sz="2000" dirty="0" smtClean="0"/>
                        <a:t>Kategoria jednostek samorządu terytorialnego </a:t>
                      </a:r>
                      <a:endParaRPr lang="pl-PL" sz="2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Działy </a:t>
                      </a:r>
                      <a:r>
                        <a:rPr lang="pl-PL" sz="2000" baseline="0" dirty="0" smtClean="0"/>
                        <a:t>801 oświata i wychowanie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aseline="0" dirty="0" smtClean="0"/>
                        <a:t> oraz  854 edukacyjna opieka wychowawcza </a:t>
                      </a:r>
                      <a:endParaRPr lang="pl-PL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677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Dochody</a:t>
                      </a:r>
                      <a:r>
                        <a:rPr lang="pl-PL" sz="2000" b="1" baseline="0" dirty="0" smtClean="0"/>
                        <a:t> z tytułu subwencji i dotacji</a:t>
                      </a:r>
                      <a:endParaRPr lang="pl-PL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Wydatki poniesione przez samorządy  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Dopłata</a:t>
                      </a:r>
                      <a:r>
                        <a:rPr lang="pl-PL" sz="2000" b="1" baseline="0" dirty="0" smtClean="0"/>
                        <a:t> JST </a:t>
                      </a:r>
                      <a:r>
                        <a:rPr lang="pl-PL" sz="2000" b="1" dirty="0" smtClean="0"/>
                        <a:t>do subwencji i dotacji otrzymanych</a:t>
                      </a:r>
                      <a:br>
                        <a:rPr lang="pl-PL" sz="2000" b="1" dirty="0" smtClean="0"/>
                      </a:br>
                      <a:r>
                        <a:rPr lang="pl-PL" sz="2000" b="1" dirty="0" smtClean="0"/>
                        <a:t>z budżetu państwa </a:t>
                      </a:r>
                      <a:endParaRPr lang="pl-PL" sz="2000" b="1" dirty="0"/>
                    </a:p>
                  </a:txBody>
                  <a:tcPr/>
                </a:tc>
              </a:tr>
              <a:tr h="361152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tys. zł</a:t>
                      </a:r>
                      <a:endParaRPr lang="pl-PL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6363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Gminy (2381)</a:t>
                      </a:r>
                    </a:p>
                    <a:p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20 805 818</a:t>
                      </a:r>
                      <a:endParaRPr lang="pl-PL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27 752 199</a:t>
                      </a:r>
                      <a:endParaRPr lang="pl-PL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6 946 381</a:t>
                      </a:r>
                      <a:endParaRPr lang="pl-PL" sz="2000" b="1" dirty="0"/>
                    </a:p>
                  </a:txBody>
                  <a:tcPr/>
                </a:tc>
              </a:tr>
              <a:tr h="892372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Miasta na prawach powiatu (66)</a:t>
                      </a:r>
                      <a:endParaRPr lang="pl-PL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14 067 627</a:t>
                      </a:r>
                      <a:endParaRPr lang="pl-PL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20 085 792</a:t>
                      </a:r>
                      <a:endParaRPr lang="pl-PL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6 018 165</a:t>
                      </a:r>
                      <a:endParaRPr lang="pl-PL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89911" y="-78997"/>
            <a:ext cx="108777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Piorunujący efekt  </a:t>
            </a:r>
            <a:r>
              <a:rPr lang="pl-PL" sz="4400" b="1" dirty="0" err="1" smtClean="0">
                <a:solidFill>
                  <a:schemeClr val="bg1"/>
                </a:solidFill>
              </a:rPr>
              <a:t>niedoszacownia</a:t>
            </a:r>
            <a:r>
              <a:rPr lang="pl-PL" sz="4400" b="1" dirty="0" smtClean="0">
                <a:solidFill>
                  <a:schemeClr val="bg1"/>
                </a:solidFill>
              </a:rPr>
              <a:t> zadań </a:t>
            </a:r>
          </a:p>
          <a:p>
            <a:r>
              <a:rPr lang="pl-PL" sz="4400" b="1" dirty="0" smtClean="0">
                <a:solidFill>
                  <a:schemeClr val="bg1"/>
                </a:solidFill>
              </a:rPr>
              <a:t>finansowanych z subwencji oświatowej  w 2017r.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992891"/>
              </p:ext>
            </p:extLst>
          </p:nvPr>
        </p:nvGraphicFramePr>
        <p:xfrm>
          <a:off x="768098" y="1741081"/>
          <a:ext cx="9107422" cy="3474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209542"/>
                <a:gridCol w="2734056"/>
                <a:gridCol w="3163824"/>
              </a:tblGrid>
              <a:tr h="376363">
                <a:tc rowSpan="2"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Wydatki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Gminy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Miasta</a:t>
                      </a:r>
                      <a:r>
                        <a:rPr lang="pl-PL" sz="2000" b="1" baseline="0" dirty="0" smtClean="0"/>
                        <a:t> na prawach powiatu</a:t>
                      </a:r>
                      <a:endParaRPr lang="pl-PL" sz="2000" b="1" dirty="0"/>
                    </a:p>
                  </a:txBody>
                  <a:tcPr/>
                </a:tc>
              </a:tr>
              <a:tr h="376363">
                <a:tc vMerge="1">
                  <a:txBody>
                    <a:bodyPr/>
                    <a:lstStyle/>
                    <a:p>
                      <a:pPr algn="ctr"/>
                      <a:endParaRPr lang="pl-PL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tys. zł</a:t>
                      </a:r>
                      <a:endParaRPr lang="pl-PL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6363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Ogółem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34 482 749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22 271 008</a:t>
                      </a:r>
                      <a:endParaRPr lang="pl-PL" sz="2000" dirty="0"/>
                    </a:p>
                  </a:txBody>
                  <a:tcPr/>
                </a:tc>
              </a:tr>
              <a:tr h="376363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Wynagrodzenia i pochodne 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 smtClean="0"/>
                        <a:t>22 980 322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 smtClean="0"/>
                        <a:t>14 488 510</a:t>
                      </a:r>
                      <a:endParaRPr lang="pl-PL" sz="2000" b="1" dirty="0"/>
                    </a:p>
                  </a:txBody>
                  <a:tcPr/>
                </a:tc>
              </a:tr>
              <a:tr h="376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/>
                        <a:t>Materiały i usługi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4 555 211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2 455 469</a:t>
                      </a:r>
                      <a:endParaRPr lang="pl-PL" sz="2000" dirty="0"/>
                    </a:p>
                  </a:txBody>
                  <a:tcPr/>
                </a:tc>
              </a:tr>
              <a:tr h="376363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Dotacje (szkoły n</a:t>
                      </a:r>
                      <a:r>
                        <a:rPr lang="pl-PL" sz="2000" b="1" baseline="0" dirty="0" smtClean="0"/>
                        <a:t>iepubliczne)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2 586 353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3 122 072</a:t>
                      </a:r>
                      <a:endParaRPr lang="pl-PL" sz="2000" dirty="0"/>
                    </a:p>
                  </a:txBody>
                  <a:tcPr/>
                </a:tc>
              </a:tr>
              <a:tr h="376363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Wydatki majątkowe 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2 183 907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1 213 474</a:t>
                      </a:r>
                      <a:endParaRPr lang="pl-PL" sz="2000" dirty="0"/>
                    </a:p>
                  </a:txBody>
                  <a:tcPr/>
                </a:tc>
              </a:tr>
              <a:tr h="376363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Dla porównania: wysokość subwencji oświatowej 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 smtClean="0"/>
                        <a:t>19 912 260</a:t>
                      </a:r>
                      <a:endParaRPr lang="pl-P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 smtClean="0"/>
                        <a:t>13 750 317</a:t>
                      </a:r>
                      <a:endParaRPr lang="pl-PL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489911" y="-78997"/>
            <a:ext cx="116919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Subwencja oświatowa w 2017 r. </a:t>
            </a:r>
            <a:br>
              <a:rPr lang="pl-PL" sz="4400" b="1" dirty="0" smtClean="0">
                <a:solidFill>
                  <a:schemeClr val="bg1"/>
                </a:solidFill>
              </a:rPr>
            </a:br>
            <a:r>
              <a:rPr lang="pl-PL" sz="4400" b="1" dirty="0" smtClean="0">
                <a:solidFill>
                  <a:schemeClr val="bg1"/>
                </a:solidFill>
              </a:rPr>
              <a:t>nie </a:t>
            </a:r>
            <a:r>
              <a:rPr lang="pl-PL" sz="4400" b="1" dirty="0">
                <a:solidFill>
                  <a:schemeClr val="bg1"/>
                </a:solidFill>
              </a:rPr>
              <a:t>wystarcza nawet </a:t>
            </a:r>
            <a:r>
              <a:rPr lang="pl-PL" sz="4400" b="1" dirty="0" smtClean="0">
                <a:solidFill>
                  <a:schemeClr val="bg1"/>
                </a:solidFill>
              </a:rPr>
              <a:t>na  </a:t>
            </a:r>
            <a:r>
              <a:rPr lang="pl-PL" sz="4400" b="1" dirty="0">
                <a:solidFill>
                  <a:schemeClr val="bg1"/>
                </a:solidFill>
              </a:rPr>
              <a:t>wynagrodzenia nauczycieli  </a:t>
            </a:r>
            <a:endParaRPr lang="pl-PL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934116"/>
              </p:ext>
            </p:extLst>
          </p:nvPr>
        </p:nvGraphicFramePr>
        <p:xfrm>
          <a:off x="606055" y="1562986"/>
          <a:ext cx="11036595" cy="518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222743" y="287079"/>
            <a:ext cx="94586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>
                <a:solidFill>
                  <a:schemeClr val="bg1"/>
                </a:solidFill>
              </a:rPr>
              <a:t>Akt </a:t>
            </a:r>
            <a:r>
              <a:rPr lang="pl-PL" sz="4400" b="1" dirty="0" smtClean="0">
                <a:solidFill>
                  <a:schemeClr val="bg1"/>
                </a:solidFill>
              </a:rPr>
              <a:t>1 </a:t>
            </a:r>
            <a:r>
              <a:rPr lang="pl-PL" sz="4400" b="1" dirty="0">
                <a:solidFill>
                  <a:schemeClr val="bg1"/>
                </a:solidFill>
              </a:rPr>
              <a:t>– </a:t>
            </a:r>
            <a:r>
              <a:rPr lang="pl-PL" sz="4400" b="1" dirty="0" smtClean="0">
                <a:solidFill>
                  <a:schemeClr val="bg1"/>
                </a:solidFill>
              </a:rPr>
              <a:t>subwencja oświatowa na rok 2018</a:t>
            </a:r>
            <a:endParaRPr lang="pl-PL" sz="4400" b="1" dirty="0">
              <a:solidFill>
                <a:schemeClr val="bg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24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315646"/>
              </p:ext>
            </p:extLst>
          </p:nvPr>
        </p:nvGraphicFramePr>
        <p:xfrm>
          <a:off x="606055" y="1562986"/>
          <a:ext cx="11036595" cy="518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222743" y="287079"/>
            <a:ext cx="945585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>
                <a:solidFill>
                  <a:schemeClr val="bg1"/>
                </a:solidFill>
              </a:rPr>
              <a:t>Akt 2 – </a:t>
            </a:r>
            <a:r>
              <a:rPr lang="pl-PL" sz="4400" b="1" dirty="0" smtClean="0">
                <a:solidFill>
                  <a:schemeClr val="bg1"/>
                </a:solidFill>
              </a:rPr>
              <a:t>subwencja oświatowa na rok </a:t>
            </a:r>
            <a:r>
              <a:rPr lang="pl-PL" sz="4400" b="1" dirty="0">
                <a:solidFill>
                  <a:schemeClr val="bg1"/>
                </a:solidFill>
              </a:rPr>
              <a:t>2019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21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583298"/>
              </p:ext>
            </p:extLst>
          </p:nvPr>
        </p:nvGraphicFramePr>
        <p:xfrm>
          <a:off x="838199" y="1825625"/>
          <a:ext cx="1033256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762787" y="-92477"/>
            <a:ext cx="106995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Scena finałowa –  samorządy płacą za zmiany  </a:t>
            </a:r>
          </a:p>
          <a:p>
            <a:r>
              <a:rPr lang="pl-PL" sz="4400" b="1" dirty="0" smtClean="0">
                <a:solidFill>
                  <a:schemeClr val="bg1"/>
                </a:solidFill>
              </a:rPr>
              <a:t> w systemie oświaty (lata 2017  i 2018)</a:t>
            </a:r>
            <a:endParaRPr lang="pl-P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 txBox="1">
            <a:spLocks/>
          </p:cNvSpPr>
          <p:nvPr/>
        </p:nvSpPr>
        <p:spPr>
          <a:xfrm>
            <a:off x="914954" y="5053371"/>
            <a:ext cx="4508500" cy="218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Pięknie dziękuję</a:t>
            </a:r>
          </a:p>
          <a:p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© </a:t>
            </a:r>
            <a:r>
              <a:rPr lang="pl-PL" sz="2600" dirty="0">
                <a:solidFill>
                  <a:schemeClr val="bg1">
                    <a:lumMod val="50000"/>
                  </a:schemeClr>
                </a:solidFill>
              </a:rPr>
              <a:t>Marek Wójcik, mw@zmp.poznan.pl</a:t>
            </a:r>
            <a:endParaRPr lang="pl-PL" sz="2600" u="sng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u="sng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 smtClean="0">
              <a:solidFill>
                <a:schemeClr val="tx1"/>
              </a:solidFill>
              <a:latin typeface="+mj-lt"/>
            </a:endParaRPr>
          </a:p>
          <a:p>
            <a:endParaRPr lang="pl-PL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Symbol zastępczy tekstu 4"/>
          <p:cNvSpPr txBox="1">
            <a:spLocks/>
          </p:cNvSpPr>
          <p:nvPr/>
        </p:nvSpPr>
        <p:spPr>
          <a:xfrm>
            <a:off x="7245926" y="1205345"/>
            <a:ext cx="4946073" cy="2978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„Ze </a:t>
            </a:r>
            <a:r>
              <a:rPr lang="pl-PL" dirty="0"/>
              <a:t>wszys­tkich wi­dowisk ludzie naj­bar­dziej lu­bią teatr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cyrk</a:t>
            </a:r>
            <a:r>
              <a:rPr lang="pl-PL" dirty="0" smtClean="0"/>
              <a:t>, bo </a:t>
            </a:r>
            <a:r>
              <a:rPr lang="pl-PL" dirty="0"/>
              <a:t>to są naj­wier­niej­sze zwier­ciadła ich </a:t>
            </a:r>
            <a:r>
              <a:rPr lang="pl-PL" dirty="0" smtClean="0"/>
              <a:t>życia, złożonego z udawania, zręczności i błazeństw”</a:t>
            </a:r>
          </a:p>
          <a:p>
            <a:pPr marL="0" indent="0">
              <a:buNone/>
            </a:pPr>
            <a:r>
              <a:rPr lang="pl-PL" sz="2000" i="1" dirty="0"/>
              <a:t>Aleksander </a:t>
            </a:r>
            <a:r>
              <a:rPr lang="pl-PL" sz="2000" i="1" dirty="0" smtClean="0"/>
              <a:t>Świętochowski</a:t>
            </a:r>
            <a:endParaRPr lang="pl-PL" sz="20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368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MP-Calibri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TP102923943" id="{01FC8EAD-4A0B-4F26-87F4-4BA89417ECDB}" vid="{16E11136-12C7-4FC0-81A3-8AEFAFB807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622</Words>
  <Application>Microsoft Office PowerPoint</Application>
  <PresentationFormat>Panoramiczny</PresentationFormat>
  <Paragraphs>95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 Light</vt:lpstr>
      <vt:lpstr>Roboto Lt</vt:lpstr>
      <vt:lpstr>Tahoma</vt:lpstr>
      <vt:lpstr>ZMP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2017-01-02T12:00:26Z</dcterms:created>
  <dcterms:modified xsi:type="dcterms:W3CDTF">2019-04-11T09:58:08Z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