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7" r:id="rId6"/>
    <p:sldId id="266" r:id="rId7"/>
    <p:sldId id="259" r:id="rId8"/>
    <p:sldId id="262" r:id="rId9"/>
    <p:sldId id="264" r:id="rId10"/>
    <p:sldId id="268" r:id="rId11"/>
    <p:sldId id="269" r:id="rId12"/>
    <p:sldId id="270" r:id="rId13"/>
    <p:sldId id="260" r:id="rId1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02E119-2C86-4FF4-BD51-2F2F052EEDC6}"/>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FA5168B3-99AF-432F-B6A5-54529D086D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ED39C28A-F60A-40E6-83C3-C6C6D21BCD65}"/>
              </a:ext>
            </a:extLst>
          </p:cNvPr>
          <p:cNvSpPr>
            <a:spLocks noGrp="1"/>
          </p:cNvSpPr>
          <p:nvPr>
            <p:ph type="dt" sz="half" idx="10"/>
          </p:nvPr>
        </p:nvSpPr>
        <p:spPr/>
        <p:txBody>
          <a:bodyPr/>
          <a:lstStyle/>
          <a:p>
            <a:fld id="{A9C3FA98-AA61-47B3-B366-515484BA2525}" type="datetimeFigureOut">
              <a:rPr lang="pl-PL" smtClean="0"/>
              <a:t>06.03.2019</a:t>
            </a:fld>
            <a:endParaRPr lang="pl-PL"/>
          </a:p>
        </p:txBody>
      </p:sp>
      <p:sp>
        <p:nvSpPr>
          <p:cNvPr id="5" name="Symbol zastępczy stopki 4">
            <a:extLst>
              <a:ext uri="{FF2B5EF4-FFF2-40B4-BE49-F238E27FC236}">
                <a16:creationId xmlns:a16="http://schemas.microsoft.com/office/drawing/2014/main" id="{C2A5E29D-5C73-4BD1-8381-6A428A007BD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1D69553-2751-48AF-AA65-4D847B368567}"/>
              </a:ext>
            </a:extLst>
          </p:cNvPr>
          <p:cNvSpPr>
            <a:spLocks noGrp="1"/>
          </p:cNvSpPr>
          <p:nvPr>
            <p:ph type="sldNum" sz="quarter" idx="12"/>
          </p:nvPr>
        </p:nvSpPr>
        <p:spPr/>
        <p:txBody>
          <a:bodyPr/>
          <a:lstStyle/>
          <a:p>
            <a:fld id="{F58A2BCE-5558-486D-B67C-55C06E192736}" type="slidenum">
              <a:rPr lang="pl-PL" smtClean="0"/>
              <a:t>‹#›</a:t>
            </a:fld>
            <a:endParaRPr lang="pl-PL"/>
          </a:p>
        </p:txBody>
      </p:sp>
    </p:spTree>
    <p:extLst>
      <p:ext uri="{BB962C8B-B14F-4D97-AF65-F5344CB8AC3E}">
        <p14:creationId xmlns:p14="http://schemas.microsoft.com/office/powerpoint/2010/main" val="196634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447035-7C7C-4BC3-8310-F5D6573B5A82}"/>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46F48158-054D-48A8-9A0F-1DC6032C73A2}"/>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A98555A-998F-435C-B85A-8E2E4529A05F}"/>
              </a:ext>
            </a:extLst>
          </p:cNvPr>
          <p:cNvSpPr>
            <a:spLocks noGrp="1"/>
          </p:cNvSpPr>
          <p:nvPr>
            <p:ph type="dt" sz="half" idx="10"/>
          </p:nvPr>
        </p:nvSpPr>
        <p:spPr/>
        <p:txBody>
          <a:bodyPr/>
          <a:lstStyle/>
          <a:p>
            <a:fld id="{A9C3FA98-AA61-47B3-B366-515484BA2525}" type="datetimeFigureOut">
              <a:rPr lang="pl-PL" smtClean="0"/>
              <a:t>06.03.2019</a:t>
            </a:fld>
            <a:endParaRPr lang="pl-PL"/>
          </a:p>
        </p:txBody>
      </p:sp>
      <p:sp>
        <p:nvSpPr>
          <p:cNvPr id="5" name="Symbol zastępczy stopki 4">
            <a:extLst>
              <a:ext uri="{FF2B5EF4-FFF2-40B4-BE49-F238E27FC236}">
                <a16:creationId xmlns:a16="http://schemas.microsoft.com/office/drawing/2014/main" id="{1F189D23-8A7C-4D49-99E4-EB65971959B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AA4C21F-67DD-4EC0-8CA5-BFB837D8DAAF}"/>
              </a:ext>
            </a:extLst>
          </p:cNvPr>
          <p:cNvSpPr>
            <a:spLocks noGrp="1"/>
          </p:cNvSpPr>
          <p:nvPr>
            <p:ph type="sldNum" sz="quarter" idx="12"/>
          </p:nvPr>
        </p:nvSpPr>
        <p:spPr/>
        <p:txBody>
          <a:bodyPr/>
          <a:lstStyle/>
          <a:p>
            <a:fld id="{F58A2BCE-5558-486D-B67C-55C06E192736}" type="slidenum">
              <a:rPr lang="pl-PL" smtClean="0"/>
              <a:t>‹#›</a:t>
            </a:fld>
            <a:endParaRPr lang="pl-PL"/>
          </a:p>
        </p:txBody>
      </p:sp>
    </p:spTree>
    <p:extLst>
      <p:ext uri="{BB962C8B-B14F-4D97-AF65-F5344CB8AC3E}">
        <p14:creationId xmlns:p14="http://schemas.microsoft.com/office/powerpoint/2010/main" val="3334945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03686225-0FFF-4C48-9362-448D80005636}"/>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B85CEC9-33FA-4A40-870F-4D262FDDB592}"/>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631EFBF-9D55-4428-A1B1-2A14DEC1D62F}"/>
              </a:ext>
            </a:extLst>
          </p:cNvPr>
          <p:cNvSpPr>
            <a:spLocks noGrp="1"/>
          </p:cNvSpPr>
          <p:nvPr>
            <p:ph type="dt" sz="half" idx="10"/>
          </p:nvPr>
        </p:nvSpPr>
        <p:spPr/>
        <p:txBody>
          <a:bodyPr/>
          <a:lstStyle/>
          <a:p>
            <a:fld id="{A9C3FA98-AA61-47B3-B366-515484BA2525}" type="datetimeFigureOut">
              <a:rPr lang="pl-PL" smtClean="0"/>
              <a:t>06.03.2019</a:t>
            </a:fld>
            <a:endParaRPr lang="pl-PL"/>
          </a:p>
        </p:txBody>
      </p:sp>
      <p:sp>
        <p:nvSpPr>
          <p:cNvPr id="5" name="Symbol zastępczy stopki 4">
            <a:extLst>
              <a:ext uri="{FF2B5EF4-FFF2-40B4-BE49-F238E27FC236}">
                <a16:creationId xmlns:a16="http://schemas.microsoft.com/office/drawing/2014/main" id="{D8CC375C-978B-4112-B62B-EC2BEF896EC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B3893D3-59DE-43C6-A1BD-9B68218431F0}"/>
              </a:ext>
            </a:extLst>
          </p:cNvPr>
          <p:cNvSpPr>
            <a:spLocks noGrp="1"/>
          </p:cNvSpPr>
          <p:nvPr>
            <p:ph type="sldNum" sz="quarter" idx="12"/>
          </p:nvPr>
        </p:nvSpPr>
        <p:spPr/>
        <p:txBody>
          <a:bodyPr/>
          <a:lstStyle/>
          <a:p>
            <a:fld id="{F58A2BCE-5558-486D-B67C-55C06E192736}" type="slidenum">
              <a:rPr lang="pl-PL" smtClean="0"/>
              <a:t>‹#›</a:t>
            </a:fld>
            <a:endParaRPr lang="pl-PL"/>
          </a:p>
        </p:txBody>
      </p:sp>
    </p:spTree>
    <p:extLst>
      <p:ext uri="{BB962C8B-B14F-4D97-AF65-F5344CB8AC3E}">
        <p14:creationId xmlns:p14="http://schemas.microsoft.com/office/powerpoint/2010/main" val="2635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817857-5251-43CF-A379-E27D55BCAA5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F810E5A-5611-46E5-A980-041C1BEDE504}"/>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BC8353E-5C75-40A2-948D-1383E5E3432B}"/>
              </a:ext>
            </a:extLst>
          </p:cNvPr>
          <p:cNvSpPr>
            <a:spLocks noGrp="1"/>
          </p:cNvSpPr>
          <p:nvPr>
            <p:ph type="dt" sz="half" idx="10"/>
          </p:nvPr>
        </p:nvSpPr>
        <p:spPr/>
        <p:txBody>
          <a:bodyPr/>
          <a:lstStyle/>
          <a:p>
            <a:fld id="{A9C3FA98-AA61-47B3-B366-515484BA2525}" type="datetimeFigureOut">
              <a:rPr lang="pl-PL" smtClean="0"/>
              <a:t>06.03.2019</a:t>
            </a:fld>
            <a:endParaRPr lang="pl-PL"/>
          </a:p>
        </p:txBody>
      </p:sp>
      <p:sp>
        <p:nvSpPr>
          <p:cNvPr id="5" name="Symbol zastępczy stopki 4">
            <a:extLst>
              <a:ext uri="{FF2B5EF4-FFF2-40B4-BE49-F238E27FC236}">
                <a16:creationId xmlns:a16="http://schemas.microsoft.com/office/drawing/2014/main" id="{53D98DB3-EDCC-40AA-B72A-AFEF4122E97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3D7A7E4-392E-4CD3-9FAA-FB3690F292B3}"/>
              </a:ext>
            </a:extLst>
          </p:cNvPr>
          <p:cNvSpPr>
            <a:spLocks noGrp="1"/>
          </p:cNvSpPr>
          <p:nvPr>
            <p:ph type="sldNum" sz="quarter" idx="12"/>
          </p:nvPr>
        </p:nvSpPr>
        <p:spPr/>
        <p:txBody>
          <a:bodyPr/>
          <a:lstStyle/>
          <a:p>
            <a:fld id="{F58A2BCE-5558-486D-B67C-55C06E192736}" type="slidenum">
              <a:rPr lang="pl-PL" smtClean="0"/>
              <a:t>‹#›</a:t>
            </a:fld>
            <a:endParaRPr lang="pl-PL"/>
          </a:p>
        </p:txBody>
      </p:sp>
    </p:spTree>
    <p:extLst>
      <p:ext uri="{BB962C8B-B14F-4D97-AF65-F5344CB8AC3E}">
        <p14:creationId xmlns:p14="http://schemas.microsoft.com/office/powerpoint/2010/main" val="2249642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B3DD96-CD8F-4598-96A9-3F09053BC69E}"/>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7A4DBA50-8AC1-4060-A554-D092A9958C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AA5B1DEA-5585-43CB-9E65-4EEDC3E595FA}"/>
              </a:ext>
            </a:extLst>
          </p:cNvPr>
          <p:cNvSpPr>
            <a:spLocks noGrp="1"/>
          </p:cNvSpPr>
          <p:nvPr>
            <p:ph type="dt" sz="half" idx="10"/>
          </p:nvPr>
        </p:nvSpPr>
        <p:spPr/>
        <p:txBody>
          <a:bodyPr/>
          <a:lstStyle/>
          <a:p>
            <a:fld id="{A9C3FA98-AA61-47B3-B366-515484BA2525}" type="datetimeFigureOut">
              <a:rPr lang="pl-PL" smtClean="0"/>
              <a:t>06.03.2019</a:t>
            </a:fld>
            <a:endParaRPr lang="pl-PL"/>
          </a:p>
        </p:txBody>
      </p:sp>
      <p:sp>
        <p:nvSpPr>
          <p:cNvPr id="5" name="Symbol zastępczy stopki 4">
            <a:extLst>
              <a:ext uri="{FF2B5EF4-FFF2-40B4-BE49-F238E27FC236}">
                <a16:creationId xmlns:a16="http://schemas.microsoft.com/office/drawing/2014/main" id="{1DFA51A8-7DDC-4827-BB3E-22929EBA6EE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0510D15-4D12-409C-8FD6-4005E97B028F}"/>
              </a:ext>
            </a:extLst>
          </p:cNvPr>
          <p:cNvSpPr>
            <a:spLocks noGrp="1"/>
          </p:cNvSpPr>
          <p:nvPr>
            <p:ph type="sldNum" sz="quarter" idx="12"/>
          </p:nvPr>
        </p:nvSpPr>
        <p:spPr/>
        <p:txBody>
          <a:bodyPr/>
          <a:lstStyle/>
          <a:p>
            <a:fld id="{F58A2BCE-5558-486D-B67C-55C06E192736}" type="slidenum">
              <a:rPr lang="pl-PL" smtClean="0"/>
              <a:t>‹#›</a:t>
            </a:fld>
            <a:endParaRPr lang="pl-PL"/>
          </a:p>
        </p:txBody>
      </p:sp>
    </p:spTree>
    <p:extLst>
      <p:ext uri="{BB962C8B-B14F-4D97-AF65-F5344CB8AC3E}">
        <p14:creationId xmlns:p14="http://schemas.microsoft.com/office/powerpoint/2010/main" val="161690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706872-8D24-451E-859F-ECD7B7BA149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13F407C-51F6-4EAB-8412-AA82823C3E0F}"/>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AF939124-13AF-419B-8948-0D0E0C7C191B}"/>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ACFD344D-95B5-4FC4-AB16-E2132AB09363}"/>
              </a:ext>
            </a:extLst>
          </p:cNvPr>
          <p:cNvSpPr>
            <a:spLocks noGrp="1"/>
          </p:cNvSpPr>
          <p:nvPr>
            <p:ph type="dt" sz="half" idx="10"/>
          </p:nvPr>
        </p:nvSpPr>
        <p:spPr/>
        <p:txBody>
          <a:bodyPr/>
          <a:lstStyle/>
          <a:p>
            <a:fld id="{A9C3FA98-AA61-47B3-B366-515484BA2525}" type="datetimeFigureOut">
              <a:rPr lang="pl-PL" smtClean="0"/>
              <a:t>06.03.2019</a:t>
            </a:fld>
            <a:endParaRPr lang="pl-PL"/>
          </a:p>
        </p:txBody>
      </p:sp>
      <p:sp>
        <p:nvSpPr>
          <p:cNvPr id="6" name="Symbol zastępczy stopki 5">
            <a:extLst>
              <a:ext uri="{FF2B5EF4-FFF2-40B4-BE49-F238E27FC236}">
                <a16:creationId xmlns:a16="http://schemas.microsoft.com/office/drawing/2014/main" id="{DE084A7B-65D8-4A35-884B-A43A86C3FA3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D8C9D5A-6CC4-4FBF-A15A-62D421656638}"/>
              </a:ext>
            </a:extLst>
          </p:cNvPr>
          <p:cNvSpPr>
            <a:spLocks noGrp="1"/>
          </p:cNvSpPr>
          <p:nvPr>
            <p:ph type="sldNum" sz="quarter" idx="12"/>
          </p:nvPr>
        </p:nvSpPr>
        <p:spPr/>
        <p:txBody>
          <a:bodyPr/>
          <a:lstStyle/>
          <a:p>
            <a:fld id="{F58A2BCE-5558-486D-B67C-55C06E192736}" type="slidenum">
              <a:rPr lang="pl-PL" smtClean="0"/>
              <a:t>‹#›</a:t>
            </a:fld>
            <a:endParaRPr lang="pl-PL"/>
          </a:p>
        </p:txBody>
      </p:sp>
    </p:spTree>
    <p:extLst>
      <p:ext uri="{BB962C8B-B14F-4D97-AF65-F5344CB8AC3E}">
        <p14:creationId xmlns:p14="http://schemas.microsoft.com/office/powerpoint/2010/main" val="676768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55FB98-9F05-47E6-ABD8-27D1AB5D8C9C}"/>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35EA797-D1B1-4ECB-9857-DCB5ED0050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37E90493-670B-4FA1-827A-EC06B78848F3}"/>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7CCCF85-250E-45A4-9545-780358DFC2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CDD43D6E-8BC7-4FAE-8B9E-FA70860ADEBA}"/>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0469CA8D-11AB-488B-AFB0-1427E036E685}"/>
              </a:ext>
            </a:extLst>
          </p:cNvPr>
          <p:cNvSpPr>
            <a:spLocks noGrp="1"/>
          </p:cNvSpPr>
          <p:nvPr>
            <p:ph type="dt" sz="half" idx="10"/>
          </p:nvPr>
        </p:nvSpPr>
        <p:spPr/>
        <p:txBody>
          <a:bodyPr/>
          <a:lstStyle/>
          <a:p>
            <a:fld id="{A9C3FA98-AA61-47B3-B366-515484BA2525}" type="datetimeFigureOut">
              <a:rPr lang="pl-PL" smtClean="0"/>
              <a:t>06.03.2019</a:t>
            </a:fld>
            <a:endParaRPr lang="pl-PL"/>
          </a:p>
        </p:txBody>
      </p:sp>
      <p:sp>
        <p:nvSpPr>
          <p:cNvPr id="8" name="Symbol zastępczy stopki 7">
            <a:extLst>
              <a:ext uri="{FF2B5EF4-FFF2-40B4-BE49-F238E27FC236}">
                <a16:creationId xmlns:a16="http://schemas.microsoft.com/office/drawing/2014/main" id="{3663EA4B-94A4-4995-B352-1CBF352A87BB}"/>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89D97C18-9C48-4D60-92E9-4B0ABE45B0E6}"/>
              </a:ext>
            </a:extLst>
          </p:cNvPr>
          <p:cNvSpPr>
            <a:spLocks noGrp="1"/>
          </p:cNvSpPr>
          <p:nvPr>
            <p:ph type="sldNum" sz="quarter" idx="12"/>
          </p:nvPr>
        </p:nvSpPr>
        <p:spPr/>
        <p:txBody>
          <a:bodyPr/>
          <a:lstStyle/>
          <a:p>
            <a:fld id="{F58A2BCE-5558-486D-B67C-55C06E192736}" type="slidenum">
              <a:rPr lang="pl-PL" smtClean="0"/>
              <a:t>‹#›</a:t>
            </a:fld>
            <a:endParaRPr lang="pl-PL"/>
          </a:p>
        </p:txBody>
      </p:sp>
    </p:spTree>
    <p:extLst>
      <p:ext uri="{BB962C8B-B14F-4D97-AF65-F5344CB8AC3E}">
        <p14:creationId xmlns:p14="http://schemas.microsoft.com/office/powerpoint/2010/main" val="100467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2E0E4C-8EF4-44F9-AE46-B9EF8A71198B}"/>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285B57A8-DDE1-465F-88FA-3A59BF182ADF}"/>
              </a:ext>
            </a:extLst>
          </p:cNvPr>
          <p:cNvSpPr>
            <a:spLocks noGrp="1"/>
          </p:cNvSpPr>
          <p:nvPr>
            <p:ph type="dt" sz="half" idx="10"/>
          </p:nvPr>
        </p:nvSpPr>
        <p:spPr/>
        <p:txBody>
          <a:bodyPr/>
          <a:lstStyle/>
          <a:p>
            <a:fld id="{A9C3FA98-AA61-47B3-B366-515484BA2525}" type="datetimeFigureOut">
              <a:rPr lang="pl-PL" smtClean="0"/>
              <a:t>06.03.2019</a:t>
            </a:fld>
            <a:endParaRPr lang="pl-PL"/>
          </a:p>
        </p:txBody>
      </p:sp>
      <p:sp>
        <p:nvSpPr>
          <p:cNvPr id="4" name="Symbol zastępczy stopki 3">
            <a:extLst>
              <a:ext uri="{FF2B5EF4-FFF2-40B4-BE49-F238E27FC236}">
                <a16:creationId xmlns:a16="http://schemas.microsoft.com/office/drawing/2014/main" id="{86B83ACD-797C-4D0E-A3AE-2601EB10105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42CF31FE-9746-4DAF-A9CF-E41B0AA7E75C}"/>
              </a:ext>
            </a:extLst>
          </p:cNvPr>
          <p:cNvSpPr>
            <a:spLocks noGrp="1"/>
          </p:cNvSpPr>
          <p:nvPr>
            <p:ph type="sldNum" sz="quarter" idx="12"/>
          </p:nvPr>
        </p:nvSpPr>
        <p:spPr/>
        <p:txBody>
          <a:bodyPr/>
          <a:lstStyle/>
          <a:p>
            <a:fld id="{F58A2BCE-5558-486D-B67C-55C06E192736}" type="slidenum">
              <a:rPr lang="pl-PL" smtClean="0"/>
              <a:t>‹#›</a:t>
            </a:fld>
            <a:endParaRPr lang="pl-PL"/>
          </a:p>
        </p:txBody>
      </p:sp>
    </p:spTree>
    <p:extLst>
      <p:ext uri="{BB962C8B-B14F-4D97-AF65-F5344CB8AC3E}">
        <p14:creationId xmlns:p14="http://schemas.microsoft.com/office/powerpoint/2010/main" val="2901422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1BF1B59E-FBC7-4A20-AF82-E2394E381D53}"/>
              </a:ext>
            </a:extLst>
          </p:cNvPr>
          <p:cNvSpPr>
            <a:spLocks noGrp="1"/>
          </p:cNvSpPr>
          <p:nvPr>
            <p:ph type="dt" sz="half" idx="10"/>
          </p:nvPr>
        </p:nvSpPr>
        <p:spPr/>
        <p:txBody>
          <a:bodyPr/>
          <a:lstStyle/>
          <a:p>
            <a:fld id="{A9C3FA98-AA61-47B3-B366-515484BA2525}" type="datetimeFigureOut">
              <a:rPr lang="pl-PL" smtClean="0"/>
              <a:t>06.03.2019</a:t>
            </a:fld>
            <a:endParaRPr lang="pl-PL"/>
          </a:p>
        </p:txBody>
      </p:sp>
      <p:sp>
        <p:nvSpPr>
          <p:cNvPr id="3" name="Symbol zastępczy stopki 2">
            <a:extLst>
              <a:ext uri="{FF2B5EF4-FFF2-40B4-BE49-F238E27FC236}">
                <a16:creationId xmlns:a16="http://schemas.microsoft.com/office/drawing/2014/main" id="{F8B11F68-10B9-4EFB-8E88-1E026ABD5E71}"/>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3E708D6-AD95-47C2-8054-8F0BA5B0855C}"/>
              </a:ext>
            </a:extLst>
          </p:cNvPr>
          <p:cNvSpPr>
            <a:spLocks noGrp="1"/>
          </p:cNvSpPr>
          <p:nvPr>
            <p:ph type="sldNum" sz="quarter" idx="12"/>
          </p:nvPr>
        </p:nvSpPr>
        <p:spPr/>
        <p:txBody>
          <a:bodyPr/>
          <a:lstStyle/>
          <a:p>
            <a:fld id="{F58A2BCE-5558-486D-B67C-55C06E192736}" type="slidenum">
              <a:rPr lang="pl-PL" smtClean="0"/>
              <a:t>‹#›</a:t>
            </a:fld>
            <a:endParaRPr lang="pl-PL"/>
          </a:p>
        </p:txBody>
      </p:sp>
    </p:spTree>
    <p:extLst>
      <p:ext uri="{BB962C8B-B14F-4D97-AF65-F5344CB8AC3E}">
        <p14:creationId xmlns:p14="http://schemas.microsoft.com/office/powerpoint/2010/main" val="3742359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D4C487-E13D-4ED3-96E1-5440D0D74DB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18B659A2-B0B4-4206-B129-C1503B9F16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BB1C347-D08A-4ED9-A533-9960B7656B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738C7792-7F9E-4C0F-AE01-6A6875258643}"/>
              </a:ext>
            </a:extLst>
          </p:cNvPr>
          <p:cNvSpPr>
            <a:spLocks noGrp="1"/>
          </p:cNvSpPr>
          <p:nvPr>
            <p:ph type="dt" sz="half" idx="10"/>
          </p:nvPr>
        </p:nvSpPr>
        <p:spPr/>
        <p:txBody>
          <a:bodyPr/>
          <a:lstStyle/>
          <a:p>
            <a:fld id="{A9C3FA98-AA61-47B3-B366-515484BA2525}" type="datetimeFigureOut">
              <a:rPr lang="pl-PL" smtClean="0"/>
              <a:t>06.03.2019</a:t>
            </a:fld>
            <a:endParaRPr lang="pl-PL"/>
          </a:p>
        </p:txBody>
      </p:sp>
      <p:sp>
        <p:nvSpPr>
          <p:cNvPr id="6" name="Symbol zastępczy stopki 5">
            <a:extLst>
              <a:ext uri="{FF2B5EF4-FFF2-40B4-BE49-F238E27FC236}">
                <a16:creationId xmlns:a16="http://schemas.microsoft.com/office/drawing/2014/main" id="{40589C0C-BC3E-4A60-8015-FCB6BEF6AF1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EEA720B-3198-4AC7-B7E0-A628023844BF}"/>
              </a:ext>
            </a:extLst>
          </p:cNvPr>
          <p:cNvSpPr>
            <a:spLocks noGrp="1"/>
          </p:cNvSpPr>
          <p:nvPr>
            <p:ph type="sldNum" sz="quarter" idx="12"/>
          </p:nvPr>
        </p:nvSpPr>
        <p:spPr/>
        <p:txBody>
          <a:bodyPr/>
          <a:lstStyle/>
          <a:p>
            <a:fld id="{F58A2BCE-5558-486D-B67C-55C06E192736}" type="slidenum">
              <a:rPr lang="pl-PL" smtClean="0"/>
              <a:t>‹#›</a:t>
            </a:fld>
            <a:endParaRPr lang="pl-PL"/>
          </a:p>
        </p:txBody>
      </p:sp>
    </p:spTree>
    <p:extLst>
      <p:ext uri="{BB962C8B-B14F-4D97-AF65-F5344CB8AC3E}">
        <p14:creationId xmlns:p14="http://schemas.microsoft.com/office/powerpoint/2010/main" val="999634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F18BBE-6BD8-4107-AF50-8CFD144747C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D8511DA3-25E1-4537-96F0-10B7CA9BA0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8860F30A-781A-45E0-83E0-197D4D90B0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46D7F140-5A56-47DF-9DFD-AA6B004B9293}"/>
              </a:ext>
            </a:extLst>
          </p:cNvPr>
          <p:cNvSpPr>
            <a:spLocks noGrp="1"/>
          </p:cNvSpPr>
          <p:nvPr>
            <p:ph type="dt" sz="half" idx="10"/>
          </p:nvPr>
        </p:nvSpPr>
        <p:spPr/>
        <p:txBody>
          <a:bodyPr/>
          <a:lstStyle/>
          <a:p>
            <a:fld id="{A9C3FA98-AA61-47B3-B366-515484BA2525}" type="datetimeFigureOut">
              <a:rPr lang="pl-PL" smtClean="0"/>
              <a:t>06.03.2019</a:t>
            </a:fld>
            <a:endParaRPr lang="pl-PL"/>
          </a:p>
        </p:txBody>
      </p:sp>
      <p:sp>
        <p:nvSpPr>
          <p:cNvPr id="6" name="Symbol zastępczy stopki 5">
            <a:extLst>
              <a:ext uri="{FF2B5EF4-FFF2-40B4-BE49-F238E27FC236}">
                <a16:creationId xmlns:a16="http://schemas.microsoft.com/office/drawing/2014/main" id="{8ACFA3EF-81AA-4882-BC0C-3161FE54BF3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1C7774D-428D-41E0-A20D-978DD92BDF73}"/>
              </a:ext>
            </a:extLst>
          </p:cNvPr>
          <p:cNvSpPr>
            <a:spLocks noGrp="1"/>
          </p:cNvSpPr>
          <p:nvPr>
            <p:ph type="sldNum" sz="quarter" idx="12"/>
          </p:nvPr>
        </p:nvSpPr>
        <p:spPr/>
        <p:txBody>
          <a:bodyPr/>
          <a:lstStyle/>
          <a:p>
            <a:fld id="{F58A2BCE-5558-486D-B67C-55C06E192736}" type="slidenum">
              <a:rPr lang="pl-PL" smtClean="0"/>
              <a:t>‹#›</a:t>
            </a:fld>
            <a:endParaRPr lang="pl-PL"/>
          </a:p>
        </p:txBody>
      </p:sp>
    </p:spTree>
    <p:extLst>
      <p:ext uri="{BB962C8B-B14F-4D97-AF65-F5344CB8AC3E}">
        <p14:creationId xmlns:p14="http://schemas.microsoft.com/office/powerpoint/2010/main" val="1380242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8202345B-A87D-4BFB-9176-94B5CF61BD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CCD8ED4A-43C5-41F1-946C-8FEDDF9758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B46F672-751F-4578-A692-AE85ADDF7C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3FA98-AA61-47B3-B366-515484BA2525}" type="datetimeFigureOut">
              <a:rPr lang="pl-PL" smtClean="0"/>
              <a:t>06.03.2019</a:t>
            </a:fld>
            <a:endParaRPr lang="pl-PL"/>
          </a:p>
        </p:txBody>
      </p:sp>
      <p:sp>
        <p:nvSpPr>
          <p:cNvPr id="5" name="Symbol zastępczy stopki 4">
            <a:extLst>
              <a:ext uri="{FF2B5EF4-FFF2-40B4-BE49-F238E27FC236}">
                <a16:creationId xmlns:a16="http://schemas.microsoft.com/office/drawing/2014/main" id="{CDDC8CD5-EDC8-4299-ACEF-2451585BF7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7AED18DC-DD2A-4E46-9FFF-BDB0A22F79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A2BCE-5558-486D-B67C-55C06E192736}" type="slidenum">
              <a:rPr lang="pl-PL" smtClean="0"/>
              <a:t>‹#›</a:t>
            </a:fld>
            <a:endParaRPr lang="pl-PL"/>
          </a:p>
        </p:txBody>
      </p:sp>
    </p:spTree>
    <p:extLst>
      <p:ext uri="{BB962C8B-B14F-4D97-AF65-F5344CB8AC3E}">
        <p14:creationId xmlns:p14="http://schemas.microsoft.com/office/powerpoint/2010/main" val="2884565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757137-0269-4AB7-8FB9-657C7FED8DF6}"/>
              </a:ext>
            </a:extLst>
          </p:cNvPr>
          <p:cNvSpPr>
            <a:spLocks noGrp="1"/>
          </p:cNvSpPr>
          <p:nvPr>
            <p:ph type="ctrTitle"/>
          </p:nvPr>
        </p:nvSpPr>
        <p:spPr>
          <a:xfrm>
            <a:off x="1524000" y="2064068"/>
            <a:ext cx="9144000" cy="2387600"/>
          </a:xfrm>
        </p:spPr>
        <p:txBody>
          <a:bodyPr>
            <a:normAutofit/>
          </a:bodyPr>
          <a:lstStyle/>
          <a:p>
            <a:r>
              <a:rPr lang="pl-PL" dirty="0"/>
              <a:t>XLII Zgromadzenie Ogólne</a:t>
            </a:r>
            <a:br>
              <a:rPr lang="pl-PL" dirty="0"/>
            </a:br>
            <a:r>
              <a:rPr lang="pl-PL" dirty="0"/>
              <a:t>Poznań, 6 marca 2019 </a:t>
            </a:r>
          </a:p>
        </p:txBody>
      </p:sp>
      <p:sp>
        <p:nvSpPr>
          <p:cNvPr id="3" name="Podtytuł 2">
            <a:extLst>
              <a:ext uri="{FF2B5EF4-FFF2-40B4-BE49-F238E27FC236}">
                <a16:creationId xmlns:a16="http://schemas.microsoft.com/office/drawing/2014/main" id="{1398DC30-919B-4089-B6A2-1AA132C13275}"/>
              </a:ext>
            </a:extLst>
          </p:cNvPr>
          <p:cNvSpPr>
            <a:spLocks noGrp="1"/>
          </p:cNvSpPr>
          <p:nvPr>
            <p:ph type="subTitle" idx="1"/>
          </p:nvPr>
        </p:nvSpPr>
        <p:spPr>
          <a:xfrm>
            <a:off x="1524000" y="4557386"/>
            <a:ext cx="9144000" cy="1655762"/>
          </a:xfrm>
        </p:spPr>
        <p:txBody>
          <a:bodyPr/>
          <a:lstStyle/>
          <a:p>
            <a:endParaRPr lang="pl-PL" b="1" u="sng" dirty="0"/>
          </a:p>
          <a:p>
            <a:r>
              <a:rPr lang="pl-PL" b="1" u="sng" dirty="0"/>
              <a:t>Rozwój miast a wyzwania środowiskowe - </a:t>
            </a:r>
            <a:endParaRPr lang="pl-PL" dirty="0"/>
          </a:p>
          <a:p>
            <a:r>
              <a:rPr lang="pl-PL" b="1" dirty="0"/>
              <a:t>O D P A D Y</a:t>
            </a:r>
          </a:p>
        </p:txBody>
      </p:sp>
      <p:pic>
        <p:nvPicPr>
          <p:cNvPr id="4" name="Obraz 3">
            <a:extLst>
              <a:ext uri="{FF2B5EF4-FFF2-40B4-BE49-F238E27FC236}">
                <a16:creationId xmlns:a16="http://schemas.microsoft.com/office/drawing/2014/main" id="{09F7F074-C143-4C97-A281-C3188BE0231E}"/>
              </a:ext>
            </a:extLst>
          </p:cNvPr>
          <p:cNvPicPr>
            <a:picLocks noChangeAspect="1"/>
          </p:cNvPicPr>
          <p:nvPr/>
        </p:nvPicPr>
        <p:blipFill>
          <a:blip r:embed="rId2"/>
          <a:stretch>
            <a:fillRect/>
          </a:stretch>
        </p:blipFill>
        <p:spPr>
          <a:xfrm>
            <a:off x="3267443" y="-63150"/>
            <a:ext cx="5657113" cy="2900906"/>
          </a:xfrm>
          <a:prstGeom prst="rect">
            <a:avLst/>
          </a:prstGeom>
        </p:spPr>
      </p:pic>
    </p:spTree>
    <p:extLst>
      <p:ext uri="{BB962C8B-B14F-4D97-AF65-F5344CB8AC3E}">
        <p14:creationId xmlns:p14="http://schemas.microsoft.com/office/powerpoint/2010/main" val="2468531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F596FC-E706-480D-9A2E-C785E88A2E3E}"/>
              </a:ext>
            </a:extLst>
          </p:cNvPr>
          <p:cNvSpPr>
            <a:spLocks noGrp="1"/>
          </p:cNvSpPr>
          <p:nvPr>
            <p:ph type="title"/>
          </p:nvPr>
        </p:nvSpPr>
        <p:spPr/>
        <p:txBody>
          <a:bodyPr/>
          <a:lstStyle/>
          <a:p>
            <a:pPr algn="ctr"/>
            <a:r>
              <a:rPr lang="pl-PL" dirty="0"/>
              <a:t>ROP jako nowe źródło finansowania </a:t>
            </a:r>
            <a:br>
              <a:rPr lang="pl-PL" dirty="0"/>
            </a:br>
            <a:r>
              <a:rPr lang="pl-PL" dirty="0"/>
              <a:t>systemu gospodarki odpadami</a:t>
            </a:r>
          </a:p>
        </p:txBody>
      </p:sp>
      <p:sp>
        <p:nvSpPr>
          <p:cNvPr id="3" name="Symbol zastępczy zawartości 2">
            <a:extLst>
              <a:ext uri="{FF2B5EF4-FFF2-40B4-BE49-F238E27FC236}">
                <a16:creationId xmlns:a16="http://schemas.microsoft.com/office/drawing/2014/main" id="{B83C58ED-A5F3-46AA-97C4-3277D9260464}"/>
              </a:ext>
            </a:extLst>
          </p:cNvPr>
          <p:cNvSpPr>
            <a:spLocks noGrp="1"/>
          </p:cNvSpPr>
          <p:nvPr>
            <p:ph idx="1"/>
          </p:nvPr>
        </p:nvSpPr>
        <p:spPr/>
        <p:txBody>
          <a:bodyPr>
            <a:normAutofit fontScale="92500" lnSpcReduction="10000"/>
          </a:bodyPr>
          <a:lstStyle/>
          <a:p>
            <a:pPr marL="0" indent="0" algn="just">
              <a:buNone/>
            </a:pPr>
            <a:r>
              <a:rPr lang="pl-PL" dirty="0"/>
              <a:t>Zapytanie nr 8322 do ministra środowiska w sprawie mechanizmu ROP Zgłaszający: Andrzej Maciejewski Data wpływu: 21-01-2019</a:t>
            </a:r>
          </a:p>
          <a:p>
            <a:pPr marL="0" indent="0" algn="just">
              <a:buNone/>
            </a:pPr>
            <a:r>
              <a:rPr lang="pl-PL" dirty="0"/>
              <a:t>W ostatnich tygodniach jednym z najczęściej poruszanych tematów był temat podwyżek opłat za śmieci, w niektórych gminach nawet drastycznych. Przyczyn tak dużych wzrostów stawek można doszukiwać się między innymi w rozszerzeniu selektywnej zbiórki, wzroście poziomu recyklingu, ceny paliw czy też płacy minimalnej. Faktem jest jednak, że </a:t>
            </a:r>
            <a:r>
              <a:rPr lang="pl-PL" b="1" dirty="0"/>
              <a:t>koszty gospodarowania odpadami w naszym kraju ponoszą głównie mieszkańcy, mimo iż istnieją odpowiednie rozwiązania np. w postaci systemu tzw. rozszerzonej odpowiedzialności producenta</a:t>
            </a:r>
            <a:r>
              <a:rPr lang="pl-PL" dirty="0"/>
              <a:t>, którego realne wdrożenie zapobiegło by tej oraz kolejnym podwyżkom opłat za śmieci, bowiem dzięki niemu finansową współodpowiedzialność za odpady takie jak szkło, opakowania plastikowe czy kartony ponosiliby producenci wprowadzający je na rynek.</a:t>
            </a:r>
          </a:p>
        </p:txBody>
      </p:sp>
    </p:spTree>
    <p:extLst>
      <p:ext uri="{BB962C8B-B14F-4D97-AF65-F5344CB8AC3E}">
        <p14:creationId xmlns:p14="http://schemas.microsoft.com/office/powerpoint/2010/main" val="362152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F596FC-E706-480D-9A2E-C785E88A2E3E}"/>
              </a:ext>
            </a:extLst>
          </p:cNvPr>
          <p:cNvSpPr>
            <a:spLocks noGrp="1"/>
          </p:cNvSpPr>
          <p:nvPr>
            <p:ph type="title"/>
          </p:nvPr>
        </p:nvSpPr>
        <p:spPr/>
        <p:txBody>
          <a:bodyPr/>
          <a:lstStyle/>
          <a:p>
            <a:pPr algn="ctr"/>
            <a:r>
              <a:rPr lang="pl-PL" dirty="0"/>
              <a:t>ROP jako nowe źródło finansowania </a:t>
            </a:r>
            <a:br>
              <a:rPr lang="pl-PL" dirty="0"/>
            </a:br>
            <a:r>
              <a:rPr lang="pl-PL" dirty="0"/>
              <a:t>systemu gospodarki odpadami</a:t>
            </a:r>
          </a:p>
        </p:txBody>
      </p:sp>
      <p:sp>
        <p:nvSpPr>
          <p:cNvPr id="3" name="Symbol zastępczy zawartości 2">
            <a:extLst>
              <a:ext uri="{FF2B5EF4-FFF2-40B4-BE49-F238E27FC236}">
                <a16:creationId xmlns:a16="http://schemas.microsoft.com/office/drawing/2014/main" id="{B83C58ED-A5F3-46AA-97C4-3277D9260464}"/>
              </a:ext>
            </a:extLst>
          </p:cNvPr>
          <p:cNvSpPr>
            <a:spLocks noGrp="1"/>
          </p:cNvSpPr>
          <p:nvPr>
            <p:ph idx="1"/>
          </p:nvPr>
        </p:nvSpPr>
        <p:spPr/>
        <p:txBody>
          <a:bodyPr>
            <a:normAutofit lnSpcReduction="10000"/>
          </a:bodyPr>
          <a:lstStyle/>
          <a:p>
            <a:pPr marL="0" indent="0" algn="just">
              <a:buNone/>
            </a:pPr>
            <a:r>
              <a:rPr lang="pl-PL" dirty="0"/>
              <a:t>Zapytanie nr 8322 do ministra środowiska w sprawie mechanizmu ROP Zgłaszający: Andrzej Maciejewski Data wpływu: 21-01-2019</a:t>
            </a:r>
          </a:p>
          <a:p>
            <a:pPr marL="0" indent="0" algn="just">
              <a:buNone/>
            </a:pPr>
            <a:r>
              <a:rPr lang="pl-PL" dirty="0"/>
              <a:t>Rozszerzona Odpowiedzialność Producenta, która wynika z art. 8 i 8a dyrektywy Parlamentu Europejskiego i Rady 2008/98/WE w sprawie odpadów została skutecznie wdrożona przez kraje Europy Zachodniej, ale również przez Węgry, Rumunię czy Łotwę. Nałożenie na producentów zasady EPR skłania przedsiębiorców do innego podejścia do wytwarzanych produktów. Dzięki temu następuje zwrot w stronę projektowania dla recyklingu co w rezultacie przekłada się również na zmniejszenie ilości wytwarzanych odpadów. </a:t>
            </a:r>
            <a:r>
              <a:rPr lang="pl-PL" b="1" dirty="0"/>
              <a:t>W Polsce jednak ten system jest nieefektywny i niestety nie działa najlepiej.</a:t>
            </a:r>
          </a:p>
        </p:txBody>
      </p:sp>
    </p:spTree>
    <p:extLst>
      <p:ext uri="{BB962C8B-B14F-4D97-AF65-F5344CB8AC3E}">
        <p14:creationId xmlns:p14="http://schemas.microsoft.com/office/powerpoint/2010/main" val="3322443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F596FC-E706-480D-9A2E-C785E88A2E3E}"/>
              </a:ext>
            </a:extLst>
          </p:cNvPr>
          <p:cNvSpPr>
            <a:spLocks noGrp="1"/>
          </p:cNvSpPr>
          <p:nvPr>
            <p:ph type="title"/>
          </p:nvPr>
        </p:nvSpPr>
        <p:spPr/>
        <p:txBody>
          <a:bodyPr/>
          <a:lstStyle/>
          <a:p>
            <a:pPr algn="ctr"/>
            <a:r>
              <a:rPr lang="pl-PL" dirty="0"/>
              <a:t>ROP jako nowe źródło finansowania </a:t>
            </a:r>
            <a:br>
              <a:rPr lang="pl-PL" dirty="0"/>
            </a:br>
            <a:r>
              <a:rPr lang="pl-PL" dirty="0"/>
              <a:t>systemu gospodarki odpadami</a:t>
            </a:r>
          </a:p>
        </p:txBody>
      </p:sp>
      <p:sp>
        <p:nvSpPr>
          <p:cNvPr id="3" name="Symbol zastępczy zawartości 2">
            <a:extLst>
              <a:ext uri="{FF2B5EF4-FFF2-40B4-BE49-F238E27FC236}">
                <a16:creationId xmlns:a16="http://schemas.microsoft.com/office/drawing/2014/main" id="{B83C58ED-A5F3-46AA-97C4-3277D9260464}"/>
              </a:ext>
            </a:extLst>
          </p:cNvPr>
          <p:cNvSpPr>
            <a:spLocks noGrp="1"/>
          </p:cNvSpPr>
          <p:nvPr>
            <p:ph idx="1"/>
          </p:nvPr>
        </p:nvSpPr>
        <p:spPr/>
        <p:txBody>
          <a:bodyPr>
            <a:normAutofit fontScale="92500" lnSpcReduction="10000"/>
          </a:bodyPr>
          <a:lstStyle/>
          <a:p>
            <a:pPr marL="0" indent="0" algn="just">
              <a:buNone/>
            </a:pPr>
            <a:r>
              <a:rPr lang="pl-PL" dirty="0"/>
              <a:t>Zapytanie nr 8322 do ministra środowiska w sprawie mechanizmu ROP Zgłaszający: Andrzej Maciejewski Data wpływu: 21-01-2019</a:t>
            </a:r>
          </a:p>
          <a:p>
            <a:pPr marL="0" indent="0" algn="just">
              <a:buNone/>
            </a:pPr>
            <a:r>
              <a:rPr lang="pl-PL" dirty="0"/>
              <a:t>Biorąc powyższe pod uwagę i korzystając z uprawnień wynikających z art. 14 ust. 1 pkt 7 ustawy z dnia 9 maja 1996 roku o wykonywaniu mandatu posła i senatora – uprzejmie proszę Pana Ministra o udzielenie odpowiedzi na pytanie:</a:t>
            </a:r>
          </a:p>
          <a:p>
            <a:pPr marL="0" indent="0" algn="just">
              <a:buNone/>
            </a:pPr>
            <a:r>
              <a:rPr lang="pl-PL" b="1" dirty="0"/>
              <a:t>Czy w kierowanym przez Pana Ministra resorcie są lub będą prowadzone prace nad realnym wdrożeniem w naszym kraju mechanizmu tzw. rozszerzonej odpowiedzialności producenta, wynikającego z art. 8 i art. 8a dyrektywy Parlamentu Europejskiego i Rady 2008/98/WE w sprawie odpadów np. poprzez stworzenie spójnego systemu opłat, który wspierałby określone cele w gospodarce odpadami</a:t>
            </a:r>
            <a:r>
              <a:rPr lang="pl-PL" dirty="0"/>
              <a:t>?</a:t>
            </a:r>
          </a:p>
        </p:txBody>
      </p:sp>
    </p:spTree>
    <p:extLst>
      <p:ext uri="{BB962C8B-B14F-4D97-AF65-F5344CB8AC3E}">
        <p14:creationId xmlns:p14="http://schemas.microsoft.com/office/powerpoint/2010/main" val="324729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B70C5B-A56C-4C06-ABD8-A81A5E72A41B}"/>
              </a:ext>
            </a:extLst>
          </p:cNvPr>
          <p:cNvSpPr>
            <a:spLocks noGrp="1"/>
          </p:cNvSpPr>
          <p:nvPr>
            <p:ph type="title"/>
          </p:nvPr>
        </p:nvSpPr>
        <p:spPr/>
        <p:txBody>
          <a:bodyPr>
            <a:normAutofit/>
          </a:bodyPr>
          <a:lstStyle/>
          <a:p>
            <a:pPr algn="ctr"/>
            <a:r>
              <a:rPr lang="pl-PL" sz="4000" b="1" dirty="0"/>
              <a:t>Konkurs - środki na zagospodarowanie odpadów</a:t>
            </a:r>
            <a:endParaRPr lang="pl-PL" sz="4000" dirty="0"/>
          </a:p>
        </p:txBody>
      </p:sp>
      <p:sp>
        <p:nvSpPr>
          <p:cNvPr id="3" name="Symbol zastępczy zawartości 2">
            <a:extLst>
              <a:ext uri="{FF2B5EF4-FFF2-40B4-BE49-F238E27FC236}">
                <a16:creationId xmlns:a16="http://schemas.microsoft.com/office/drawing/2014/main" id="{C7DB5B71-2F23-4F5D-88B3-93C724185363}"/>
              </a:ext>
            </a:extLst>
          </p:cNvPr>
          <p:cNvSpPr>
            <a:spLocks noGrp="1"/>
          </p:cNvSpPr>
          <p:nvPr>
            <p:ph idx="1"/>
          </p:nvPr>
        </p:nvSpPr>
        <p:spPr/>
        <p:txBody>
          <a:bodyPr>
            <a:noAutofit/>
          </a:bodyPr>
          <a:lstStyle/>
          <a:p>
            <a:pPr marL="0" indent="0" algn="ctr">
              <a:buNone/>
            </a:pPr>
            <a:r>
              <a:rPr lang="pl-PL" sz="4000" dirty="0"/>
              <a:t>"Z konkursu </a:t>
            </a:r>
            <a:r>
              <a:rPr lang="pl-PL" sz="4000" b="1" dirty="0"/>
              <a:t>wyłączone </a:t>
            </a:r>
            <a:r>
              <a:rPr lang="pl-PL" sz="4000" dirty="0"/>
              <a:t>są</a:t>
            </a:r>
            <a:r>
              <a:rPr lang="pl-PL" sz="4000" b="1" dirty="0"/>
              <a:t> instalacje </a:t>
            </a:r>
            <a:r>
              <a:rPr lang="pl-PL" sz="4000" dirty="0"/>
              <a:t>do </a:t>
            </a:r>
            <a:r>
              <a:rPr lang="pl-PL" sz="4000" b="1" dirty="0"/>
              <a:t>termicznego przekształcania odpadów</a:t>
            </a:r>
            <a:r>
              <a:rPr lang="pl-PL" sz="4000" dirty="0"/>
              <a:t> oraz projekty dotyczące budowy nowych instalacji </a:t>
            </a:r>
            <a:r>
              <a:rPr lang="pl-PL" sz="4000" b="1" dirty="0"/>
              <a:t>mechaniczno-biologicznego przetwarzania odpadów</a:t>
            </a:r>
            <a:r>
              <a:rPr lang="pl-PL" sz="4000" dirty="0"/>
              <a:t> lub prowadzące do zwiększania mocy przerobowych istniejących instalacji w zakresie </a:t>
            </a:r>
            <a:r>
              <a:rPr lang="pl-PL" sz="4000" b="1" dirty="0"/>
              <a:t>przetwarzania zmieszanych odpadów komunalnych</a:t>
            </a:r>
            <a:r>
              <a:rPr lang="pl-PL" sz="4000" dirty="0"/>
              <a:t>"</a:t>
            </a:r>
          </a:p>
        </p:txBody>
      </p:sp>
    </p:spTree>
    <p:extLst>
      <p:ext uri="{BB962C8B-B14F-4D97-AF65-F5344CB8AC3E}">
        <p14:creationId xmlns:p14="http://schemas.microsoft.com/office/powerpoint/2010/main" val="2981934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F596FC-E706-480D-9A2E-C785E88A2E3E}"/>
              </a:ext>
            </a:extLst>
          </p:cNvPr>
          <p:cNvSpPr>
            <a:spLocks noGrp="1"/>
          </p:cNvSpPr>
          <p:nvPr>
            <p:ph type="title"/>
          </p:nvPr>
        </p:nvSpPr>
        <p:spPr/>
        <p:txBody>
          <a:bodyPr/>
          <a:lstStyle/>
          <a:p>
            <a:pPr algn="ctr"/>
            <a:r>
              <a:rPr lang="pl-PL" b="1" u="sng" dirty="0"/>
              <a:t>Rozwój miast a wyzwania środowiskowe - </a:t>
            </a:r>
            <a:r>
              <a:rPr lang="pl-PL" dirty="0"/>
              <a:t>ODPADY</a:t>
            </a:r>
          </a:p>
        </p:txBody>
      </p:sp>
      <p:sp>
        <p:nvSpPr>
          <p:cNvPr id="3" name="Symbol zastępczy zawartości 2">
            <a:extLst>
              <a:ext uri="{FF2B5EF4-FFF2-40B4-BE49-F238E27FC236}">
                <a16:creationId xmlns:a16="http://schemas.microsoft.com/office/drawing/2014/main" id="{B83C58ED-A5F3-46AA-97C4-3277D9260464}"/>
              </a:ext>
            </a:extLst>
          </p:cNvPr>
          <p:cNvSpPr>
            <a:spLocks noGrp="1"/>
          </p:cNvSpPr>
          <p:nvPr>
            <p:ph idx="1"/>
          </p:nvPr>
        </p:nvSpPr>
        <p:spPr/>
        <p:txBody>
          <a:bodyPr/>
          <a:lstStyle/>
          <a:p>
            <a:endParaRPr lang="pl-PL" dirty="0"/>
          </a:p>
          <a:p>
            <a:endParaRPr lang="pl-PL" dirty="0"/>
          </a:p>
          <a:p>
            <a:r>
              <a:rPr lang="pl-PL" sz="3600" dirty="0"/>
              <a:t>Stanowisko samorządów w sprawie nowelizacji </a:t>
            </a:r>
            <a:r>
              <a:rPr lang="pl-PL" sz="3600" dirty="0" err="1"/>
              <a:t>u.c.p.g</a:t>
            </a:r>
            <a:r>
              <a:rPr lang="pl-PL" sz="3600" dirty="0"/>
              <a:t>.</a:t>
            </a:r>
          </a:p>
          <a:p>
            <a:endParaRPr lang="pl-PL" sz="3600" dirty="0"/>
          </a:p>
          <a:p>
            <a:r>
              <a:rPr lang="pl-PL" sz="3600" dirty="0"/>
              <a:t>ROP jako nowe źródło finansowania systemu gospodarki odpadami</a:t>
            </a:r>
          </a:p>
        </p:txBody>
      </p:sp>
    </p:spTree>
    <p:extLst>
      <p:ext uri="{BB962C8B-B14F-4D97-AF65-F5344CB8AC3E}">
        <p14:creationId xmlns:p14="http://schemas.microsoft.com/office/powerpoint/2010/main" val="420463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F596FC-E706-480D-9A2E-C785E88A2E3E}"/>
              </a:ext>
            </a:extLst>
          </p:cNvPr>
          <p:cNvSpPr>
            <a:spLocks noGrp="1"/>
          </p:cNvSpPr>
          <p:nvPr>
            <p:ph type="title"/>
          </p:nvPr>
        </p:nvSpPr>
        <p:spPr/>
        <p:txBody>
          <a:bodyPr/>
          <a:lstStyle/>
          <a:p>
            <a:pPr algn="ctr"/>
            <a:r>
              <a:rPr lang="pl-PL" dirty="0"/>
              <a:t>Stanowisko samorządów </a:t>
            </a:r>
            <a:br>
              <a:rPr lang="pl-PL" dirty="0"/>
            </a:br>
            <a:r>
              <a:rPr lang="pl-PL" dirty="0"/>
              <a:t>w sprawie nowelizacji </a:t>
            </a:r>
            <a:r>
              <a:rPr lang="pl-PL" dirty="0" err="1"/>
              <a:t>u.c.p.g</a:t>
            </a:r>
            <a:r>
              <a:rPr lang="pl-PL" dirty="0"/>
              <a:t>.</a:t>
            </a:r>
          </a:p>
        </p:txBody>
      </p:sp>
      <p:sp>
        <p:nvSpPr>
          <p:cNvPr id="3" name="Symbol zastępczy zawartości 2">
            <a:extLst>
              <a:ext uri="{FF2B5EF4-FFF2-40B4-BE49-F238E27FC236}">
                <a16:creationId xmlns:a16="http://schemas.microsoft.com/office/drawing/2014/main" id="{B83C58ED-A5F3-46AA-97C4-3277D9260464}"/>
              </a:ext>
            </a:extLst>
          </p:cNvPr>
          <p:cNvSpPr>
            <a:spLocks noGrp="1"/>
          </p:cNvSpPr>
          <p:nvPr>
            <p:ph idx="1"/>
          </p:nvPr>
        </p:nvSpPr>
        <p:spPr/>
        <p:txBody>
          <a:bodyPr>
            <a:normAutofit/>
          </a:bodyPr>
          <a:lstStyle/>
          <a:p>
            <a:pPr marL="0" indent="0" algn="ctr">
              <a:buNone/>
            </a:pPr>
            <a:r>
              <a:rPr lang="pl-PL" sz="3200" dirty="0"/>
              <a:t>Stanowisko Związku Miast Polskich w sprawie </a:t>
            </a:r>
            <a:r>
              <a:rPr lang="pl-PL" sz="3200" dirty="0" err="1"/>
              <a:t>u.c.p.g</a:t>
            </a:r>
            <a:r>
              <a:rPr lang="pl-PL" sz="3200" dirty="0"/>
              <a:t>.</a:t>
            </a:r>
          </a:p>
          <a:p>
            <a:pPr marL="0" indent="0" algn="just">
              <a:buNone/>
            </a:pPr>
            <a:r>
              <a:rPr lang="pl-PL" sz="3200" dirty="0"/>
              <a:t>„Związek Miast Polskich zaraz po przystąpieniu Polski do Unii Europejskiej wzywał rząd i parlament do pilnego podjęcia budowy systemu zagospodarowania odpadów komunalnych. </a:t>
            </a:r>
          </a:p>
          <a:p>
            <a:pPr marL="0" indent="0" algn="just">
              <a:buNone/>
            </a:pPr>
            <a:r>
              <a:rPr lang="pl-PL" sz="3200" dirty="0"/>
              <a:t>Wyrażaliśmy to dobitnie w latach 2005-2010, jednak bez zrozumienia ze strony rządu i sejmu. </a:t>
            </a:r>
          </a:p>
          <a:p>
            <a:pPr marL="0" indent="0" algn="just">
              <a:buNone/>
            </a:pPr>
            <a:r>
              <a:rPr lang="pl-PL" sz="3200" dirty="0"/>
              <a:t>Wspierał nas w tym zakresie jedynie prezydent Lech Kaczyński, który miał doświadczenie samorządowe.” </a:t>
            </a:r>
            <a:endParaRPr lang="pl-PL" sz="4000" dirty="0"/>
          </a:p>
        </p:txBody>
      </p:sp>
    </p:spTree>
    <p:extLst>
      <p:ext uri="{BB962C8B-B14F-4D97-AF65-F5344CB8AC3E}">
        <p14:creationId xmlns:p14="http://schemas.microsoft.com/office/powerpoint/2010/main" val="82984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F596FC-E706-480D-9A2E-C785E88A2E3E}"/>
              </a:ext>
            </a:extLst>
          </p:cNvPr>
          <p:cNvSpPr>
            <a:spLocks noGrp="1"/>
          </p:cNvSpPr>
          <p:nvPr>
            <p:ph type="title"/>
          </p:nvPr>
        </p:nvSpPr>
        <p:spPr/>
        <p:txBody>
          <a:bodyPr/>
          <a:lstStyle/>
          <a:p>
            <a:pPr algn="ctr"/>
            <a:r>
              <a:rPr lang="pl-PL" dirty="0"/>
              <a:t>Stanowisko samorządów </a:t>
            </a:r>
            <a:br>
              <a:rPr lang="pl-PL" dirty="0"/>
            </a:br>
            <a:r>
              <a:rPr lang="pl-PL" dirty="0"/>
              <a:t>w sprawie nowelizacji </a:t>
            </a:r>
            <a:r>
              <a:rPr lang="pl-PL" dirty="0" err="1"/>
              <a:t>u.c.p.g</a:t>
            </a:r>
            <a:r>
              <a:rPr lang="pl-PL" dirty="0"/>
              <a:t>.</a:t>
            </a:r>
          </a:p>
        </p:txBody>
      </p:sp>
      <p:sp>
        <p:nvSpPr>
          <p:cNvPr id="3" name="Symbol zastępczy zawartości 2">
            <a:extLst>
              <a:ext uri="{FF2B5EF4-FFF2-40B4-BE49-F238E27FC236}">
                <a16:creationId xmlns:a16="http://schemas.microsoft.com/office/drawing/2014/main" id="{B83C58ED-A5F3-46AA-97C4-3277D9260464}"/>
              </a:ext>
            </a:extLst>
          </p:cNvPr>
          <p:cNvSpPr>
            <a:spLocks noGrp="1"/>
          </p:cNvSpPr>
          <p:nvPr>
            <p:ph idx="1"/>
          </p:nvPr>
        </p:nvSpPr>
        <p:spPr/>
        <p:txBody>
          <a:bodyPr>
            <a:normAutofit/>
          </a:bodyPr>
          <a:lstStyle/>
          <a:p>
            <a:pPr marL="0" indent="0" algn="ctr">
              <a:buNone/>
            </a:pPr>
            <a:r>
              <a:rPr lang="pl-PL" sz="3200" dirty="0"/>
              <a:t>Stanowisko Związku Miast Polskich w sprawie </a:t>
            </a:r>
            <a:r>
              <a:rPr lang="pl-PL" sz="3200" dirty="0" err="1"/>
              <a:t>u.c.p.g</a:t>
            </a:r>
            <a:r>
              <a:rPr lang="pl-PL" sz="3200" dirty="0"/>
              <a:t>.</a:t>
            </a:r>
          </a:p>
          <a:p>
            <a:pPr marL="0" indent="0" algn="just">
              <a:buNone/>
            </a:pPr>
            <a:r>
              <a:rPr lang="pl-PL" dirty="0"/>
              <a:t>Niezbędny </a:t>
            </a:r>
            <a:r>
              <a:rPr lang="pl-PL" b="1" dirty="0"/>
              <a:t>kompleksowy system</a:t>
            </a:r>
            <a:r>
              <a:rPr lang="pl-PL" dirty="0"/>
              <a:t>, który musi doprowadzić do: </a:t>
            </a:r>
          </a:p>
          <a:p>
            <a:pPr algn="just">
              <a:buFontTx/>
              <a:buChar char="-"/>
            </a:pPr>
            <a:r>
              <a:rPr lang="pl-PL" dirty="0"/>
              <a:t>zwiększenia zainteresowania obywateli segregacją, </a:t>
            </a:r>
          </a:p>
          <a:p>
            <a:pPr algn="just">
              <a:buFontTx/>
              <a:buChar char="-"/>
            </a:pPr>
            <a:r>
              <a:rPr lang="pl-PL" dirty="0"/>
              <a:t>rozwiązania problemu braku segregacji w osiedlach budownictwa wielorodzinnego, </a:t>
            </a:r>
          </a:p>
          <a:p>
            <a:pPr algn="just">
              <a:buFontTx/>
              <a:buChar char="-"/>
            </a:pPr>
            <a:r>
              <a:rPr lang="pl-PL" dirty="0"/>
              <a:t>stworzenia rynku odbiorców odzyskiwanych surowców wtórnych </a:t>
            </a:r>
          </a:p>
          <a:p>
            <a:pPr algn="just">
              <a:buFontTx/>
              <a:buChar char="-"/>
            </a:pPr>
            <a:r>
              <a:rPr lang="pl-PL" dirty="0"/>
              <a:t>wyegzekwowania odpowiedzialności producentów różnych towarów i opakowań.</a:t>
            </a:r>
            <a:endParaRPr lang="pl-PL" sz="3200" dirty="0"/>
          </a:p>
        </p:txBody>
      </p:sp>
    </p:spTree>
    <p:extLst>
      <p:ext uri="{BB962C8B-B14F-4D97-AF65-F5344CB8AC3E}">
        <p14:creationId xmlns:p14="http://schemas.microsoft.com/office/powerpoint/2010/main" val="294450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F596FC-E706-480D-9A2E-C785E88A2E3E}"/>
              </a:ext>
            </a:extLst>
          </p:cNvPr>
          <p:cNvSpPr>
            <a:spLocks noGrp="1"/>
          </p:cNvSpPr>
          <p:nvPr>
            <p:ph type="title"/>
          </p:nvPr>
        </p:nvSpPr>
        <p:spPr/>
        <p:txBody>
          <a:bodyPr/>
          <a:lstStyle/>
          <a:p>
            <a:pPr algn="ctr"/>
            <a:r>
              <a:rPr lang="pl-PL" dirty="0"/>
              <a:t>Stanowisko samorządów </a:t>
            </a:r>
            <a:br>
              <a:rPr lang="pl-PL" dirty="0"/>
            </a:br>
            <a:r>
              <a:rPr lang="pl-PL" dirty="0"/>
              <a:t>w sprawie nowelizacji </a:t>
            </a:r>
            <a:r>
              <a:rPr lang="pl-PL" dirty="0" err="1"/>
              <a:t>u.c.p.g</a:t>
            </a:r>
            <a:r>
              <a:rPr lang="pl-PL" dirty="0"/>
              <a:t>.</a:t>
            </a:r>
          </a:p>
        </p:txBody>
      </p:sp>
      <p:sp>
        <p:nvSpPr>
          <p:cNvPr id="3" name="Symbol zastępczy zawartości 2">
            <a:extLst>
              <a:ext uri="{FF2B5EF4-FFF2-40B4-BE49-F238E27FC236}">
                <a16:creationId xmlns:a16="http://schemas.microsoft.com/office/drawing/2014/main" id="{B83C58ED-A5F3-46AA-97C4-3277D9260464}"/>
              </a:ext>
            </a:extLst>
          </p:cNvPr>
          <p:cNvSpPr>
            <a:spLocks noGrp="1"/>
          </p:cNvSpPr>
          <p:nvPr>
            <p:ph idx="1"/>
          </p:nvPr>
        </p:nvSpPr>
        <p:spPr/>
        <p:txBody>
          <a:bodyPr>
            <a:normAutofit lnSpcReduction="10000"/>
          </a:bodyPr>
          <a:lstStyle/>
          <a:p>
            <a:pPr marL="0" indent="0" algn="ctr">
              <a:buNone/>
            </a:pPr>
            <a:r>
              <a:rPr lang="pl-PL" sz="3200" dirty="0"/>
              <a:t>Stanowisko Związku Miast Polskich w sprawie </a:t>
            </a:r>
            <a:r>
              <a:rPr lang="pl-PL" sz="3200" dirty="0" err="1"/>
              <a:t>u.c.p.g</a:t>
            </a:r>
            <a:r>
              <a:rPr lang="pl-PL" sz="3200" dirty="0"/>
              <a:t>.</a:t>
            </a:r>
          </a:p>
          <a:p>
            <a:pPr marL="0" indent="0" algn="ctr">
              <a:buNone/>
            </a:pPr>
            <a:r>
              <a:rPr lang="pl-PL" b="1" dirty="0"/>
              <a:t>Radykalny wzrostu kosztów</a:t>
            </a:r>
            <a:r>
              <a:rPr lang="pl-PL" dirty="0"/>
              <a:t> gospodarowania odpadami komunalnymi:</a:t>
            </a:r>
          </a:p>
          <a:p>
            <a:pPr algn="just">
              <a:buFontTx/>
              <a:buChar char="-"/>
            </a:pPr>
            <a:r>
              <a:rPr lang="pl-PL" dirty="0"/>
              <a:t>nowe obowiązki (jak monitoring wizyjny, zabezpieczenie finansowe roszczeń, regulacja tytułów prawnych do nieruchomości, wymogi przeciwpożarowe), </a:t>
            </a:r>
          </a:p>
          <a:p>
            <a:pPr algn="just">
              <a:buFontTx/>
              <a:buChar char="-"/>
            </a:pPr>
            <a:r>
              <a:rPr lang="pl-PL" dirty="0"/>
              <a:t>ograniczenia czasu magazynowania odpadów, </a:t>
            </a:r>
          </a:p>
          <a:p>
            <a:pPr algn="just">
              <a:buFontTx/>
              <a:buChar char="-"/>
            </a:pPr>
            <a:r>
              <a:rPr lang="pl-PL" dirty="0"/>
              <a:t>gwałtowny wzrostu kosztów składowania, </a:t>
            </a:r>
          </a:p>
          <a:p>
            <a:pPr algn="just">
              <a:buFontTx/>
              <a:buChar char="-"/>
            </a:pPr>
            <a:r>
              <a:rPr lang="pl-PL" dirty="0"/>
              <a:t>trudności ze zbytem surowców wtórnych, </a:t>
            </a:r>
          </a:p>
          <a:p>
            <a:pPr algn="just">
              <a:buFontTx/>
              <a:buChar char="-"/>
            </a:pPr>
            <a:r>
              <a:rPr lang="pl-PL" dirty="0"/>
              <a:t>zakaz składowania frakcji energetycznej, </a:t>
            </a:r>
          </a:p>
        </p:txBody>
      </p:sp>
    </p:spTree>
    <p:extLst>
      <p:ext uri="{BB962C8B-B14F-4D97-AF65-F5344CB8AC3E}">
        <p14:creationId xmlns:p14="http://schemas.microsoft.com/office/powerpoint/2010/main" val="861784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F596FC-E706-480D-9A2E-C785E88A2E3E}"/>
              </a:ext>
            </a:extLst>
          </p:cNvPr>
          <p:cNvSpPr>
            <a:spLocks noGrp="1"/>
          </p:cNvSpPr>
          <p:nvPr>
            <p:ph type="title"/>
          </p:nvPr>
        </p:nvSpPr>
        <p:spPr/>
        <p:txBody>
          <a:bodyPr/>
          <a:lstStyle/>
          <a:p>
            <a:pPr algn="ctr"/>
            <a:r>
              <a:rPr lang="pl-PL" dirty="0"/>
              <a:t>Stanowisko samorządów </a:t>
            </a:r>
            <a:br>
              <a:rPr lang="pl-PL" dirty="0"/>
            </a:br>
            <a:r>
              <a:rPr lang="pl-PL" dirty="0"/>
              <a:t>w sprawie nowelizacji </a:t>
            </a:r>
            <a:r>
              <a:rPr lang="pl-PL" dirty="0" err="1"/>
              <a:t>u.c.p.g</a:t>
            </a:r>
            <a:r>
              <a:rPr lang="pl-PL" dirty="0"/>
              <a:t>.</a:t>
            </a:r>
          </a:p>
        </p:txBody>
      </p:sp>
      <p:sp>
        <p:nvSpPr>
          <p:cNvPr id="3" name="Symbol zastępczy zawartości 2">
            <a:extLst>
              <a:ext uri="{FF2B5EF4-FFF2-40B4-BE49-F238E27FC236}">
                <a16:creationId xmlns:a16="http://schemas.microsoft.com/office/drawing/2014/main" id="{B83C58ED-A5F3-46AA-97C4-3277D9260464}"/>
              </a:ext>
            </a:extLst>
          </p:cNvPr>
          <p:cNvSpPr>
            <a:spLocks noGrp="1"/>
          </p:cNvSpPr>
          <p:nvPr>
            <p:ph idx="1"/>
          </p:nvPr>
        </p:nvSpPr>
        <p:spPr/>
        <p:txBody>
          <a:bodyPr>
            <a:normAutofit fontScale="85000" lnSpcReduction="20000"/>
          </a:bodyPr>
          <a:lstStyle/>
          <a:p>
            <a:pPr marL="0" indent="0" algn="ctr">
              <a:buNone/>
            </a:pPr>
            <a:r>
              <a:rPr lang="pl-PL" sz="3200" dirty="0"/>
              <a:t>Stanowisko Związku Miast Polskich w sprawie </a:t>
            </a:r>
            <a:r>
              <a:rPr lang="pl-PL" sz="3200" dirty="0" err="1"/>
              <a:t>u.c.p.g</a:t>
            </a:r>
            <a:r>
              <a:rPr lang="pl-PL" sz="3200" dirty="0"/>
              <a:t>.</a:t>
            </a:r>
          </a:p>
          <a:p>
            <a:pPr marL="0" indent="0" algn="ctr">
              <a:buNone/>
            </a:pPr>
            <a:r>
              <a:rPr lang="pl-PL" b="1" dirty="0"/>
              <a:t>Radykalny wzrostu kosztów</a:t>
            </a:r>
            <a:r>
              <a:rPr lang="pl-PL" dirty="0"/>
              <a:t> gospodarowania odpadami komunalnymi cd.:</a:t>
            </a:r>
          </a:p>
          <a:p>
            <a:pPr algn="just">
              <a:buFontTx/>
              <a:buChar char="-"/>
            </a:pPr>
            <a:r>
              <a:rPr lang="pl-PL" dirty="0"/>
              <a:t>wykorzystywanie pozycji monopolistycznej RIPOK wynikającej po części z realizacji zasady bilansowania mocy przetwarzania odpadów z ich strumieniem w relacji 1:1, stosowanej przez resort środowiska w toku uzgadniania WPGO</a:t>
            </a:r>
          </a:p>
          <a:p>
            <a:pPr algn="just">
              <a:buFontTx/>
              <a:buChar char="-"/>
            </a:pPr>
            <a:r>
              <a:rPr lang="pl-PL" dirty="0"/>
              <a:t>wzrost kosztów pracy, </a:t>
            </a:r>
          </a:p>
          <a:p>
            <a:pPr algn="just">
              <a:buFontTx/>
              <a:buChar char="-"/>
            </a:pPr>
            <a:r>
              <a:rPr lang="pl-PL" dirty="0"/>
              <a:t> wzrost cen energii (paliwo, prąd), </a:t>
            </a:r>
          </a:p>
          <a:p>
            <a:pPr algn="just">
              <a:buFontTx/>
              <a:buChar char="-"/>
            </a:pPr>
            <a:r>
              <a:rPr lang="pl-PL" dirty="0"/>
              <a:t>standaryzacja selektywnej zbiórki, która na gminach dopiero wprowadzających standardy wymusza wymianę pojemników i zbiórkę dodatkowych frakcji, </a:t>
            </a:r>
          </a:p>
          <a:p>
            <a:pPr algn="just">
              <a:buFontTx/>
              <a:buChar char="-"/>
            </a:pPr>
            <a:r>
              <a:rPr lang="pl-PL" dirty="0"/>
              <a:t>ryzyko prawne działalności gospodarczej wynikające z szybkich (czasem nieprzewidywalnych) zmian prawa - przedsiębiorcy ryzyko wkalkulowują w oferty przetargowe.</a:t>
            </a:r>
            <a:endParaRPr lang="pl-PL" sz="3200" dirty="0"/>
          </a:p>
        </p:txBody>
      </p:sp>
    </p:spTree>
    <p:extLst>
      <p:ext uri="{BB962C8B-B14F-4D97-AF65-F5344CB8AC3E}">
        <p14:creationId xmlns:p14="http://schemas.microsoft.com/office/powerpoint/2010/main" val="152106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F596FC-E706-480D-9A2E-C785E88A2E3E}"/>
              </a:ext>
            </a:extLst>
          </p:cNvPr>
          <p:cNvSpPr>
            <a:spLocks noGrp="1"/>
          </p:cNvSpPr>
          <p:nvPr>
            <p:ph type="title"/>
          </p:nvPr>
        </p:nvSpPr>
        <p:spPr/>
        <p:txBody>
          <a:bodyPr/>
          <a:lstStyle/>
          <a:p>
            <a:pPr algn="ctr"/>
            <a:r>
              <a:rPr lang="pl-PL" dirty="0"/>
              <a:t>ROP jako nowe źródło finansowania </a:t>
            </a:r>
            <a:br>
              <a:rPr lang="pl-PL" dirty="0"/>
            </a:br>
            <a:r>
              <a:rPr lang="pl-PL" dirty="0"/>
              <a:t>systemu gospodarki odpadami</a:t>
            </a:r>
          </a:p>
        </p:txBody>
      </p:sp>
      <p:sp>
        <p:nvSpPr>
          <p:cNvPr id="3" name="Symbol zastępczy zawartości 2">
            <a:extLst>
              <a:ext uri="{FF2B5EF4-FFF2-40B4-BE49-F238E27FC236}">
                <a16:creationId xmlns:a16="http://schemas.microsoft.com/office/drawing/2014/main" id="{B83C58ED-A5F3-46AA-97C4-3277D9260464}"/>
              </a:ext>
            </a:extLst>
          </p:cNvPr>
          <p:cNvSpPr>
            <a:spLocks noGrp="1"/>
          </p:cNvSpPr>
          <p:nvPr>
            <p:ph idx="1"/>
          </p:nvPr>
        </p:nvSpPr>
        <p:spPr/>
        <p:txBody>
          <a:bodyPr>
            <a:normAutofit lnSpcReduction="10000"/>
          </a:bodyPr>
          <a:lstStyle/>
          <a:p>
            <a:pPr marL="0" indent="0" algn="just">
              <a:buNone/>
            </a:pPr>
            <a:r>
              <a:rPr lang="pl-PL" dirty="0"/>
              <a:t>Rozwiązaniem tego problemu może być pilne rozpoczęcie prac nad pozyskaniem dodatkowych środków finansowych poprzez nałożenie powszechnego podatku lub opłaty recyklingowej na szeroką gamę opakowań i produktów jednorazowych (rozszerzona odpowiedzialność producenta, ROP), którymi gminy muszą się zajmować w ramach kosztów gospodarowania odpadami komunalnymi. </a:t>
            </a:r>
          </a:p>
          <a:p>
            <a:pPr marL="0" indent="0" algn="just">
              <a:buNone/>
            </a:pPr>
            <a:r>
              <a:rPr lang="pl-PL" dirty="0"/>
              <a:t>Uzyskane środki poprzez transfer do gmin mogłyby dociążyć konsumenta, a odciążyć opłaty dla mieszkańców i pozwolić na uniknięcie konfliktów społecznych wynikających z powszechnego braku akceptowalności społecznej dla kolejnej fali gwałtownego wzrostu opłat, przed którym stoi obecnie większość gmin. </a:t>
            </a:r>
          </a:p>
        </p:txBody>
      </p:sp>
    </p:spTree>
    <p:extLst>
      <p:ext uri="{BB962C8B-B14F-4D97-AF65-F5344CB8AC3E}">
        <p14:creationId xmlns:p14="http://schemas.microsoft.com/office/powerpoint/2010/main" val="353805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F596FC-E706-480D-9A2E-C785E88A2E3E}"/>
              </a:ext>
            </a:extLst>
          </p:cNvPr>
          <p:cNvSpPr>
            <a:spLocks noGrp="1"/>
          </p:cNvSpPr>
          <p:nvPr>
            <p:ph type="title"/>
          </p:nvPr>
        </p:nvSpPr>
        <p:spPr/>
        <p:txBody>
          <a:bodyPr/>
          <a:lstStyle/>
          <a:p>
            <a:pPr algn="ctr"/>
            <a:r>
              <a:rPr lang="pl-PL" dirty="0"/>
              <a:t>ROP jako nowe źródło finansowania </a:t>
            </a:r>
            <a:br>
              <a:rPr lang="pl-PL" dirty="0"/>
            </a:br>
            <a:r>
              <a:rPr lang="pl-PL" dirty="0"/>
              <a:t>systemu gospodarki odpadami</a:t>
            </a:r>
          </a:p>
        </p:txBody>
      </p:sp>
      <p:sp>
        <p:nvSpPr>
          <p:cNvPr id="3" name="Symbol zastępczy zawartości 2">
            <a:extLst>
              <a:ext uri="{FF2B5EF4-FFF2-40B4-BE49-F238E27FC236}">
                <a16:creationId xmlns:a16="http://schemas.microsoft.com/office/drawing/2014/main" id="{B83C58ED-A5F3-46AA-97C4-3277D9260464}"/>
              </a:ext>
            </a:extLst>
          </p:cNvPr>
          <p:cNvSpPr>
            <a:spLocks noGrp="1"/>
          </p:cNvSpPr>
          <p:nvPr>
            <p:ph idx="1"/>
          </p:nvPr>
        </p:nvSpPr>
        <p:spPr/>
        <p:txBody>
          <a:bodyPr>
            <a:normAutofit/>
          </a:bodyPr>
          <a:lstStyle/>
          <a:p>
            <a:pPr marL="0" indent="0" algn="just">
              <a:buNone/>
            </a:pPr>
            <a:r>
              <a:rPr lang="pl-PL" dirty="0"/>
              <a:t>Do czasu wprowadzenia systemu ROP Ministerstwo powinno złagodzić obostrzenia o charakterze </a:t>
            </a:r>
            <a:r>
              <a:rPr lang="pl-PL" dirty="0" err="1"/>
              <a:t>kosztotwórczym</a:t>
            </a:r>
            <a:r>
              <a:rPr lang="pl-PL" dirty="0"/>
              <a:t> bezpośrednio wpływające na wysokość opłat za gospodarowanie odpadami komunalnymi. </a:t>
            </a:r>
          </a:p>
          <a:p>
            <a:pPr marL="0" indent="0" algn="just">
              <a:buNone/>
            </a:pPr>
            <a:r>
              <a:rPr lang="pl-PL" dirty="0"/>
              <a:t>W szczególności czasowo powinna zostać obniżona tzw. opłata marszałkowska, złagodzony zakaz składowania tzw. frakcji energetycznej oraz powinien zostać wydłużony okres magazynowania odpadów komunalnych. </a:t>
            </a:r>
          </a:p>
          <a:p>
            <a:pPr marL="0" indent="0" algn="just">
              <a:buNone/>
            </a:pPr>
            <a:r>
              <a:rPr lang="pl-PL" dirty="0"/>
              <a:t>Do czasu wdrożenia systemu ROP Ministerstwo Środowiska powinno powstrzymać się od wprowadzania kolejnych rozwiązań o charakterze </a:t>
            </a:r>
            <a:r>
              <a:rPr lang="pl-PL" dirty="0" err="1"/>
              <a:t>kosztotwórczym</a:t>
            </a:r>
            <a:r>
              <a:rPr lang="pl-PL" dirty="0"/>
              <a:t>.</a:t>
            </a:r>
          </a:p>
        </p:txBody>
      </p:sp>
    </p:spTree>
    <p:extLst>
      <p:ext uri="{BB962C8B-B14F-4D97-AF65-F5344CB8AC3E}">
        <p14:creationId xmlns:p14="http://schemas.microsoft.com/office/powerpoint/2010/main" val="249172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F596FC-E706-480D-9A2E-C785E88A2E3E}"/>
              </a:ext>
            </a:extLst>
          </p:cNvPr>
          <p:cNvSpPr>
            <a:spLocks noGrp="1"/>
          </p:cNvSpPr>
          <p:nvPr>
            <p:ph type="title"/>
          </p:nvPr>
        </p:nvSpPr>
        <p:spPr/>
        <p:txBody>
          <a:bodyPr/>
          <a:lstStyle/>
          <a:p>
            <a:pPr algn="ctr"/>
            <a:r>
              <a:rPr lang="pl-PL" dirty="0"/>
              <a:t>ROP jako nowe źródło finansowania </a:t>
            </a:r>
            <a:br>
              <a:rPr lang="pl-PL" dirty="0"/>
            </a:br>
            <a:r>
              <a:rPr lang="pl-PL" dirty="0"/>
              <a:t>systemu gospodarki odpadami</a:t>
            </a:r>
          </a:p>
        </p:txBody>
      </p:sp>
      <p:sp>
        <p:nvSpPr>
          <p:cNvPr id="3" name="Symbol zastępczy zawartości 2">
            <a:extLst>
              <a:ext uri="{FF2B5EF4-FFF2-40B4-BE49-F238E27FC236}">
                <a16:creationId xmlns:a16="http://schemas.microsoft.com/office/drawing/2014/main" id="{B83C58ED-A5F3-46AA-97C4-3277D9260464}"/>
              </a:ext>
            </a:extLst>
          </p:cNvPr>
          <p:cNvSpPr>
            <a:spLocks noGrp="1"/>
          </p:cNvSpPr>
          <p:nvPr>
            <p:ph idx="1"/>
          </p:nvPr>
        </p:nvSpPr>
        <p:spPr/>
        <p:txBody>
          <a:bodyPr>
            <a:normAutofit/>
          </a:bodyPr>
          <a:lstStyle/>
          <a:p>
            <a:pPr marL="0" indent="0" algn="just">
              <a:buNone/>
            </a:pPr>
            <a:endParaRPr lang="pl-PL" dirty="0"/>
          </a:p>
          <a:p>
            <a:pPr marL="0" indent="0" algn="just">
              <a:buNone/>
            </a:pPr>
            <a:r>
              <a:rPr lang="pl-PL" sz="3600" dirty="0"/>
              <a:t>Związek Miast Polskich apeluje o pilne przedstawienie harmonogramu prac nad wprowadzeniem systemu </a:t>
            </a:r>
            <a:r>
              <a:rPr lang="pl-PL" sz="3600" b="1" dirty="0"/>
              <a:t>rozszerzonej odpowiedzialności producenta (ROP)</a:t>
            </a:r>
            <a:r>
              <a:rPr lang="pl-PL" sz="3600" dirty="0"/>
              <a:t>, która pozwoli na sfinansowanie znacznej części kosztów gminnych systemów gospodarki odpadami komunalnymi ze środków pochodzących od producentów.</a:t>
            </a:r>
          </a:p>
        </p:txBody>
      </p:sp>
    </p:spTree>
    <p:extLst>
      <p:ext uri="{BB962C8B-B14F-4D97-AF65-F5344CB8AC3E}">
        <p14:creationId xmlns:p14="http://schemas.microsoft.com/office/powerpoint/2010/main" val="2230693159"/>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954</Words>
  <Application>Microsoft Office PowerPoint</Application>
  <PresentationFormat>Panoramiczny</PresentationFormat>
  <Paragraphs>60</Paragraphs>
  <Slides>13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13</vt:i4>
      </vt:variant>
    </vt:vector>
  </HeadingPairs>
  <TitlesOfParts>
    <vt:vector size="17" baseType="lpstr">
      <vt:lpstr>Arial</vt:lpstr>
      <vt:lpstr>Calibri</vt:lpstr>
      <vt:lpstr>Calibri Light</vt:lpstr>
      <vt:lpstr>Motyw pakietu Office</vt:lpstr>
      <vt:lpstr>XLII Zgromadzenie Ogólne Poznań, 6 marca 2019 </vt:lpstr>
      <vt:lpstr>Rozwój miast a wyzwania środowiskowe - ODPADY</vt:lpstr>
      <vt:lpstr>Stanowisko samorządów  w sprawie nowelizacji u.c.p.g.</vt:lpstr>
      <vt:lpstr>Stanowisko samorządów  w sprawie nowelizacji u.c.p.g.</vt:lpstr>
      <vt:lpstr>Stanowisko samorządów  w sprawie nowelizacji u.c.p.g.</vt:lpstr>
      <vt:lpstr>Stanowisko samorządów  w sprawie nowelizacji u.c.p.g.</vt:lpstr>
      <vt:lpstr>ROP jako nowe źródło finansowania  systemu gospodarki odpadami</vt:lpstr>
      <vt:lpstr>ROP jako nowe źródło finansowania  systemu gospodarki odpadami</vt:lpstr>
      <vt:lpstr>ROP jako nowe źródło finansowania  systemu gospodarki odpadami</vt:lpstr>
      <vt:lpstr>ROP jako nowe źródło finansowania  systemu gospodarki odpadami</vt:lpstr>
      <vt:lpstr>ROP jako nowe źródło finansowania  systemu gospodarki odpadami</vt:lpstr>
      <vt:lpstr>ROP jako nowe źródło finansowania  systemu gospodarki odpadami</vt:lpstr>
      <vt:lpstr>Konkurs - środki na zagospodarowanie odpadów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XLII Zgromadzenie Ogólne Związku Miast Polskich Poznań, 6 marca 2019 </dc:title>
  <dc:creator>kchoromanski@kobiko.com.pl</dc:creator>
  <cp:lastModifiedBy>kchoromanski@kobiko.com.pl</cp:lastModifiedBy>
  <cp:revision>10</cp:revision>
  <dcterms:created xsi:type="dcterms:W3CDTF">2019-03-06T05:07:31Z</dcterms:created>
  <dcterms:modified xsi:type="dcterms:W3CDTF">2019-03-06T06:37:41Z</dcterms:modified>
</cp:coreProperties>
</file>