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26"/>
  </p:notesMasterIdLst>
  <p:handoutMasterIdLst>
    <p:handoutMasterId r:id="rId27"/>
  </p:handoutMasterIdLst>
  <p:sldIdLst>
    <p:sldId id="257" r:id="rId5"/>
    <p:sldId id="315" r:id="rId6"/>
    <p:sldId id="316" r:id="rId7"/>
    <p:sldId id="317" r:id="rId8"/>
    <p:sldId id="318" r:id="rId9"/>
    <p:sldId id="259" r:id="rId10"/>
    <p:sldId id="261" r:id="rId11"/>
    <p:sldId id="291" r:id="rId12"/>
    <p:sldId id="288" r:id="rId13"/>
    <p:sldId id="270" r:id="rId14"/>
    <p:sldId id="273" r:id="rId15"/>
    <p:sldId id="277" r:id="rId16"/>
    <p:sldId id="313" r:id="rId17"/>
    <p:sldId id="305" r:id="rId18"/>
    <p:sldId id="307" r:id="rId19"/>
    <p:sldId id="308" r:id="rId20"/>
    <p:sldId id="309" r:id="rId21"/>
    <p:sldId id="310" r:id="rId22"/>
    <p:sldId id="311" r:id="rId23"/>
    <p:sldId id="312" r:id="rId24"/>
    <p:sldId id="283" r:id="rId25"/>
  </p:sldIdLst>
  <p:sldSz cx="9144000" cy="6858000" type="screen4x3"/>
  <p:notesSz cx="6669088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9E4E"/>
    <a:srgbClr val="E6AF00"/>
    <a:srgbClr val="0082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74" autoAdjust="0"/>
    <p:restoredTop sz="94660"/>
  </p:normalViewPr>
  <p:slideViewPr>
    <p:cSldViewPr>
      <p:cViewPr varScale="1">
        <p:scale>
          <a:sx n="105" d="100"/>
          <a:sy n="105" d="100"/>
        </p:scale>
        <p:origin x="185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24D6CB-ED55-45A3-89E1-4A950AAE70A5}" type="doc">
      <dgm:prSet loTypeId="urn:microsoft.com/office/officeart/2005/8/layout/process4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pl-PL"/>
        </a:p>
      </dgm:t>
    </dgm:pt>
    <dgm:pt modelId="{D1071524-CCF4-4D37-B043-07F3C700981B}">
      <dgm:prSet phldrT="[Tekst]"/>
      <dgm:spPr/>
      <dgm:t>
        <a:bodyPr/>
        <a:lstStyle/>
        <a:p>
          <a:r>
            <a:rPr lang="pl-PL" dirty="0" smtClean="0"/>
            <a:t>Kwiecień 2009 r. Biała Księga: Adaptacja do zmian klimatu: Europejskie ramy działania</a:t>
          </a:r>
          <a:endParaRPr lang="pl-PL" dirty="0"/>
        </a:p>
      </dgm:t>
    </dgm:pt>
    <dgm:pt modelId="{54DA73FA-E693-4ECD-9526-A55020BD5286}" type="parTrans" cxnId="{52C50954-8E03-4EB2-91CE-0DD1CC4941C1}">
      <dgm:prSet/>
      <dgm:spPr/>
      <dgm:t>
        <a:bodyPr/>
        <a:lstStyle/>
        <a:p>
          <a:endParaRPr lang="pl-PL"/>
        </a:p>
      </dgm:t>
    </dgm:pt>
    <dgm:pt modelId="{09957131-61FA-4D73-A538-3D6476890630}" type="sibTrans" cxnId="{52C50954-8E03-4EB2-91CE-0DD1CC4941C1}">
      <dgm:prSet/>
      <dgm:spPr/>
      <dgm:t>
        <a:bodyPr/>
        <a:lstStyle/>
        <a:p>
          <a:endParaRPr lang="pl-PL"/>
        </a:p>
      </dgm:t>
    </dgm:pt>
    <dgm:pt modelId="{98563835-8849-4E6A-9C94-E9924239336A}">
      <dgm:prSet phldrT="[Tekst]"/>
      <dgm:spPr/>
      <dgm:t>
        <a:bodyPr/>
        <a:lstStyle/>
        <a:p>
          <a:r>
            <a:rPr lang="pl-PL" dirty="0" smtClean="0"/>
            <a:t>Kwiecień 2013 r. : Strategia UE w zakresie przystosowania się do zmiany klimaty</a:t>
          </a:r>
          <a:endParaRPr lang="pl-PL" dirty="0"/>
        </a:p>
      </dgm:t>
    </dgm:pt>
    <dgm:pt modelId="{71A4F606-22AA-4CA0-8BA6-65F876BE2709}" type="parTrans" cxnId="{CEF34669-59B1-43DF-9387-6A4372505D33}">
      <dgm:prSet/>
      <dgm:spPr/>
      <dgm:t>
        <a:bodyPr/>
        <a:lstStyle/>
        <a:p>
          <a:endParaRPr lang="pl-PL"/>
        </a:p>
      </dgm:t>
    </dgm:pt>
    <dgm:pt modelId="{CC55C222-E578-4970-A83B-890DFCADC8E0}" type="sibTrans" cxnId="{CEF34669-59B1-43DF-9387-6A4372505D33}">
      <dgm:prSet/>
      <dgm:spPr/>
      <dgm:t>
        <a:bodyPr/>
        <a:lstStyle/>
        <a:p>
          <a:endParaRPr lang="pl-PL"/>
        </a:p>
      </dgm:t>
    </dgm:pt>
    <dgm:pt modelId="{52091E03-6BF9-4B3C-BA6C-53FA6FFE4B45}">
      <dgm:prSet phldrT="[Tekst]"/>
      <dgm:spPr/>
      <dgm:t>
        <a:bodyPr/>
        <a:lstStyle/>
        <a:p>
          <a:r>
            <a:rPr lang="pl-PL" dirty="0" smtClean="0"/>
            <a:t>Październik 2013 r.: </a:t>
          </a:r>
          <a:r>
            <a:rPr lang="pl-PL" i="1" dirty="0" smtClean="0"/>
            <a:t>Strategiczny plan adaptacji dla sektorów i obszarów wrażliwych na zmiany klimatu do roku 2020 z perspektywą do roku 2030</a:t>
          </a:r>
          <a:r>
            <a:rPr lang="pl-PL" dirty="0" smtClean="0"/>
            <a:t> tzw. </a:t>
          </a:r>
          <a:r>
            <a:rPr lang="pl-PL" b="1" dirty="0" smtClean="0"/>
            <a:t>SPA2020 </a:t>
          </a:r>
          <a:endParaRPr lang="pl-PL" b="1" dirty="0"/>
        </a:p>
      </dgm:t>
    </dgm:pt>
    <dgm:pt modelId="{4C0E1F30-771D-4A69-9EB5-449C2F900259}" type="parTrans" cxnId="{D8674A19-87A4-4A96-B7A1-753BC7B214FF}">
      <dgm:prSet/>
      <dgm:spPr/>
      <dgm:t>
        <a:bodyPr/>
        <a:lstStyle/>
        <a:p>
          <a:endParaRPr lang="pl-PL"/>
        </a:p>
      </dgm:t>
    </dgm:pt>
    <dgm:pt modelId="{9D9596CB-CF10-4FF9-BF05-2F186B75CEC5}" type="sibTrans" cxnId="{D8674A19-87A4-4A96-B7A1-753BC7B214FF}">
      <dgm:prSet/>
      <dgm:spPr/>
      <dgm:t>
        <a:bodyPr/>
        <a:lstStyle/>
        <a:p>
          <a:endParaRPr lang="pl-PL"/>
        </a:p>
      </dgm:t>
    </dgm:pt>
    <dgm:pt modelId="{256CEF91-C5CD-45FB-A5ED-8000D29F3316}">
      <dgm:prSet phldrT="[Tekst]"/>
      <dgm:spPr/>
      <dgm:t>
        <a:bodyPr/>
        <a:lstStyle/>
        <a:p>
          <a:r>
            <a:rPr lang="pl-PL" dirty="0" smtClean="0"/>
            <a:t>Lipiec 2014 r: projekt </a:t>
          </a:r>
          <a:r>
            <a:rPr lang="pl-PL" b="1" dirty="0" smtClean="0"/>
            <a:t>ADAPTCITY</a:t>
          </a:r>
          <a:endParaRPr lang="pl-PL" b="1" dirty="0"/>
        </a:p>
      </dgm:t>
    </dgm:pt>
    <dgm:pt modelId="{656E429F-5156-4856-ABED-D33694F2B54E}" type="parTrans" cxnId="{E6CEB7DF-7686-4A99-B5AF-4B37ED024B3F}">
      <dgm:prSet/>
      <dgm:spPr/>
      <dgm:t>
        <a:bodyPr/>
        <a:lstStyle/>
        <a:p>
          <a:endParaRPr lang="pl-PL"/>
        </a:p>
      </dgm:t>
    </dgm:pt>
    <dgm:pt modelId="{05AA533C-0657-40AC-A3AC-FAFDD301EF0F}" type="sibTrans" cxnId="{E6CEB7DF-7686-4A99-B5AF-4B37ED024B3F}">
      <dgm:prSet/>
      <dgm:spPr/>
      <dgm:t>
        <a:bodyPr/>
        <a:lstStyle/>
        <a:p>
          <a:endParaRPr lang="pl-PL"/>
        </a:p>
      </dgm:t>
    </dgm:pt>
    <dgm:pt modelId="{C061A7DF-4A5B-4CBB-938B-B34339FAED14}">
      <dgm:prSet phldrT="[Tekst]"/>
      <dgm:spPr/>
      <dgm:t>
        <a:bodyPr/>
        <a:lstStyle/>
        <a:p>
          <a:r>
            <a:rPr lang="pl-PL" dirty="0" smtClean="0"/>
            <a:t>Styczeń 2017 r.: projekt </a:t>
          </a:r>
          <a:r>
            <a:rPr lang="pl-PL" b="1" dirty="0" smtClean="0"/>
            <a:t>44MPA</a:t>
          </a:r>
          <a:r>
            <a:rPr lang="pl-PL" dirty="0" smtClean="0"/>
            <a:t>. Opracowanie planów adaptacji do zmian klimatu w miastach powyżej 100 tys. mieszkańców </a:t>
          </a:r>
          <a:endParaRPr lang="pl-PL" dirty="0"/>
        </a:p>
      </dgm:t>
    </dgm:pt>
    <dgm:pt modelId="{9358DE3C-5FB9-4AC1-BDE2-E2C1682E6101}" type="parTrans" cxnId="{D7DC088D-CDCE-4E71-A182-37921D03F98B}">
      <dgm:prSet/>
      <dgm:spPr/>
      <dgm:t>
        <a:bodyPr/>
        <a:lstStyle/>
        <a:p>
          <a:endParaRPr lang="pl-PL"/>
        </a:p>
      </dgm:t>
    </dgm:pt>
    <dgm:pt modelId="{1BF7D708-649C-40F2-BDC6-2E792AB646D7}" type="sibTrans" cxnId="{D7DC088D-CDCE-4E71-A182-37921D03F98B}">
      <dgm:prSet/>
      <dgm:spPr/>
      <dgm:t>
        <a:bodyPr/>
        <a:lstStyle/>
        <a:p>
          <a:endParaRPr lang="pl-PL"/>
        </a:p>
      </dgm:t>
    </dgm:pt>
    <dgm:pt modelId="{983D477E-9097-4CEF-A8BB-89E89C30B0CF}">
      <dgm:prSet phldrT="[Tekst]"/>
      <dgm:spPr/>
      <dgm:t>
        <a:bodyPr/>
        <a:lstStyle/>
        <a:p>
          <a:r>
            <a:rPr lang="pl-PL" dirty="0" smtClean="0"/>
            <a:t>Marzec 2017 r.: </a:t>
          </a:r>
          <a:r>
            <a:rPr lang="pl-PL" b="1" dirty="0" smtClean="0"/>
            <a:t>CLIMCITIES </a:t>
          </a:r>
          <a:r>
            <a:rPr lang="pl-PL" b="0" dirty="0" smtClean="0"/>
            <a:t>projekt adaptacji do zmian klimatu w małych i średnich miastach</a:t>
          </a:r>
          <a:endParaRPr lang="pl-PL" b="0" dirty="0"/>
        </a:p>
      </dgm:t>
    </dgm:pt>
    <dgm:pt modelId="{DE2602F3-34D7-4D88-9F14-6887E48EF680}" type="parTrans" cxnId="{DEE0A13B-EA3E-4CE4-81BC-E32F335AB295}">
      <dgm:prSet/>
      <dgm:spPr/>
      <dgm:t>
        <a:bodyPr/>
        <a:lstStyle/>
        <a:p>
          <a:endParaRPr lang="pl-PL"/>
        </a:p>
      </dgm:t>
    </dgm:pt>
    <dgm:pt modelId="{AF4FC18D-0E24-45F7-A816-E6EEC9211041}" type="sibTrans" cxnId="{DEE0A13B-EA3E-4CE4-81BC-E32F335AB295}">
      <dgm:prSet/>
      <dgm:spPr/>
      <dgm:t>
        <a:bodyPr/>
        <a:lstStyle/>
        <a:p>
          <a:endParaRPr lang="pl-PL"/>
        </a:p>
      </dgm:t>
    </dgm:pt>
    <dgm:pt modelId="{9D6AEC58-963E-48E7-A15A-5D806E886533}" type="pres">
      <dgm:prSet presAssocID="{1A24D6CB-ED55-45A3-89E1-4A950AAE70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BA8A7620-1D5E-4F58-90A7-19A8E2A4C49A}" type="pres">
      <dgm:prSet presAssocID="{983D477E-9097-4CEF-A8BB-89E89C30B0CF}" presName="boxAndChildren" presStyleCnt="0"/>
      <dgm:spPr/>
    </dgm:pt>
    <dgm:pt modelId="{E2CA4715-B335-4400-AB20-A3727BE55CAE}" type="pres">
      <dgm:prSet presAssocID="{983D477E-9097-4CEF-A8BB-89E89C30B0CF}" presName="parentTextBox" presStyleLbl="node1" presStyleIdx="0" presStyleCnt="6"/>
      <dgm:spPr/>
      <dgm:t>
        <a:bodyPr/>
        <a:lstStyle/>
        <a:p>
          <a:endParaRPr lang="pl-PL"/>
        </a:p>
      </dgm:t>
    </dgm:pt>
    <dgm:pt modelId="{E55879CE-A037-4DC2-9FE3-D93DA5A725A9}" type="pres">
      <dgm:prSet presAssocID="{1BF7D708-649C-40F2-BDC6-2E792AB646D7}" presName="sp" presStyleCnt="0"/>
      <dgm:spPr/>
    </dgm:pt>
    <dgm:pt modelId="{207D021B-018A-463C-B43B-56ACA6DF751A}" type="pres">
      <dgm:prSet presAssocID="{C061A7DF-4A5B-4CBB-938B-B34339FAED14}" presName="arrowAndChildren" presStyleCnt="0"/>
      <dgm:spPr/>
    </dgm:pt>
    <dgm:pt modelId="{D4562D99-F6F7-4E2D-A049-5B46B72F571E}" type="pres">
      <dgm:prSet presAssocID="{C061A7DF-4A5B-4CBB-938B-B34339FAED14}" presName="parentTextArrow" presStyleLbl="node1" presStyleIdx="1" presStyleCnt="6"/>
      <dgm:spPr/>
      <dgm:t>
        <a:bodyPr/>
        <a:lstStyle/>
        <a:p>
          <a:endParaRPr lang="pl-PL"/>
        </a:p>
      </dgm:t>
    </dgm:pt>
    <dgm:pt modelId="{656E8A2F-BE33-48A3-9DA9-E3EBEBF19688}" type="pres">
      <dgm:prSet presAssocID="{05AA533C-0657-40AC-A3AC-FAFDD301EF0F}" presName="sp" presStyleCnt="0"/>
      <dgm:spPr/>
    </dgm:pt>
    <dgm:pt modelId="{AA645659-F917-4991-90D4-B45649CEE886}" type="pres">
      <dgm:prSet presAssocID="{256CEF91-C5CD-45FB-A5ED-8000D29F3316}" presName="arrowAndChildren" presStyleCnt="0"/>
      <dgm:spPr/>
    </dgm:pt>
    <dgm:pt modelId="{312ED204-CCE2-4231-B158-0FD23EDD5C9F}" type="pres">
      <dgm:prSet presAssocID="{256CEF91-C5CD-45FB-A5ED-8000D29F3316}" presName="parentTextArrow" presStyleLbl="node1" presStyleIdx="2" presStyleCnt="6"/>
      <dgm:spPr/>
      <dgm:t>
        <a:bodyPr/>
        <a:lstStyle/>
        <a:p>
          <a:endParaRPr lang="pl-PL"/>
        </a:p>
      </dgm:t>
    </dgm:pt>
    <dgm:pt modelId="{E75282DB-3643-44B9-AF25-B03006674EFC}" type="pres">
      <dgm:prSet presAssocID="{9D9596CB-CF10-4FF9-BF05-2F186B75CEC5}" presName="sp" presStyleCnt="0"/>
      <dgm:spPr/>
    </dgm:pt>
    <dgm:pt modelId="{5BE8D339-EC6C-409F-8E8A-CD60CADBF7BA}" type="pres">
      <dgm:prSet presAssocID="{52091E03-6BF9-4B3C-BA6C-53FA6FFE4B45}" presName="arrowAndChildren" presStyleCnt="0"/>
      <dgm:spPr/>
    </dgm:pt>
    <dgm:pt modelId="{ED93B947-EC82-4D37-968B-F859326A7EFB}" type="pres">
      <dgm:prSet presAssocID="{52091E03-6BF9-4B3C-BA6C-53FA6FFE4B45}" presName="parentTextArrow" presStyleLbl="node1" presStyleIdx="3" presStyleCnt="6"/>
      <dgm:spPr/>
      <dgm:t>
        <a:bodyPr/>
        <a:lstStyle/>
        <a:p>
          <a:endParaRPr lang="pl-PL"/>
        </a:p>
      </dgm:t>
    </dgm:pt>
    <dgm:pt modelId="{D97E9F87-AA73-41EB-98C9-7B35C1C24EE3}" type="pres">
      <dgm:prSet presAssocID="{CC55C222-E578-4970-A83B-890DFCADC8E0}" presName="sp" presStyleCnt="0"/>
      <dgm:spPr/>
    </dgm:pt>
    <dgm:pt modelId="{AF0B40F6-2649-4029-B4AA-7032F072D134}" type="pres">
      <dgm:prSet presAssocID="{98563835-8849-4E6A-9C94-E9924239336A}" presName="arrowAndChildren" presStyleCnt="0"/>
      <dgm:spPr/>
    </dgm:pt>
    <dgm:pt modelId="{034912EB-CEDB-4740-8252-2414D062AD6F}" type="pres">
      <dgm:prSet presAssocID="{98563835-8849-4E6A-9C94-E9924239336A}" presName="parentTextArrow" presStyleLbl="node1" presStyleIdx="4" presStyleCnt="6"/>
      <dgm:spPr/>
      <dgm:t>
        <a:bodyPr/>
        <a:lstStyle/>
        <a:p>
          <a:endParaRPr lang="pl-PL"/>
        </a:p>
      </dgm:t>
    </dgm:pt>
    <dgm:pt modelId="{A219A9B8-07B2-4ADD-A195-C88169E99527}" type="pres">
      <dgm:prSet presAssocID="{09957131-61FA-4D73-A538-3D6476890630}" presName="sp" presStyleCnt="0"/>
      <dgm:spPr/>
    </dgm:pt>
    <dgm:pt modelId="{8FC8E582-463E-4496-99A3-4BBCC6765600}" type="pres">
      <dgm:prSet presAssocID="{D1071524-CCF4-4D37-B043-07F3C700981B}" presName="arrowAndChildren" presStyleCnt="0"/>
      <dgm:spPr/>
    </dgm:pt>
    <dgm:pt modelId="{12EC895E-9A34-4C3B-A95E-739A0872D8E8}" type="pres">
      <dgm:prSet presAssocID="{D1071524-CCF4-4D37-B043-07F3C700981B}" presName="parentTextArrow" presStyleLbl="node1" presStyleIdx="5" presStyleCnt="6"/>
      <dgm:spPr/>
      <dgm:t>
        <a:bodyPr/>
        <a:lstStyle/>
        <a:p>
          <a:endParaRPr lang="pl-PL"/>
        </a:p>
      </dgm:t>
    </dgm:pt>
  </dgm:ptLst>
  <dgm:cxnLst>
    <dgm:cxn modelId="{E6CEB7DF-7686-4A99-B5AF-4B37ED024B3F}" srcId="{1A24D6CB-ED55-45A3-89E1-4A950AAE70A5}" destId="{256CEF91-C5CD-45FB-A5ED-8000D29F3316}" srcOrd="3" destOrd="0" parTransId="{656E429F-5156-4856-ABED-D33694F2B54E}" sibTransId="{05AA533C-0657-40AC-A3AC-FAFDD301EF0F}"/>
    <dgm:cxn modelId="{16E703AF-7D76-4A9F-8CDF-B8F1B00C4A99}" type="presOf" srcId="{52091E03-6BF9-4B3C-BA6C-53FA6FFE4B45}" destId="{ED93B947-EC82-4D37-968B-F859326A7EFB}" srcOrd="0" destOrd="0" presId="urn:microsoft.com/office/officeart/2005/8/layout/process4"/>
    <dgm:cxn modelId="{D7DC088D-CDCE-4E71-A182-37921D03F98B}" srcId="{1A24D6CB-ED55-45A3-89E1-4A950AAE70A5}" destId="{C061A7DF-4A5B-4CBB-938B-B34339FAED14}" srcOrd="4" destOrd="0" parTransId="{9358DE3C-5FB9-4AC1-BDE2-E2C1682E6101}" sibTransId="{1BF7D708-649C-40F2-BDC6-2E792AB646D7}"/>
    <dgm:cxn modelId="{DEE0A13B-EA3E-4CE4-81BC-E32F335AB295}" srcId="{1A24D6CB-ED55-45A3-89E1-4A950AAE70A5}" destId="{983D477E-9097-4CEF-A8BB-89E89C30B0CF}" srcOrd="5" destOrd="0" parTransId="{DE2602F3-34D7-4D88-9F14-6887E48EF680}" sibTransId="{AF4FC18D-0E24-45F7-A816-E6EEC9211041}"/>
    <dgm:cxn modelId="{CEF34669-59B1-43DF-9387-6A4372505D33}" srcId="{1A24D6CB-ED55-45A3-89E1-4A950AAE70A5}" destId="{98563835-8849-4E6A-9C94-E9924239336A}" srcOrd="1" destOrd="0" parTransId="{71A4F606-22AA-4CA0-8BA6-65F876BE2709}" sibTransId="{CC55C222-E578-4970-A83B-890DFCADC8E0}"/>
    <dgm:cxn modelId="{47285C0C-29BC-4079-AC1D-4734C5438037}" type="presOf" srcId="{1A24D6CB-ED55-45A3-89E1-4A950AAE70A5}" destId="{9D6AEC58-963E-48E7-A15A-5D806E886533}" srcOrd="0" destOrd="0" presId="urn:microsoft.com/office/officeart/2005/8/layout/process4"/>
    <dgm:cxn modelId="{D8674A19-87A4-4A96-B7A1-753BC7B214FF}" srcId="{1A24D6CB-ED55-45A3-89E1-4A950AAE70A5}" destId="{52091E03-6BF9-4B3C-BA6C-53FA6FFE4B45}" srcOrd="2" destOrd="0" parTransId="{4C0E1F30-771D-4A69-9EB5-449C2F900259}" sibTransId="{9D9596CB-CF10-4FF9-BF05-2F186B75CEC5}"/>
    <dgm:cxn modelId="{1A82FB2B-0029-4D02-851D-17698014F5C7}" type="presOf" srcId="{98563835-8849-4E6A-9C94-E9924239336A}" destId="{034912EB-CEDB-4740-8252-2414D062AD6F}" srcOrd="0" destOrd="0" presId="urn:microsoft.com/office/officeart/2005/8/layout/process4"/>
    <dgm:cxn modelId="{52C50954-8E03-4EB2-91CE-0DD1CC4941C1}" srcId="{1A24D6CB-ED55-45A3-89E1-4A950AAE70A5}" destId="{D1071524-CCF4-4D37-B043-07F3C700981B}" srcOrd="0" destOrd="0" parTransId="{54DA73FA-E693-4ECD-9526-A55020BD5286}" sibTransId="{09957131-61FA-4D73-A538-3D6476890630}"/>
    <dgm:cxn modelId="{771E6117-147A-43C4-988B-DC7B7092A2FD}" type="presOf" srcId="{C061A7DF-4A5B-4CBB-938B-B34339FAED14}" destId="{D4562D99-F6F7-4E2D-A049-5B46B72F571E}" srcOrd="0" destOrd="0" presId="urn:microsoft.com/office/officeart/2005/8/layout/process4"/>
    <dgm:cxn modelId="{25AAD445-F624-4A9E-A540-8C3D2E7AF2AC}" type="presOf" srcId="{983D477E-9097-4CEF-A8BB-89E89C30B0CF}" destId="{E2CA4715-B335-4400-AB20-A3727BE55CAE}" srcOrd="0" destOrd="0" presId="urn:microsoft.com/office/officeart/2005/8/layout/process4"/>
    <dgm:cxn modelId="{87C5FEE5-CDFF-4DE8-8C6D-87833E7CE042}" type="presOf" srcId="{D1071524-CCF4-4D37-B043-07F3C700981B}" destId="{12EC895E-9A34-4C3B-A95E-739A0872D8E8}" srcOrd="0" destOrd="0" presId="urn:microsoft.com/office/officeart/2005/8/layout/process4"/>
    <dgm:cxn modelId="{04F37640-C9A8-4324-ABEA-07BA7E35F41F}" type="presOf" srcId="{256CEF91-C5CD-45FB-A5ED-8000D29F3316}" destId="{312ED204-CCE2-4231-B158-0FD23EDD5C9F}" srcOrd="0" destOrd="0" presId="urn:microsoft.com/office/officeart/2005/8/layout/process4"/>
    <dgm:cxn modelId="{EFD27FDF-57E8-4B7B-85DA-FD2D90A87760}" type="presParOf" srcId="{9D6AEC58-963E-48E7-A15A-5D806E886533}" destId="{BA8A7620-1D5E-4F58-90A7-19A8E2A4C49A}" srcOrd="0" destOrd="0" presId="urn:microsoft.com/office/officeart/2005/8/layout/process4"/>
    <dgm:cxn modelId="{5113675B-A1F9-4E2F-BB08-30B282DCA838}" type="presParOf" srcId="{BA8A7620-1D5E-4F58-90A7-19A8E2A4C49A}" destId="{E2CA4715-B335-4400-AB20-A3727BE55CAE}" srcOrd="0" destOrd="0" presId="urn:microsoft.com/office/officeart/2005/8/layout/process4"/>
    <dgm:cxn modelId="{7A7FB355-D7C8-43A7-B344-26FB8A62A7C8}" type="presParOf" srcId="{9D6AEC58-963E-48E7-A15A-5D806E886533}" destId="{E55879CE-A037-4DC2-9FE3-D93DA5A725A9}" srcOrd="1" destOrd="0" presId="urn:microsoft.com/office/officeart/2005/8/layout/process4"/>
    <dgm:cxn modelId="{3DF49629-2A80-46C1-B5A5-567EE5865F26}" type="presParOf" srcId="{9D6AEC58-963E-48E7-A15A-5D806E886533}" destId="{207D021B-018A-463C-B43B-56ACA6DF751A}" srcOrd="2" destOrd="0" presId="urn:microsoft.com/office/officeart/2005/8/layout/process4"/>
    <dgm:cxn modelId="{2A92BC12-3F32-412B-B6DB-44C2DA5097F8}" type="presParOf" srcId="{207D021B-018A-463C-B43B-56ACA6DF751A}" destId="{D4562D99-F6F7-4E2D-A049-5B46B72F571E}" srcOrd="0" destOrd="0" presId="urn:microsoft.com/office/officeart/2005/8/layout/process4"/>
    <dgm:cxn modelId="{AFEA8E8C-6709-4C57-8865-D7193347E581}" type="presParOf" srcId="{9D6AEC58-963E-48E7-A15A-5D806E886533}" destId="{656E8A2F-BE33-48A3-9DA9-E3EBEBF19688}" srcOrd="3" destOrd="0" presId="urn:microsoft.com/office/officeart/2005/8/layout/process4"/>
    <dgm:cxn modelId="{87201E6D-7862-45BF-B7D6-3FD5C41F88E8}" type="presParOf" srcId="{9D6AEC58-963E-48E7-A15A-5D806E886533}" destId="{AA645659-F917-4991-90D4-B45649CEE886}" srcOrd="4" destOrd="0" presId="urn:microsoft.com/office/officeart/2005/8/layout/process4"/>
    <dgm:cxn modelId="{7C4CC04C-58FC-46AC-8065-A260E72A26CE}" type="presParOf" srcId="{AA645659-F917-4991-90D4-B45649CEE886}" destId="{312ED204-CCE2-4231-B158-0FD23EDD5C9F}" srcOrd="0" destOrd="0" presId="urn:microsoft.com/office/officeart/2005/8/layout/process4"/>
    <dgm:cxn modelId="{1F51A3E1-29D4-4EA9-A682-266A906C58B9}" type="presParOf" srcId="{9D6AEC58-963E-48E7-A15A-5D806E886533}" destId="{E75282DB-3643-44B9-AF25-B03006674EFC}" srcOrd="5" destOrd="0" presId="urn:microsoft.com/office/officeart/2005/8/layout/process4"/>
    <dgm:cxn modelId="{F9297342-6B70-4778-8EF0-3FD0BD5FC3C1}" type="presParOf" srcId="{9D6AEC58-963E-48E7-A15A-5D806E886533}" destId="{5BE8D339-EC6C-409F-8E8A-CD60CADBF7BA}" srcOrd="6" destOrd="0" presId="urn:microsoft.com/office/officeart/2005/8/layout/process4"/>
    <dgm:cxn modelId="{271B894E-ACE4-47B3-99F8-2408250923E6}" type="presParOf" srcId="{5BE8D339-EC6C-409F-8E8A-CD60CADBF7BA}" destId="{ED93B947-EC82-4D37-968B-F859326A7EFB}" srcOrd="0" destOrd="0" presId="urn:microsoft.com/office/officeart/2005/8/layout/process4"/>
    <dgm:cxn modelId="{312E7995-B306-429C-A1D9-61876BEE3FD5}" type="presParOf" srcId="{9D6AEC58-963E-48E7-A15A-5D806E886533}" destId="{D97E9F87-AA73-41EB-98C9-7B35C1C24EE3}" srcOrd="7" destOrd="0" presId="urn:microsoft.com/office/officeart/2005/8/layout/process4"/>
    <dgm:cxn modelId="{BC9FFED2-5A4A-4CAD-A0B0-0429AB320543}" type="presParOf" srcId="{9D6AEC58-963E-48E7-A15A-5D806E886533}" destId="{AF0B40F6-2649-4029-B4AA-7032F072D134}" srcOrd="8" destOrd="0" presId="urn:microsoft.com/office/officeart/2005/8/layout/process4"/>
    <dgm:cxn modelId="{FDEB2CCF-5D24-4F97-BFBF-3E64083AAB87}" type="presParOf" srcId="{AF0B40F6-2649-4029-B4AA-7032F072D134}" destId="{034912EB-CEDB-4740-8252-2414D062AD6F}" srcOrd="0" destOrd="0" presId="urn:microsoft.com/office/officeart/2005/8/layout/process4"/>
    <dgm:cxn modelId="{C5E7E23F-19F1-4F7A-8E8A-121400472D5A}" type="presParOf" srcId="{9D6AEC58-963E-48E7-A15A-5D806E886533}" destId="{A219A9B8-07B2-4ADD-A195-C88169E99527}" srcOrd="9" destOrd="0" presId="urn:microsoft.com/office/officeart/2005/8/layout/process4"/>
    <dgm:cxn modelId="{2F27C7E5-BBEF-4777-8C05-0A0865E53959}" type="presParOf" srcId="{9D6AEC58-963E-48E7-A15A-5D806E886533}" destId="{8FC8E582-463E-4496-99A3-4BBCC6765600}" srcOrd="10" destOrd="0" presId="urn:microsoft.com/office/officeart/2005/8/layout/process4"/>
    <dgm:cxn modelId="{7FD3DD53-4D07-469A-BCAC-FE9994CA476E}" type="presParOf" srcId="{8FC8E582-463E-4496-99A3-4BBCC6765600}" destId="{12EC895E-9A34-4C3B-A95E-739A0872D8E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A4715-B335-4400-AB20-A3727BE55CAE}">
      <dsp:nvSpPr>
        <dsp:cNvPr id="0" name=""/>
        <dsp:cNvSpPr/>
      </dsp:nvSpPr>
      <dsp:spPr>
        <a:xfrm>
          <a:off x="0" y="4008363"/>
          <a:ext cx="7993063" cy="52609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Marzec 2017 r.: </a:t>
          </a:r>
          <a:r>
            <a:rPr lang="pl-PL" sz="1200" b="1" kern="1200" dirty="0" smtClean="0"/>
            <a:t>CLIMCITIES </a:t>
          </a:r>
          <a:r>
            <a:rPr lang="pl-PL" sz="1200" b="0" kern="1200" dirty="0" smtClean="0"/>
            <a:t>projekt adaptacji do zmian klimatu w małych i średnich miastach</a:t>
          </a:r>
          <a:endParaRPr lang="pl-PL" sz="1200" b="0" kern="1200" dirty="0"/>
        </a:p>
      </dsp:txBody>
      <dsp:txXfrm>
        <a:off x="0" y="4008363"/>
        <a:ext cx="7993063" cy="526095"/>
      </dsp:txXfrm>
    </dsp:sp>
    <dsp:sp modelId="{D4562D99-F6F7-4E2D-A049-5B46B72F571E}">
      <dsp:nvSpPr>
        <dsp:cNvPr id="0" name=""/>
        <dsp:cNvSpPr/>
      </dsp:nvSpPr>
      <dsp:spPr>
        <a:xfrm rot="10800000">
          <a:off x="0" y="3207120"/>
          <a:ext cx="7993063" cy="8091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Styczeń 2017 r.: projekt </a:t>
          </a:r>
          <a:r>
            <a:rPr lang="pl-PL" sz="1200" b="1" kern="1200" dirty="0" smtClean="0"/>
            <a:t>44MPA</a:t>
          </a:r>
          <a:r>
            <a:rPr lang="pl-PL" sz="1200" kern="1200" dirty="0" smtClean="0"/>
            <a:t>. Opracowanie planów adaptacji do zmian klimatu w miastach powyżej 100 tys. mieszkańców </a:t>
          </a:r>
          <a:endParaRPr lang="pl-PL" sz="1200" kern="1200" dirty="0"/>
        </a:p>
      </dsp:txBody>
      <dsp:txXfrm rot="10800000">
        <a:off x="0" y="3207120"/>
        <a:ext cx="7993063" cy="525751"/>
      </dsp:txXfrm>
    </dsp:sp>
    <dsp:sp modelId="{312ED204-CCE2-4231-B158-0FD23EDD5C9F}">
      <dsp:nvSpPr>
        <dsp:cNvPr id="0" name=""/>
        <dsp:cNvSpPr/>
      </dsp:nvSpPr>
      <dsp:spPr>
        <a:xfrm rot="10800000">
          <a:off x="0" y="2405876"/>
          <a:ext cx="7993063" cy="8091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Lipiec 2014 r: projekt </a:t>
          </a:r>
          <a:r>
            <a:rPr lang="pl-PL" sz="1200" b="1" kern="1200" dirty="0" smtClean="0"/>
            <a:t>ADAPTCITY</a:t>
          </a:r>
          <a:endParaRPr lang="pl-PL" sz="1200" b="1" kern="1200" dirty="0"/>
        </a:p>
      </dsp:txBody>
      <dsp:txXfrm rot="10800000">
        <a:off x="0" y="2405876"/>
        <a:ext cx="7993063" cy="525751"/>
      </dsp:txXfrm>
    </dsp:sp>
    <dsp:sp modelId="{ED93B947-EC82-4D37-968B-F859326A7EFB}">
      <dsp:nvSpPr>
        <dsp:cNvPr id="0" name=""/>
        <dsp:cNvSpPr/>
      </dsp:nvSpPr>
      <dsp:spPr>
        <a:xfrm rot="10800000">
          <a:off x="0" y="1604632"/>
          <a:ext cx="7993063" cy="8091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Październik 2013 r.: </a:t>
          </a:r>
          <a:r>
            <a:rPr lang="pl-PL" sz="1200" i="1" kern="1200" dirty="0" smtClean="0"/>
            <a:t>Strategiczny plan adaptacji dla sektorów i obszarów wrażliwych na zmiany klimatu do roku 2020 z perspektywą do roku 2030</a:t>
          </a:r>
          <a:r>
            <a:rPr lang="pl-PL" sz="1200" kern="1200" dirty="0" smtClean="0"/>
            <a:t> tzw. </a:t>
          </a:r>
          <a:r>
            <a:rPr lang="pl-PL" sz="1200" b="1" kern="1200" dirty="0" smtClean="0"/>
            <a:t>SPA2020 </a:t>
          </a:r>
          <a:endParaRPr lang="pl-PL" sz="1200" b="1" kern="1200" dirty="0"/>
        </a:p>
      </dsp:txBody>
      <dsp:txXfrm rot="10800000">
        <a:off x="0" y="1604632"/>
        <a:ext cx="7993063" cy="525751"/>
      </dsp:txXfrm>
    </dsp:sp>
    <dsp:sp modelId="{034912EB-CEDB-4740-8252-2414D062AD6F}">
      <dsp:nvSpPr>
        <dsp:cNvPr id="0" name=""/>
        <dsp:cNvSpPr/>
      </dsp:nvSpPr>
      <dsp:spPr>
        <a:xfrm rot="10800000">
          <a:off x="0" y="803389"/>
          <a:ext cx="7993063" cy="8091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Kwiecień 2013 r. : Strategia UE w zakresie przystosowania się do zmiany klimaty</a:t>
          </a:r>
          <a:endParaRPr lang="pl-PL" sz="1200" kern="1200" dirty="0"/>
        </a:p>
      </dsp:txBody>
      <dsp:txXfrm rot="10800000">
        <a:off x="0" y="803389"/>
        <a:ext cx="7993063" cy="525751"/>
      </dsp:txXfrm>
    </dsp:sp>
    <dsp:sp modelId="{12EC895E-9A34-4C3B-A95E-739A0872D8E8}">
      <dsp:nvSpPr>
        <dsp:cNvPr id="0" name=""/>
        <dsp:cNvSpPr/>
      </dsp:nvSpPr>
      <dsp:spPr>
        <a:xfrm rot="10800000">
          <a:off x="0" y="2145"/>
          <a:ext cx="7993063" cy="80913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200" kern="1200" dirty="0" smtClean="0"/>
            <a:t>Kwiecień 2009 r. Biała Księga: Adaptacja do zmian klimatu: Europejskie ramy działania</a:t>
          </a:r>
          <a:endParaRPr lang="pl-PL" sz="1200" kern="1200" dirty="0"/>
        </a:p>
      </dsp:txBody>
      <dsp:txXfrm rot="10800000">
        <a:off x="0" y="2145"/>
        <a:ext cx="7993063" cy="525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104881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2097A-194B-4C4D-9A30-A97E8EF02B57}" type="datetimeFigureOut">
              <a:rPr lang="pl-PL" smtClean="0"/>
              <a:t>2019-03-04</a:t>
            </a:fld>
            <a:endParaRPr lang="pl-PL"/>
          </a:p>
        </p:txBody>
      </p:sp>
      <p:sp>
        <p:nvSpPr>
          <p:cNvPr id="104881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104881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34DE2-E740-4B04-9DC7-F40906B875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332965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1048807" name="Symbol zastępczy daty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033E43-E732-4768-8031-63E43962CE60}" type="datetimeFigureOut">
              <a:rPr lang="pl-PL" smtClean="0"/>
              <a:t>2019-03-04</a:t>
            </a:fld>
            <a:endParaRPr lang="pl-PL"/>
          </a:p>
        </p:txBody>
      </p:sp>
      <p:sp>
        <p:nvSpPr>
          <p:cNvPr id="1048808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1048809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66910" y="4715158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810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1048811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8300F-5BFE-4E10-9A22-62AF92A0576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681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61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dirty="0" smtClean="0"/>
          </a:p>
        </p:txBody>
      </p:sp>
      <p:sp>
        <p:nvSpPr>
          <p:cNvPr id="104861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FEB5DD-62C5-4AB3-A7D7-BBA6161F6CD3}" type="slidenum">
              <a:rPr lang="pl-PL" altLang="pl-PL">
                <a:solidFill>
                  <a:prstClr val="black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pl-PL" altLang="pl-PL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pl-PL" u="sng" smtClean="0">
                <a:latin typeface="Arial" charset="0"/>
                <a:cs typeface="Arial" charset="0"/>
              </a:rPr>
              <a:t>Implementation of the EU climate and energy package - „20-20-20” targets: </a:t>
            </a:r>
            <a:endParaRPr lang="pl-PL" altLang="pl-PL" u="sng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 </a:t>
            </a:r>
            <a:r>
              <a:rPr lang="en-US" altLang="pl-PL" smtClean="0">
                <a:latin typeface="Arial" charset="0"/>
                <a:cs typeface="Arial" charset="0"/>
              </a:rPr>
              <a:t>reduction in EU greenhouse gas emissions of at least 20% below 1990 levels,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</a:t>
            </a:r>
            <a:r>
              <a:rPr lang="en-US" altLang="pl-PL" smtClean="0">
                <a:latin typeface="Arial" charset="0"/>
                <a:cs typeface="Arial" charset="0"/>
              </a:rPr>
              <a:t> 20% of EU energy consumption to come from renewable resources,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</a:t>
            </a:r>
            <a:r>
              <a:rPr lang="en-US" altLang="pl-PL" smtClean="0">
                <a:latin typeface="Arial" charset="0"/>
                <a:cs typeface="Arial" charset="0"/>
              </a:rPr>
              <a:t> 20% reduction in primary energy use compared with projected levels, to be achieved by improving energy efficiency. 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l-PL" u="sng" smtClean="0">
                <a:latin typeface="Arial" charset="0"/>
                <a:cs typeface="Arial" charset="0"/>
              </a:rPr>
              <a:t>Implementation of the „Covenant of Mayors”</a:t>
            </a:r>
            <a:r>
              <a:rPr lang="pl-PL" altLang="pl-PL" u="sng" smtClean="0">
                <a:latin typeface="Arial" charset="0"/>
                <a:cs typeface="Arial" charset="0"/>
              </a:rPr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 </a:t>
            </a:r>
            <a:r>
              <a:rPr lang="en-US" altLang="pl-PL" smtClean="0">
                <a:latin typeface="Arial" charset="0"/>
                <a:cs typeface="Arial" charset="0"/>
              </a:rPr>
              <a:t>Warsaw joined „Covenant of Mayors” in 2009,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 t</a:t>
            </a:r>
            <a:r>
              <a:rPr lang="en-US" altLang="pl-PL" smtClean="0">
                <a:latin typeface="Arial" charset="0"/>
                <a:cs typeface="Arial" charset="0"/>
              </a:rPr>
              <a:t>he aim of the „Covenant of Mayors” for the cities is to voluntarily commit to increasing energy efficiency and use of renewable energy sources </a:t>
            </a:r>
            <a:br>
              <a:rPr lang="en-US" altLang="pl-PL" smtClean="0">
                <a:latin typeface="Arial" charset="0"/>
                <a:cs typeface="Arial" charset="0"/>
              </a:rPr>
            </a:br>
            <a:r>
              <a:rPr lang="en-US" altLang="pl-PL" smtClean="0">
                <a:latin typeface="Arial" charset="0"/>
                <a:cs typeface="Arial" charset="0"/>
              </a:rPr>
              <a:t>on their territories,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  <a:cs typeface="Arial" charset="0"/>
              </a:rPr>
              <a:t>- b</a:t>
            </a:r>
            <a:r>
              <a:rPr lang="en-US" altLang="pl-PL" smtClean="0">
                <a:latin typeface="Arial" charset="0"/>
                <a:cs typeface="Arial" charset="0"/>
              </a:rPr>
              <a:t>y their commitment, Covenant signatories aim to meet and exceed the European Union 20% CO2 reduction objective by 2020,</a:t>
            </a:r>
            <a:endParaRPr lang="pl-PL" altLang="pl-PL" smtClean="0">
              <a:latin typeface="Arial" charset="0"/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pl-PL" smtClean="0">
                <a:latin typeface="Arial" charset="0"/>
                <a:cs typeface="Arial" charset="0"/>
              </a:rPr>
              <a:t>Key document: „Sustainable Energy Action Plan for Warsaw in the perspective of 2020” approved by Warsaw City Council on September 8th, 2011.</a:t>
            </a:r>
            <a:endParaRPr lang="en-GB" altLang="pl-PL" smtClean="0">
              <a:latin typeface="Arial" charset="0"/>
              <a:cs typeface="Arial" charset="0"/>
            </a:endParaRPr>
          </a:p>
        </p:txBody>
      </p:sp>
      <p:sp>
        <p:nvSpPr>
          <p:cNvPr id="2867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1pPr>
            <a:lvl2pPr marL="710233" indent="-268736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2pPr>
            <a:lvl3pPr marL="1092543" indent="-2143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3pPr>
            <a:lvl4pPr marL="1534040" indent="-2143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1975536" indent="-214350">
              <a:spcBef>
                <a:spcPct val="30000"/>
              </a:spcBef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436228" indent="-2143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896919" indent="-2143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357611" indent="-2143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18303" indent="-214350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C5B3E1B3-9B2B-4D05-A9E3-61AFABE5EC2E}" type="slidenum">
              <a:rPr lang="pl-PL" altLang="pl-PL" sz="1100">
                <a:latin typeface="Arial" charset="0"/>
              </a:rPr>
              <a:pPr>
                <a:spcBef>
                  <a:spcPct val="0"/>
                </a:spcBef>
              </a:pPr>
              <a:t>3</a:t>
            </a:fld>
            <a:endParaRPr lang="pl-PL" altLang="pl-PL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81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8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1048649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300F-5BFE-4E10-9A22-62AF92A0576E}" type="slidenum">
              <a:rPr lang="pl-PL" smtClean="0"/>
              <a:t>7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300F-5BFE-4E10-9A22-62AF92A0576E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84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1048685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300F-5BFE-4E10-9A22-62AF92A0576E}" type="slidenum">
              <a:rPr lang="pl-PL" smtClean="0"/>
              <a:t>12</a:t>
            </a:fld>
            <a:endParaRPr lang="pl-PL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8300F-5BFE-4E10-9A22-62AF92A0576E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34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21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1048622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29E88-E452-4970-9653-9FC0FEA4EC2D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738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8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29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26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24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3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2771775" y="4652963"/>
            <a:ext cx="6048375" cy="7921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pl-PL" sz="3000" b="1" kern="1200" baseline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pl-PL" dirty="0" smtClean="0"/>
              <a:t>Kliknij, aby edytować style </a:t>
            </a:r>
          </a:p>
          <a:p>
            <a:pPr lvl="0"/>
            <a:r>
              <a:rPr lang="pl-PL" dirty="0" smtClean="0"/>
              <a:t>wzorca tekstu</a:t>
            </a:r>
          </a:p>
        </p:txBody>
      </p:sp>
      <p:sp>
        <p:nvSpPr>
          <p:cNvPr id="1048714" name="Symbol zastępczy tekstu 11"/>
          <p:cNvSpPr>
            <a:spLocks noGrp="1"/>
          </p:cNvSpPr>
          <p:nvPr>
            <p:ph type="body" sz="quarter" idx="11"/>
          </p:nvPr>
        </p:nvSpPr>
        <p:spPr>
          <a:xfrm>
            <a:off x="2771775" y="6381750"/>
            <a:ext cx="3313113" cy="476250"/>
          </a:xfrm>
          <a:prstGeom prst="rect">
            <a:avLst/>
          </a:prstGeom>
        </p:spPr>
        <p:txBody>
          <a:bodyPr/>
          <a:lstStyle>
            <a:lvl1pPr algn="l" eaLnBrk="1" hangingPunct="1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15" name="Symbol zastępczy obrazu 5"/>
          <p:cNvSpPr>
            <a:spLocks noGrp="1"/>
          </p:cNvSpPr>
          <p:nvPr>
            <p:ph type="pic" sz="quarter" idx="12"/>
          </p:nvPr>
        </p:nvSpPr>
        <p:spPr>
          <a:xfrm>
            <a:off x="1619672" y="187846"/>
            <a:ext cx="3528392" cy="4249217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odk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9" name="Tytuł 13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264696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3000" b="1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048710" name="Symbol zastępczy zawartości 15"/>
          <p:cNvSpPr>
            <a:spLocks noGrp="1"/>
          </p:cNvSpPr>
          <p:nvPr>
            <p:ph sz="quarter" idx="10"/>
          </p:nvPr>
        </p:nvSpPr>
        <p:spPr>
          <a:xfrm>
            <a:off x="467370" y="1844675"/>
            <a:ext cx="7993062" cy="4176713"/>
          </a:xfrm>
          <a:prstGeom prst="rect">
            <a:avLst/>
          </a:prstGeom>
        </p:spPr>
        <p:txBody>
          <a:bodyPr/>
          <a:lstStyle>
            <a:lvl1pPr>
              <a:buNone/>
              <a:defRPr lang="pl-PL" sz="28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048711" name="Symbol zastępczy tekstu 19"/>
          <p:cNvSpPr>
            <a:spLocks noGrp="1"/>
          </p:cNvSpPr>
          <p:nvPr>
            <p:ph type="body" sz="quarter" idx="11"/>
          </p:nvPr>
        </p:nvSpPr>
        <p:spPr>
          <a:xfrm>
            <a:off x="395288" y="6381750"/>
            <a:ext cx="4968800" cy="476250"/>
          </a:xfrm>
          <a:prstGeom prst="rect">
            <a:avLst/>
          </a:prstGeom>
        </p:spPr>
        <p:txBody>
          <a:bodyPr/>
          <a:lstStyle>
            <a:lvl1pPr>
              <a:buNone/>
              <a:defRPr lang="pl-PL" sz="1600" b="0" kern="1200" baseline="0" dirty="0">
                <a:solidFill>
                  <a:srgbClr val="0B9E4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12" name="Symbol zastępczy tekstu 19"/>
          <p:cNvSpPr>
            <a:spLocks noGrp="1"/>
          </p:cNvSpPr>
          <p:nvPr>
            <p:ph type="body" sz="quarter" idx="12"/>
          </p:nvPr>
        </p:nvSpPr>
        <p:spPr>
          <a:xfrm>
            <a:off x="6300192" y="6381750"/>
            <a:ext cx="2160488" cy="476250"/>
          </a:xfrm>
          <a:prstGeom prst="rect">
            <a:avLst/>
          </a:prstGeom>
        </p:spPr>
        <p:txBody>
          <a:bodyPr/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b="0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69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1048770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71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72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5C32F-27DD-49DC-97C6-AEA13EED237F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64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6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6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6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13F1D-34D9-4708-9441-EDC47DCC0D61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3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74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7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7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7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0EA4A-55F4-4CB3-B7C0-D7F400DCEB16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50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51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5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5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5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5DB-0706-4222-9A11-36A2D41D1A63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8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8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8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8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8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8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8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05A73-9C45-40B6-9622-4E37A869FBEC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34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79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80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81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1ADCB7-8C4F-4020-9C55-B422A6D2A625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61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62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F8D89F-3FE3-4968-B4C9-9871710107EB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3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44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45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46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47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48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3BFB6-BB77-483B-B82F-046D21AC981D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96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104879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98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99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800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E8D7-FB6E-4666-A9C4-65A58480EF43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802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80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80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80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595415-4C39-4468-A75C-0643AA48F41C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56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5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5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5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C958AB-0124-4564-ADF1-6091CE48C92E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0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91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 smtClean="0"/>
          </a:p>
        </p:txBody>
      </p:sp>
      <p:sp>
        <p:nvSpPr>
          <p:cNvPr id="104879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9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4879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4AAD2A-5AF8-46B2-B877-86C69C3E8F30}" type="slidenum">
              <a:rPr lang="pl-PL"/>
              <a:t>‹#›</a:t>
            </a:fld>
            <a:endParaRPr lang="pl-PL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ie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Symbol zastępczy tekstu 9"/>
          <p:cNvSpPr>
            <a:spLocks noGrp="1"/>
          </p:cNvSpPr>
          <p:nvPr>
            <p:ph type="body" sz="quarter" idx="10"/>
          </p:nvPr>
        </p:nvSpPr>
        <p:spPr>
          <a:xfrm>
            <a:off x="2771775" y="4652963"/>
            <a:ext cx="6048375" cy="79216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pl-PL" sz="3000" b="1" kern="1200" baseline="0" dirty="0" smtClean="0">
                <a:solidFill>
                  <a:schemeClr val="bg1"/>
                </a:solidFill>
                <a:latin typeface="Arial" charset="0"/>
                <a:ea typeface="+mj-ea"/>
                <a:cs typeface="Arial" charset="0"/>
              </a:defRPr>
            </a:lvl1pPr>
          </a:lstStyle>
          <a:p>
            <a:pPr lvl="0"/>
            <a:r>
              <a:rPr lang="pl-PL" dirty="0" smtClean="0"/>
              <a:t>Kliknij, aby edytować style </a:t>
            </a:r>
          </a:p>
          <a:p>
            <a:pPr lvl="0"/>
            <a:r>
              <a:rPr lang="pl-PL" dirty="0" smtClean="0"/>
              <a:t>wzorca tekstu</a:t>
            </a:r>
          </a:p>
        </p:txBody>
      </p:sp>
      <p:sp>
        <p:nvSpPr>
          <p:cNvPr id="1048607" name="Symbol zastępczy tekstu 11"/>
          <p:cNvSpPr>
            <a:spLocks noGrp="1"/>
          </p:cNvSpPr>
          <p:nvPr>
            <p:ph type="body" sz="quarter" idx="11"/>
          </p:nvPr>
        </p:nvSpPr>
        <p:spPr>
          <a:xfrm>
            <a:off x="2771775" y="6381750"/>
            <a:ext cx="3313113" cy="476250"/>
          </a:xfrm>
          <a:prstGeom prst="rect">
            <a:avLst/>
          </a:prstGeom>
        </p:spPr>
        <p:txBody>
          <a:bodyPr/>
          <a:lstStyle>
            <a:lvl1pPr algn="l" eaLnBrk="1" hangingPunct="1">
              <a:buNone/>
              <a:defRPr sz="16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608" name="Symbol zastępczy obrazu 5"/>
          <p:cNvSpPr>
            <a:spLocks noGrp="1"/>
          </p:cNvSpPr>
          <p:nvPr>
            <p:ph type="pic" sz="quarter" idx="12"/>
          </p:nvPr>
        </p:nvSpPr>
        <p:spPr>
          <a:xfrm>
            <a:off x="1619672" y="187846"/>
            <a:ext cx="3528392" cy="4249217"/>
          </a:xfrm>
          <a:prstGeom prst="rect">
            <a:avLst/>
          </a:prstGeom>
        </p:spPr>
        <p:txBody>
          <a:bodyPr/>
          <a:lstStyle/>
          <a:p>
            <a:pPr lvl="0"/>
            <a:endParaRPr lang="pl-PL" noProof="0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rodk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ytuł 13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264696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3000" b="1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048577" name="Symbol zastępczy zawartości 15"/>
          <p:cNvSpPr>
            <a:spLocks noGrp="1"/>
          </p:cNvSpPr>
          <p:nvPr>
            <p:ph sz="quarter" idx="10"/>
          </p:nvPr>
        </p:nvSpPr>
        <p:spPr>
          <a:xfrm>
            <a:off x="467370" y="1844675"/>
            <a:ext cx="7993062" cy="4176713"/>
          </a:xfrm>
          <a:prstGeom prst="rect">
            <a:avLst/>
          </a:prstGeom>
        </p:spPr>
        <p:txBody>
          <a:bodyPr/>
          <a:lstStyle>
            <a:lvl1pPr>
              <a:buNone/>
              <a:defRPr lang="pl-PL" sz="28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048578" name="Symbol zastępczy tekstu 19"/>
          <p:cNvSpPr>
            <a:spLocks noGrp="1"/>
          </p:cNvSpPr>
          <p:nvPr>
            <p:ph type="body" sz="quarter" idx="11"/>
          </p:nvPr>
        </p:nvSpPr>
        <p:spPr>
          <a:xfrm>
            <a:off x="395288" y="6381750"/>
            <a:ext cx="4968800" cy="476250"/>
          </a:xfrm>
          <a:prstGeom prst="rect">
            <a:avLst/>
          </a:prstGeom>
        </p:spPr>
        <p:txBody>
          <a:bodyPr/>
          <a:lstStyle>
            <a:lvl1pPr>
              <a:buNone/>
              <a:defRPr lang="pl-PL" sz="1600" b="0" kern="1200" baseline="0" dirty="0">
                <a:solidFill>
                  <a:srgbClr val="0B9E4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579" name="Symbol zastępczy tekstu 19"/>
          <p:cNvSpPr>
            <a:spLocks noGrp="1"/>
          </p:cNvSpPr>
          <p:nvPr>
            <p:ph type="body" sz="quarter" idx="12"/>
          </p:nvPr>
        </p:nvSpPr>
        <p:spPr>
          <a:xfrm>
            <a:off x="6300192" y="6381750"/>
            <a:ext cx="2160488" cy="476250"/>
          </a:xfrm>
          <a:prstGeom prst="rect">
            <a:avLst/>
          </a:prstGeom>
        </p:spPr>
        <p:txBody>
          <a:bodyPr/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b="0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1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22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iec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rodki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Tytuł 13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264696" cy="11430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pl-PL" sz="3000" b="1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r>
              <a:rPr lang="pl-PL" smtClean="0"/>
              <a:t>Kliknij, aby edytować styl</a:t>
            </a:r>
            <a:endParaRPr lang="pl-PL" dirty="0"/>
          </a:p>
        </p:txBody>
      </p:sp>
      <p:sp>
        <p:nvSpPr>
          <p:cNvPr id="1048616" name="Symbol zastępczy zawartości 15"/>
          <p:cNvSpPr>
            <a:spLocks noGrp="1"/>
          </p:cNvSpPr>
          <p:nvPr>
            <p:ph sz="quarter" idx="10"/>
          </p:nvPr>
        </p:nvSpPr>
        <p:spPr>
          <a:xfrm>
            <a:off x="467370" y="1844675"/>
            <a:ext cx="7993062" cy="4176713"/>
          </a:xfrm>
          <a:prstGeom prst="rect">
            <a:avLst/>
          </a:prstGeom>
        </p:spPr>
        <p:txBody>
          <a:bodyPr/>
          <a:lstStyle>
            <a:lvl1pPr>
              <a:buNone/>
              <a:defRPr lang="pl-PL" sz="2800" kern="1200" baseline="30000" dirty="0" smtClean="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dirty="0" smtClean="0"/>
              <a:t>Kliknij, aby edytować style wzorca tekstu</a:t>
            </a:r>
          </a:p>
        </p:txBody>
      </p:sp>
      <p:sp>
        <p:nvSpPr>
          <p:cNvPr id="1048617" name="Symbol zastępczy tekstu 19"/>
          <p:cNvSpPr>
            <a:spLocks noGrp="1"/>
          </p:cNvSpPr>
          <p:nvPr>
            <p:ph type="body" sz="quarter" idx="11"/>
          </p:nvPr>
        </p:nvSpPr>
        <p:spPr>
          <a:xfrm>
            <a:off x="395288" y="6381750"/>
            <a:ext cx="4968800" cy="476250"/>
          </a:xfrm>
          <a:prstGeom prst="rect">
            <a:avLst/>
          </a:prstGeom>
        </p:spPr>
        <p:txBody>
          <a:bodyPr/>
          <a:lstStyle>
            <a:lvl1pPr>
              <a:buNone/>
              <a:defRPr lang="pl-PL" sz="1600" b="0" kern="1200" baseline="0" dirty="0">
                <a:solidFill>
                  <a:srgbClr val="0B9E4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618" name="Symbol zastępczy tekstu 19"/>
          <p:cNvSpPr>
            <a:spLocks noGrp="1"/>
          </p:cNvSpPr>
          <p:nvPr>
            <p:ph type="body" sz="quarter" idx="12"/>
          </p:nvPr>
        </p:nvSpPr>
        <p:spPr>
          <a:xfrm>
            <a:off x="6300192" y="6381750"/>
            <a:ext cx="2160488" cy="476250"/>
          </a:xfrm>
          <a:prstGeom prst="rect">
            <a:avLst/>
          </a:prstGeom>
        </p:spPr>
        <p:txBody>
          <a:bodyPr/>
          <a:lstStyle>
            <a:lvl1pPr marL="342900" indent="-342900" algn="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pl-PL" sz="1600" b="0" kern="1200" baseline="0" dirty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8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19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20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8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39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40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41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048742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5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36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1048737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1048731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1048732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6" name="Picture 7" descr="polska_RGB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7950" y="0"/>
            <a:ext cx="1431925" cy="1700213"/>
          </a:xfrm>
          <a:prstGeom prst="rect">
            <a:avLst/>
          </a:prstGeom>
          <a:noFill/>
          <a:ln>
            <a:noFill/>
          </a:ln>
        </p:spPr>
      </p:pic>
      <p:sp>
        <p:nvSpPr>
          <p:cNvPr id="1048716" name="Rectangle 8"/>
          <p:cNvSpPr>
            <a:spLocks noChangeArrowheads="1"/>
          </p:cNvSpPr>
          <p:nvPr userDrawn="1"/>
        </p:nvSpPr>
        <p:spPr bwMode="auto">
          <a:xfrm>
            <a:off x="8748713" y="0"/>
            <a:ext cx="395287" cy="4581525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l-PL" altLang="pl-PL" smtClean="0">
              <a:solidFill>
                <a:srgbClr val="000000"/>
              </a:solidFill>
            </a:endParaRPr>
          </a:p>
        </p:txBody>
      </p:sp>
      <p:sp>
        <p:nvSpPr>
          <p:cNvPr id="1048717" name="Rectangle 9"/>
          <p:cNvSpPr>
            <a:spLocks noChangeArrowheads="1"/>
          </p:cNvSpPr>
          <p:nvPr userDrawn="1"/>
        </p:nvSpPr>
        <p:spPr bwMode="auto">
          <a:xfrm>
            <a:off x="8748713" y="4581525"/>
            <a:ext cx="395287" cy="2276475"/>
          </a:xfrm>
          <a:prstGeom prst="rect">
            <a:avLst/>
          </a:prstGeom>
          <a:solidFill>
            <a:srgbClr val="CC3333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400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pl-PL" altLang="pl-PL" smtClean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48586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1048587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1048588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endParaRPr lang="pl-PL"/>
          </a:p>
        </p:txBody>
      </p:sp>
      <p:sp>
        <p:nvSpPr>
          <p:cNvPr id="1048589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fld id="{49D30B88-3918-4811-B7FC-C4E4C7A9C3B4}" type="slidenum">
              <a:rPr lang="pl-PL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mapa.um.warszawa.pl/" TargetMode="Externa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3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4.emf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Symbol zastępczy tekstu 1"/>
          <p:cNvSpPr>
            <a:spLocks noGrp="1"/>
          </p:cNvSpPr>
          <p:nvPr>
            <p:ph type="body" sz="quarter" idx="10"/>
          </p:nvPr>
        </p:nvSpPr>
        <p:spPr>
          <a:xfrm>
            <a:off x="2267744" y="4869160"/>
            <a:ext cx="6804248" cy="1368152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l-PL" sz="2800" dirty="0" smtClean="0">
                <a:latin typeface="+mn-lt"/>
              </a:rPr>
              <a:t>Wyzwania klimatyczne dla polskich miast</a:t>
            </a:r>
          </a:p>
          <a:p>
            <a:pPr algn="ctr"/>
            <a:r>
              <a:rPr lang="pl-PL" sz="2800" dirty="0" smtClean="0">
                <a:latin typeface="+mn-lt"/>
              </a:rPr>
              <a:t>Adaptacja </a:t>
            </a:r>
            <a:r>
              <a:rPr lang="pl-PL" sz="2800" dirty="0" smtClean="0">
                <a:latin typeface="+mn-lt"/>
              </a:rPr>
              <a:t>do zmian </a:t>
            </a:r>
            <a:r>
              <a:rPr lang="pl-PL" sz="2800" dirty="0" smtClean="0">
                <a:latin typeface="+mn-lt"/>
              </a:rPr>
              <a:t>klimatu na przykładzie </a:t>
            </a:r>
            <a:endParaRPr lang="pl-PL" sz="2800" dirty="0" smtClean="0">
              <a:latin typeface="+mn-lt"/>
            </a:endParaRPr>
          </a:p>
          <a:p>
            <a:pPr algn="ctr"/>
            <a:r>
              <a:rPr lang="pl-PL" sz="2800" dirty="0" smtClean="0">
                <a:latin typeface="+mn-lt"/>
              </a:rPr>
              <a:t>m.st</a:t>
            </a:r>
            <a:r>
              <a:rPr lang="pl-PL" sz="2800" dirty="0" smtClean="0">
                <a:latin typeface="+mn-lt"/>
              </a:rPr>
              <a:t>. </a:t>
            </a:r>
            <a:r>
              <a:rPr lang="pl-PL" sz="2800" dirty="0" smtClean="0">
                <a:latin typeface="+mn-lt"/>
              </a:rPr>
              <a:t>Warszawy</a:t>
            </a:r>
            <a:endParaRPr lang="pl-PL" sz="2800" dirty="0" smtClean="0">
              <a:latin typeface="+mn-lt"/>
            </a:endParaRPr>
          </a:p>
        </p:txBody>
      </p:sp>
      <p:pic>
        <p:nvPicPr>
          <p:cNvPr id="209716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0"/>
            <a:ext cx="4029075" cy="4348162"/>
          </a:xfrm>
          <a:prstGeom prst="rect">
            <a:avLst/>
          </a:prstGeom>
          <a:noFill/>
          <a:ln>
            <a:noFill/>
          </a:ln>
        </p:spPr>
      </p:pic>
      <p:sp>
        <p:nvSpPr>
          <p:cNvPr id="1048611" name="Symbol zastępczy tekstu 4"/>
          <p:cNvSpPr txBox="1"/>
          <p:nvPr/>
        </p:nvSpPr>
        <p:spPr bwMode="auto">
          <a:xfrm>
            <a:off x="6228184" y="6493098"/>
            <a:ext cx="2880319" cy="28803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 typeface="Arial" charset="0"/>
              <a:buNone/>
            </a:pPr>
            <a:r>
              <a:rPr lang="pl-PL" altLang="pl-PL" sz="1200" b="1" dirty="0" smtClean="0">
                <a:solidFill>
                  <a:schemeClr val="bg1"/>
                </a:solidFill>
              </a:rPr>
              <a:t>Poznań, 6 marca 2019 r.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580112" y="3068960"/>
            <a:ext cx="35283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altLang="pl-PL" sz="2000" b="1" dirty="0">
                <a:solidFill>
                  <a:srgbClr val="00823B"/>
                </a:solidFill>
                <a:cs typeface="Arial" panose="020B0604020202020204" pitchFamily="34" charset="0"/>
              </a:rPr>
              <a:t>Leszek Drogosz</a:t>
            </a:r>
          </a:p>
          <a:p>
            <a:r>
              <a:rPr lang="pl-PL" altLang="pl-PL" sz="2000" b="1" dirty="0" smtClean="0">
                <a:solidFill>
                  <a:srgbClr val="00823B"/>
                </a:solidFill>
                <a:cs typeface="Arial" panose="020B0604020202020204" pitchFamily="34" charset="0"/>
              </a:rPr>
              <a:t>Dyrektor </a:t>
            </a:r>
            <a:r>
              <a:rPr lang="pl-PL" altLang="pl-PL" sz="2000" b="1" dirty="0">
                <a:solidFill>
                  <a:srgbClr val="00823B"/>
                </a:solidFill>
                <a:cs typeface="Arial" panose="020B0604020202020204" pitchFamily="34" charset="0"/>
              </a:rPr>
              <a:t>Biura </a:t>
            </a:r>
            <a:r>
              <a:rPr lang="pl-PL" altLang="pl-PL" sz="2000" b="1" dirty="0" smtClean="0">
                <a:solidFill>
                  <a:srgbClr val="00823B"/>
                </a:solidFill>
                <a:cs typeface="Arial" panose="020B0604020202020204" pitchFamily="34" charset="0"/>
              </a:rPr>
              <a:t>Infrastruktury</a:t>
            </a:r>
          </a:p>
          <a:p>
            <a:r>
              <a:rPr lang="pl-PL" altLang="pl-PL" sz="2000" b="1" dirty="0" smtClean="0">
                <a:solidFill>
                  <a:srgbClr val="00823B"/>
                </a:solidFill>
                <a:cs typeface="Arial" panose="020B0604020202020204" pitchFamily="34" charset="0"/>
              </a:rPr>
              <a:t>Urzędu </a:t>
            </a:r>
            <a:r>
              <a:rPr lang="pl-PL" altLang="pl-PL" sz="2000" b="1" dirty="0">
                <a:solidFill>
                  <a:srgbClr val="00823B"/>
                </a:solidFill>
                <a:cs typeface="Arial" panose="020B0604020202020204" pitchFamily="34" charset="0"/>
              </a:rPr>
              <a:t>m.st. </a:t>
            </a:r>
            <a:r>
              <a:rPr lang="pl-PL" altLang="pl-PL" sz="2000" b="1" dirty="0" smtClean="0">
                <a:solidFill>
                  <a:srgbClr val="00823B"/>
                </a:solidFill>
                <a:cs typeface="Arial" panose="020B0604020202020204" pitchFamily="34" charset="0"/>
              </a:rPr>
              <a:t>Warszawy</a:t>
            </a:r>
            <a:endParaRPr lang="pl-PL" altLang="pl-PL" sz="2000" b="1" dirty="0">
              <a:solidFill>
                <a:srgbClr val="00823B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Tytuł 1"/>
          <p:cNvSpPr>
            <a:spLocks noGrp="1"/>
          </p:cNvSpPr>
          <p:nvPr>
            <p:ph type="title"/>
          </p:nvPr>
        </p:nvSpPr>
        <p:spPr>
          <a:xfrm>
            <a:off x="1475656" y="274638"/>
            <a:ext cx="6984776" cy="1066130"/>
          </a:xfrm>
        </p:spPr>
        <p:txBody>
          <a:bodyPr/>
          <a:lstStyle/>
          <a:p>
            <a:pPr algn="ctr">
              <a:spcAft>
                <a:spcPts val="2400"/>
              </a:spcAft>
            </a:pPr>
            <a:r>
              <a:rPr lang="pl-PL" sz="3200" dirty="0" smtClean="0">
                <a:latin typeface="+mj-lt"/>
              </a:rPr>
              <a:t>Serwis mapowy ADAPTCITY</a:t>
            </a:r>
            <a:br>
              <a:rPr lang="pl-PL" sz="3200" dirty="0" smtClean="0">
                <a:latin typeface="+mj-lt"/>
              </a:rPr>
            </a:br>
            <a:r>
              <a:rPr lang="pl-PL" sz="2400" dirty="0" smtClean="0">
                <a:solidFill>
                  <a:schemeClr val="accent5">
                    <a:lumMod val="75000"/>
                  </a:schemeClr>
                </a:solidFill>
                <a:latin typeface="+mj-lt"/>
                <a:hlinkClick r:id="rId2"/>
              </a:rPr>
              <a:t>www.mapa.um.warszawa.pl</a:t>
            </a:r>
            <a:r>
              <a:rPr lang="pl-PL" sz="2400" dirty="0" smtClean="0">
                <a:latin typeface="+mj-lt"/>
              </a:rPr>
              <a:t> </a:t>
            </a:r>
          </a:p>
        </p:txBody>
      </p:sp>
      <p:pic>
        <p:nvPicPr>
          <p:cNvPr id="2097177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1626836"/>
            <a:ext cx="8964488" cy="50425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Tytuł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984776" cy="504056"/>
          </a:xfrm>
        </p:spPr>
        <p:txBody>
          <a:bodyPr/>
          <a:lstStyle/>
          <a:p>
            <a:r>
              <a:rPr lang="pl-PL" sz="3200" dirty="0" smtClean="0">
                <a:latin typeface="+mj-lt"/>
              </a:rPr>
              <a:t>                    WOSAK</a:t>
            </a:r>
            <a:endParaRPr lang="pl-PL" sz="3200" dirty="0">
              <a:latin typeface="+mj-lt"/>
            </a:endParaRPr>
          </a:p>
        </p:txBody>
      </p:sp>
      <p:sp>
        <p:nvSpPr>
          <p:cNvPr id="1048704" name="pole tekstowe 6"/>
          <p:cNvSpPr txBox="1"/>
          <p:nvPr/>
        </p:nvSpPr>
        <p:spPr>
          <a:xfrm>
            <a:off x="216024" y="764704"/>
            <a:ext cx="889248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l-PL" sz="2000" b="1" dirty="0" smtClean="0">
                <a:solidFill>
                  <a:srgbClr val="0B9E4E"/>
                </a:solidFill>
              </a:rPr>
              <a:t>Warszawski Okrągły Stół </a:t>
            </a:r>
            <a:r>
              <a:rPr lang="pl-PL" sz="2000" b="1" dirty="0">
                <a:solidFill>
                  <a:srgbClr val="0B9E4E"/>
                </a:solidFill>
              </a:rPr>
              <a:t>ds. </a:t>
            </a:r>
            <a:r>
              <a:rPr lang="pl-PL" sz="2000" b="1" dirty="0" smtClean="0">
                <a:solidFill>
                  <a:srgbClr val="0B9E4E"/>
                </a:solidFill>
              </a:rPr>
              <a:t>Adaptacji </a:t>
            </a:r>
            <a:r>
              <a:rPr lang="pl-PL" sz="2000" b="1" dirty="0">
                <a:solidFill>
                  <a:srgbClr val="0B9E4E"/>
                </a:solidFill>
              </a:rPr>
              <a:t>do zmian </a:t>
            </a:r>
            <a:r>
              <a:rPr lang="pl-PL" sz="2000" b="1" dirty="0" smtClean="0">
                <a:solidFill>
                  <a:srgbClr val="0B9E4E"/>
                </a:solidFill>
              </a:rPr>
              <a:t>Klimatu</a:t>
            </a:r>
          </a:p>
          <a:p>
            <a:pPr algn="ctr">
              <a:spcAft>
                <a:spcPts val="600"/>
              </a:spcAft>
            </a:pPr>
            <a:r>
              <a:rPr lang="pl-PL" dirty="0" smtClean="0">
                <a:solidFill>
                  <a:srgbClr val="0B9E4E"/>
                </a:solidFill>
              </a:rPr>
              <a:t>wrzesień 2016 r. – styczeń 2017 r.</a:t>
            </a:r>
          </a:p>
        </p:txBody>
      </p:sp>
      <p:pic>
        <p:nvPicPr>
          <p:cNvPr id="2097195" name="Picture 3" descr="C:\Users\m.bugaj\PRACA\2017\ADAPTCITY\Gdańsk\WOS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2734" y="2420887"/>
            <a:ext cx="3883580" cy="2592289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0" y="5301208"/>
            <a:ext cx="8676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60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/>
              <a:t>Przygotowano </a:t>
            </a:r>
            <a:r>
              <a:rPr lang="pl-PL" dirty="0"/>
              <a:t>założenia do </a:t>
            </a:r>
            <a:r>
              <a:rPr lang="pl-PL" b="1" dirty="0"/>
              <a:t>Strategii adaptacji do zmian klimatu dla m.st. Warszawy</a:t>
            </a:r>
            <a:r>
              <a:rPr lang="pl-PL" dirty="0"/>
              <a:t>. </a:t>
            </a:r>
          </a:p>
        </p:txBody>
      </p:sp>
      <p:sp>
        <p:nvSpPr>
          <p:cNvPr id="4" name="pole tekstowe 3"/>
          <p:cNvSpPr txBox="1"/>
          <p:nvPr/>
        </p:nvSpPr>
        <p:spPr>
          <a:xfrm>
            <a:off x="251520" y="1929606"/>
            <a:ext cx="4896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Przedstawiciele: </a:t>
            </a:r>
            <a:r>
              <a:rPr lang="pl-PL" b="1" dirty="0"/>
              <a:t>organizacji pozarządowych</a:t>
            </a:r>
            <a:r>
              <a:rPr lang="pl-PL" dirty="0"/>
              <a:t>, </a:t>
            </a:r>
            <a:r>
              <a:rPr lang="pl-PL" b="1" dirty="0"/>
              <a:t>przedsiębiorców</a:t>
            </a:r>
            <a:r>
              <a:rPr lang="pl-PL" dirty="0"/>
              <a:t>, </a:t>
            </a:r>
            <a:r>
              <a:rPr lang="pl-PL" b="1" dirty="0"/>
              <a:t>świata nauki</a:t>
            </a:r>
            <a:r>
              <a:rPr lang="pl-PL" dirty="0"/>
              <a:t>, </a:t>
            </a:r>
            <a:r>
              <a:rPr lang="pl-PL" b="1" dirty="0"/>
              <a:t>instytucji publicznych</a:t>
            </a:r>
            <a:r>
              <a:rPr lang="pl-PL" dirty="0"/>
              <a:t>, </a:t>
            </a:r>
            <a:r>
              <a:rPr lang="pl-PL" b="1" dirty="0"/>
              <a:t>Biur Urzędu m.st. Warszawy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51520" y="3164775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Przygotowano </a:t>
            </a:r>
            <a:r>
              <a:rPr lang="pl-PL" b="1" dirty="0"/>
              <a:t>zasady</a:t>
            </a:r>
            <a:r>
              <a:rPr lang="pl-PL" dirty="0"/>
              <a:t> jakimi Miasto powinno się kierować w budowaniu i realizacji swojej polityki, aby uwzględnić zagadnienia adaptacji do zmian klimatu</a:t>
            </a:r>
            <a:r>
              <a:rPr lang="pl-PL" dirty="0" smtClean="0"/>
              <a:t>.</a:t>
            </a:r>
            <a:endParaRPr lang="pl-PL" dirty="0"/>
          </a:p>
        </p:txBody>
      </p:sp>
      <p:sp>
        <p:nvSpPr>
          <p:cNvPr id="6" name="pole tekstowe 5"/>
          <p:cNvSpPr txBox="1"/>
          <p:nvPr/>
        </p:nvSpPr>
        <p:spPr>
          <a:xfrm>
            <a:off x="251520" y="464384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dirty="0"/>
              <a:t>Określono </a:t>
            </a:r>
            <a:r>
              <a:rPr lang="pl-PL" b="1" dirty="0"/>
              <a:t>kierunki działań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9" name="Tytuł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920880" cy="936104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Konsultacje społeczne </a:t>
            </a:r>
            <a:r>
              <a:rPr lang="pl-PL" sz="3200" dirty="0">
                <a:latin typeface="+mj-lt"/>
              </a:rPr>
              <a:t>założeń do </a:t>
            </a:r>
            <a:r>
              <a:rPr lang="pl-PL" sz="3200" i="1" dirty="0">
                <a:latin typeface="+mj-lt"/>
              </a:rPr>
              <a:t>Strategii </a:t>
            </a:r>
            <a:r>
              <a:rPr lang="pl-PL" sz="3200" i="1" dirty="0" smtClean="0">
                <a:latin typeface="+mj-lt"/>
              </a:rPr>
              <a:t>adaptacji </a:t>
            </a:r>
            <a:r>
              <a:rPr lang="pl-PL" sz="3200" i="1" dirty="0">
                <a:latin typeface="+mj-lt"/>
              </a:rPr>
              <a:t>do zamian klimatu</a:t>
            </a:r>
            <a:r>
              <a:rPr lang="pl-PL" sz="3200" dirty="0" smtClean="0">
                <a:latin typeface="+mj-lt"/>
              </a:rPr>
              <a:t/>
            </a:r>
            <a:br>
              <a:rPr lang="pl-PL" sz="3200" dirty="0" smtClean="0">
                <a:latin typeface="+mj-lt"/>
              </a:rPr>
            </a:br>
            <a:r>
              <a:rPr lang="pl-PL" sz="2400" dirty="0" smtClean="0">
                <a:latin typeface="+mj-lt"/>
              </a:rPr>
              <a:t>Pomysły na Klimat</a:t>
            </a:r>
            <a:endParaRPr lang="pl-PL" sz="2400" dirty="0">
              <a:latin typeface="+mj-lt"/>
            </a:endParaRPr>
          </a:p>
        </p:txBody>
      </p:sp>
      <p:pic>
        <p:nvPicPr>
          <p:cNvPr id="2097184" name="Picture 2" descr="C:\Users\m.bugaj\PRACA\2017\ADAPTCITY\Konsultacje\Wawer\16651197_10211746029670089_1515367004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805" y="4365104"/>
            <a:ext cx="2704675" cy="1518562"/>
          </a:xfrm>
          <a:prstGeom prst="rect">
            <a:avLst/>
          </a:prstGeom>
          <a:noFill/>
        </p:spPr>
      </p:pic>
      <p:pic>
        <p:nvPicPr>
          <p:cNvPr id="2097185" name="Picture 4" descr="C:\Users\m.bugaj\PRACA\2017\ADAPTCITY\Konsultacje\Rembertów\stolik susz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9552" y="4237034"/>
            <a:ext cx="2431819" cy="1823864"/>
          </a:xfrm>
          <a:prstGeom prst="rect">
            <a:avLst/>
          </a:prstGeom>
          <a:noFill/>
        </p:spPr>
      </p:pic>
      <p:pic>
        <p:nvPicPr>
          <p:cNvPr id="209718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365104"/>
            <a:ext cx="3592395" cy="1998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8681" name="Prostokąt 8"/>
          <p:cNvSpPr/>
          <p:nvPr/>
        </p:nvSpPr>
        <p:spPr>
          <a:xfrm>
            <a:off x="3324445" y="1403484"/>
            <a:ext cx="3191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30 stycznia </a:t>
            </a:r>
            <a:r>
              <a:rPr lang="pl-PL" b="1" dirty="0"/>
              <a:t>– </a:t>
            </a:r>
            <a:r>
              <a:rPr lang="pl-PL" b="1" dirty="0" smtClean="0"/>
              <a:t>30 </a:t>
            </a:r>
            <a:r>
              <a:rPr lang="pl-PL" b="1" dirty="0"/>
              <a:t>czerwca 2017 r.</a:t>
            </a:r>
          </a:p>
        </p:txBody>
      </p:sp>
      <p:sp>
        <p:nvSpPr>
          <p:cNvPr id="1048682" name="Prostokąt 11"/>
          <p:cNvSpPr/>
          <p:nvPr/>
        </p:nvSpPr>
        <p:spPr>
          <a:xfrm>
            <a:off x="107504" y="1844824"/>
            <a:ext cx="74888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E6AF00"/>
                </a:solidFill>
              </a:rPr>
              <a:t>Warsztaty </a:t>
            </a:r>
            <a:r>
              <a:rPr lang="pl-PL" sz="2000" b="1" dirty="0" smtClean="0">
                <a:solidFill>
                  <a:srgbClr val="E6AF00"/>
                </a:solidFill>
              </a:rPr>
              <a:t>konsultacyjne  </a:t>
            </a:r>
            <a:r>
              <a:rPr lang="pl-PL" sz="1600" dirty="0" smtClean="0"/>
              <a:t>-</a:t>
            </a:r>
            <a:r>
              <a:rPr lang="pl-PL" sz="1600" b="1" dirty="0" smtClean="0"/>
              <a:t>  </a:t>
            </a:r>
            <a:r>
              <a:rPr lang="pl-PL" sz="1600" dirty="0" smtClean="0"/>
              <a:t>18 </a:t>
            </a:r>
            <a:r>
              <a:rPr lang="pl-PL" sz="1600" dirty="0"/>
              <a:t>warsztatów, w 18 dzielnicach, przy udziale </a:t>
            </a:r>
            <a:endParaRPr lang="pl-PL" sz="1600" dirty="0" smtClean="0"/>
          </a:p>
          <a:p>
            <a:r>
              <a:rPr lang="pl-PL" sz="1600" dirty="0"/>
              <a:t> </a:t>
            </a:r>
            <a:r>
              <a:rPr lang="pl-PL" sz="1600" dirty="0" smtClean="0"/>
              <a:t>                                                                   ok</a:t>
            </a:r>
            <a:r>
              <a:rPr lang="pl-PL" sz="1600" dirty="0"/>
              <a:t>. 200 </a:t>
            </a:r>
            <a:r>
              <a:rPr lang="pl-PL" sz="1600" dirty="0" smtClean="0"/>
              <a:t>osób,</a:t>
            </a:r>
          </a:p>
          <a:p>
            <a:pPr marL="3132000" indent="-180000">
              <a:buFontTx/>
              <a:buChar char="-"/>
            </a:pPr>
            <a:r>
              <a:rPr lang="pl-PL" sz="1600" dirty="0" smtClean="0"/>
              <a:t>z przedstawicielami grup zawodowych,</a:t>
            </a:r>
          </a:p>
          <a:p>
            <a:pPr marL="3132000" indent="-180000">
              <a:buFontTx/>
              <a:buChar char="-"/>
            </a:pPr>
            <a:r>
              <a:rPr lang="pl-PL" sz="1600" dirty="0" smtClean="0"/>
              <a:t>z biurami Urzędu m.st. Warszawy oraz jednostkami Miasta.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 smtClean="0">
                <a:solidFill>
                  <a:srgbClr val="E6AF00"/>
                </a:solidFill>
              </a:rPr>
              <a:t>Dyżury konsultacyjne       </a:t>
            </a:r>
            <a:r>
              <a:rPr lang="pl-PL" sz="1600" dirty="0" smtClean="0"/>
              <a:t>-</a:t>
            </a:r>
            <a:r>
              <a:rPr lang="pl-PL" sz="1600" dirty="0" smtClean="0">
                <a:solidFill>
                  <a:srgbClr val="FFC000"/>
                </a:solidFill>
              </a:rPr>
              <a:t> </a:t>
            </a:r>
            <a:r>
              <a:rPr lang="pl-PL" sz="1600" dirty="0" smtClean="0"/>
              <a:t>Dzień Ziemi, Dni Warszawy.</a:t>
            </a:r>
          </a:p>
        </p:txBody>
      </p:sp>
      <p:pic>
        <p:nvPicPr>
          <p:cNvPr id="2097189" name="Obraz 12" descr="C:\Users\m.bugaj\PRACA\2017\ADAPTCITY\Konsultacje\Targówek\targówek.jpg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80312" y="810613"/>
            <a:ext cx="1656184" cy="2402363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48816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0" y="6409134"/>
            <a:ext cx="6192688" cy="476250"/>
          </a:xfrm>
          <a:prstGeom prst="rect">
            <a:avLst/>
          </a:prstGeom>
        </p:spPr>
        <p:txBody>
          <a:bodyPr/>
          <a:lstStyle>
            <a:lvl1pPr marL="342900" indent="-342900" algn="l" fontAlgn="base">
              <a:buFont typeface="Arial" pitchFamily="34" charset="0"/>
              <a:buNone/>
              <a:defRPr lang="pl-PL" sz="1600" b="0" kern="1200" baseline="0" dirty="0">
                <a:solidFill>
                  <a:srgbClr val="0B9E4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1" dirty="0" smtClean="0">
                <a:solidFill>
                  <a:schemeClr val="tx1"/>
                </a:solidFill>
                <a:latin typeface="+mn-lt"/>
                <a:cs typeface="+mn-cs"/>
              </a:rPr>
              <a:t>Raport z konsultacji - www.konsultacje.um.warszawa.pl</a:t>
            </a:r>
            <a:endParaRPr lang="pl-PL" sz="20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321041" y="3513202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E6AF00"/>
                </a:solidFill>
              </a:rPr>
              <a:t>Konkurs „Pomysł na klimat”.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b="1" dirty="0">
                <a:solidFill>
                  <a:srgbClr val="E6AF00"/>
                </a:solidFill>
              </a:rPr>
              <a:t>Konsultacje internetowe</a:t>
            </a:r>
            <a:r>
              <a:rPr lang="pl-PL" sz="2000" b="1" dirty="0" smtClean="0">
                <a:solidFill>
                  <a:srgbClr val="E6AF00"/>
                </a:solidFill>
              </a:rPr>
              <a:t>.</a:t>
            </a:r>
            <a:endParaRPr lang="pl-PL" sz="2000" b="1" dirty="0">
              <a:solidFill>
                <a:srgbClr val="E6A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274637"/>
            <a:ext cx="7056784" cy="1570037"/>
          </a:xfrm>
        </p:spPr>
        <p:txBody>
          <a:bodyPr/>
          <a:lstStyle/>
          <a:p>
            <a:pPr algn="ctr"/>
            <a:r>
              <a:rPr lang="pl-PL" dirty="0"/>
              <a:t>Konsultacje </a:t>
            </a:r>
            <a:r>
              <a:rPr lang="pl-PL" dirty="0" smtClean="0"/>
              <a:t>społeczne Strategii </a:t>
            </a:r>
            <a:r>
              <a:rPr lang="pl-PL" dirty="0"/>
              <a:t>adaptacji do zamian </a:t>
            </a:r>
            <a:r>
              <a:rPr lang="pl-PL" dirty="0" smtClean="0"/>
              <a:t>klimatu</a:t>
            </a:r>
            <a:br>
              <a:rPr lang="pl-PL" dirty="0" smtClean="0"/>
            </a:br>
            <a:r>
              <a:rPr lang="pl-PL" sz="1800" dirty="0" smtClean="0"/>
              <a:t>25 luty – 17 marca 2019 r.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83" y="1564983"/>
            <a:ext cx="3600400" cy="509645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1942182" y="4141161"/>
            <a:ext cx="3349897" cy="252028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Szeroka </a:t>
            </a:r>
            <a:r>
              <a:rPr lang="pl-PL" dirty="0" smtClean="0">
                <a:solidFill>
                  <a:schemeClr val="tx1"/>
                </a:solidFill>
              </a:rPr>
              <a:t>kampania </a:t>
            </a:r>
            <a:r>
              <a:rPr lang="pl-PL" dirty="0" smtClean="0">
                <a:solidFill>
                  <a:schemeClr val="tx1"/>
                </a:solidFill>
              </a:rPr>
              <a:t>informacyjna</a:t>
            </a:r>
          </a:p>
          <a:p>
            <a:pPr marL="0" indent="0"/>
            <a:endParaRPr lang="pl-PL" dirty="0" smtClean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Dwa </a:t>
            </a:r>
            <a:r>
              <a:rPr lang="pl-PL" dirty="0" smtClean="0">
                <a:solidFill>
                  <a:schemeClr val="tx1"/>
                </a:solidFill>
              </a:rPr>
              <a:t>podsumowujące spotkania </a:t>
            </a:r>
            <a:r>
              <a:rPr lang="pl-PL" dirty="0" smtClean="0">
                <a:solidFill>
                  <a:schemeClr val="tx1"/>
                </a:solidFill>
              </a:rPr>
              <a:t>z mieszkańcami</a:t>
            </a:r>
            <a:endParaRPr lang="pl-PL" dirty="0">
              <a:solidFill>
                <a:schemeClr val="tx1"/>
              </a:solidFill>
            </a:endParaRP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342366" y="4598950"/>
            <a:ext cx="2686461" cy="1642705"/>
          </a:xfrm>
          <a:prstGeom prst="rect">
            <a:avLst/>
          </a:prstGeom>
        </p:spPr>
      </p:pic>
      <p:pic>
        <p:nvPicPr>
          <p:cNvPr id="8" name="E93A37C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2" y="1628800"/>
            <a:ext cx="4817943" cy="229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405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59832" y="260648"/>
            <a:ext cx="38767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>
                <a:solidFill>
                  <a:srgbClr val="0B9E4E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Obszary priorytetowe</a:t>
            </a:r>
            <a:endParaRPr lang="pl-PL" sz="3200" dirty="0">
              <a:solidFill>
                <a:srgbClr val="0B9E4E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upa 6"/>
          <p:cNvGrpSpPr/>
          <p:nvPr/>
        </p:nvGrpSpPr>
        <p:grpSpPr>
          <a:xfrm>
            <a:off x="1547664" y="836712"/>
            <a:ext cx="6976244" cy="5760640"/>
            <a:chOff x="1700212" y="836712"/>
            <a:chExt cx="6976244" cy="5760640"/>
          </a:xfrm>
        </p:grpSpPr>
        <p:pic>
          <p:nvPicPr>
            <p:cNvPr id="4" name="Obraz 3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0212" y="1268760"/>
              <a:ext cx="5743575" cy="46507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Prostokąt 2"/>
            <p:cNvSpPr/>
            <p:nvPr/>
          </p:nvSpPr>
          <p:spPr>
            <a:xfrm>
              <a:off x="1763688" y="836712"/>
              <a:ext cx="67687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Współczesne zagrożenia klimatyczne m.st. Warszawy </a:t>
              </a:r>
              <a:endParaRPr lang="pl-PL" dirty="0"/>
            </a:p>
          </p:txBody>
        </p:sp>
        <p:sp>
          <p:nvSpPr>
            <p:cNvPr id="6" name="Prostokąt 5"/>
            <p:cNvSpPr/>
            <p:nvPr/>
          </p:nvSpPr>
          <p:spPr>
            <a:xfrm>
              <a:off x="1700212" y="5805404"/>
              <a:ext cx="6976244" cy="7919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pl-PL" sz="800" u="sng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_____________________________________________________________________________________________________________________________________</a:t>
              </a: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pl-PL" sz="800" u="sng" dirty="0" smtClean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Źródło</a:t>
              </a:r>
              <a:r>
                <a:rPr lang="pl-PL" sz="800" u="sng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pl-PL" sz="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Żmudzka E., </a:t>
              </a:r>
              <a:r>
                <a:rPr lang="pl-PL" sz="8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Nelken</a:t>
              </a:r>
              <a:r>
                <a:rPr lang="pl-PL" sz="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K., </a:t>
              </a:r>
              <a:r>
                <a:rPr lang="pl-PL" sz="800" dirty="0" err="1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Leziak</a:t>
              </a:r>
              <a:r>
                <a:rPr lang="pl-PL" sz="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K., Magnuszewski A., Lenartowicz M. „Mapa współczesnych zagrożeń klimatycznych m.st. Warszawy wraz z komentarzem”, Projekt LIFE13 INF/PL/000039 LIFE ADAPTCITY PL </a:t>
              </a:r>
              <a:r>
                <a:rPr lang="pl-PL" sz="800" i="1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Przygotowanie strategii adaptacji do zmian klimatu miasta metropolitalnego przy wykorzystaniu mapy klimatycznej i partycypacji społecznej</a:t>
              </a:r>
              <a:r>
                <a:rPr lang="pl-PL" sz="800" dirty="0"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finansowany ze środków instrumentu finansowego LIFE+ Komisji Europejskiej oraz Narodowego Funduszu Ochrony Środowiska i Gospodarki Wodnej. Warszawa, 2016 r.</a:t>
              </a:r>
              <a:endParaRPr lang="pl-PL" sz="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5140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tekstu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49228" cy="1143000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Działania adaptujące Warszawę</a:t>
            </a:r>
            <a:br>
              <a:rPr lang="pl-PL" sz="3200" dirty="0" smtClean="0">
                <a:latin typeface="+mj-lt"/>
              </a:rPr>
            </a:br>
            <a:r>
              <a:rPr lang="pl-PL" sz="3200" dirty="0" smtClean="0">
                <a:latin typeface="+mj-lt"/>
              </a:rPr>
              <a:t>do zmian klimatu</a:t>
            </a:r>
            <a:endParaRPr lang="pl-PL" sz="3200" dirty="0">
              <a:latin typeface="+mj-lt"/>
            </a:endParaRPr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1943348" y="1196753"/>
            <a:ext cx="6589092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Zakres inwestycji w ramach realizacji Projektu</a:t>
            </a:r>
          </a:p>
        </p:txBody>
      </p:sp>
      <p:sp>
        <p:nvSpPr>
          <p:cNvPr id="8" name="Rectangle 2"/>
          <p:cNvSpPr txBox="1">
            <a:spLocks/>
          </p:cNvSpPr>
          <p:nvPr/>
        </p:nvSpPr>
        <p:spPr bwMode="auto">
          <a:xfrm>
            <a:off x="179388" y="1125538"/>
            <a:ext cx="3012508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 sz="2000" b="1" u="sng" dirty="0" smtClean="0">
              <a:solidFill>
                <a:srgbClr val="558ED5"/>
              </a:solidFill>
            </a:endParaRPr>
          </a:p>
          <a:p>
            <a:endParaRPr lang="pl-PL" sz="2000" b="1" u="sng" dirty="0" smtClean="0">
              <a:solidFill>
                <a:srgbClr val="558ED5"/>
              </a:solidFill>
            </a:endParaRPr>
          </a:p>
          <a:p>
            <a:r>
              <a:rPr lang="pl-PL" sz="2000" b="1" u="sng" dirty="0" smtClean="0">
                <a:solidFill>
                  <a:srgbClr val="558ED5"/>
                </a:solidFill>
              </a:rPr>
              <a:t>Priorytet</a:t>
            </a:r>
            <a:r>
              <a:rPr lang="pl-PL" sz="2000" b="1" u="sng" dirty="0">
                <a:solidFill>
                  <a:srgbClr val="558ED5"/>
                </a:solidFill>
              </a:rPr>
              <a:t>:</a:t>
            </a:r>
            <a:r>
              <a:rPr lang="pl-PL" sz="2000" b="1" u="sng" dirty="0">
                <a:solidFill>
                  <a:srgbClr val="558ED5"/>
                </a:solidFill>
                <a:latin typeface="Calibri" pitchFamily="34" charset="0"/>
              </a:rPr>
              <a:t> </a:t>
            </a:r>
          </a:p>
          <a:p>
            <a:pPr algn="just"/>
            <a:r>
              <a:rPr lang="pl-PL" sz="1600" dirty="0">
                <a:latin typeface="Calibri" pitchFamily="34" charset="0"/>
              </a:rPr>
              <a:t>Budowa zbiornika retencyjnego w postaci kolektora liniowego o średnicy 3,2 metra długości 6250 m i objętości około 50000 </a:t>
            </a:r>
            <a:r>
              <a:rPr lang="pl-PL" sz="1600" dirty="0" err="1">
                <a:latin typeface="Calibri" pitchFamily="34" charset="0"/>
              </a:rPr>
              <a:t>m³</a:t>
            </a:r>
            <a:r>
              <a:rPr lang="pl-PL" sz="1600" dirty="0">
                <a:latin typeface="Calibri" pitchFamily="34" charset="0"/>
              </a:rPr>
              <a:t> równolegle do ul. Wybrzeże Gdyńskie od Zakładu </a:t>
            </a:r>
            <a:r>
              <a:rPr lang="pl-PL" sz="1600" dirty="0" err="1">
                <a:latin typeface="Calibri" pitchFamily="34" charset="0"/>
              </a:rPr>
              <a:t>MPWiK</a:t>
            </a:r>
            <a:r>
              <a:rPr lang="pl-PL" sz="1600" dirty="0">
                <a:latin typeface="Calibri" pitchFamily="34" charset="0"/>
              </a:rPr>
              <a:t> Farysa do ul. Wenedów.</a:t>
            </a:r>
            <a:r>
              <a:rPr lang="pl-PL" sz="1600" dirty="0"/>
              <a:t> </a:t>
            </a:r>
          </a:p>
          <a:p>
            <a:pPr algn="just"/>
            <a:endParaRPr lang="pl-PL" sz="1000" dirty="0">
              <a:latin typeface="Calibri" pitchFamily="34" charset="0"/>
            </a:endParaRPr>
          </a:p>
          <a:p>
            <a:pPr algn="just"/>
            <a:r>
              <a:rPr lang="pl-PL" sz="1600" dirty="0">
                <a:latin typeface="Calibri" pitchFamily="34" charset="0"/>
              </a:rPr>
              <a:t>Budowa zbiornika retencyjnego o objętości 78000 </a:t>
            </a:r>
            <a:r>
              <a:rPr lang="pl-PL" sz="1600" dirty="0" err="1">
                <a:latin typeface="Calibri" pitchFamily="34" charset="0"/>
              </a:rPr>
              <a:t>m³</a:t>
            </a:r>
            <a:r>
              <a:rPr lang="pl-PL" sz="1600" dirty="0">
                <a:latin typeface="Calibri" pitchFamily="34" charset="0"/>
              </a:rPr>
              <a:t> na terenie OŚ Czajka. </a:t>
            </a:r>
          </a:p>
          <a:p>
            <a:pPr algn="just"/>
            <a:endParaRPr lang="pl-PL" sz="1000" dirty="0">
              <a:latin typeface="Calibri" pitchFamily="34" charset="0"/>
            </a:endParaRPr>
          </a:p>
          <a:p>
            <a:pPr algn="just"/>
            <a:r>
              <a:rPr lang="pl-PL" sz="1200" dirty="0" smtClean="0">
                <a:latin typeface="Calibri" pitchFamily="34" charset="0"/>
              </a:rPr>
              <a:t>Dodatkowo: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itchFamily="34" charset="0"/>
              </a:rPr>
              <a:t>Budowa przewodów tłocznych z pompowni </a:t>
            </a:r>
            <a:r>
              <a:rPr lang="pl-PL" sz="1200" dirty="0" err="1" smtClean="0">
                <a:latin typeface="Calibri" pitchFamily="34" charset="0"/>
              </a:rPr>
              <a:t>Powiśle</a:t>
            </a:r>
            <a:r>
              <a:rPr lang="pl-PL" sz="1200" dirty="0" smtClean="0">
                <a:latin typeface="Calibri" pitchFamily="34" charset="0"/>
              </a:rPr>
              <a:t> do zbiornika liniowego (kolektor Wiślany),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itchFamily="34" charset="0"/>
              </a:rPr>
              <a:t>Budowa przewodów grawitacyjnych z przelewów Kościelna i Mostowa do zbiornika,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itchFamily="34" charset="0"/>
              </a:rPr>
              <a:t>Przebudowa kol. Mokotowskiego i budowli zrzutowej „Płyta Desantowa”,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pl-PL" sz="1200" dirty="0" smtClean="0">
                <a:latin typeface="Calibri" pitchFamily="34" charset="0"/>
              </a:rPr>
              <a:t>Przebudowa kolektora Lindego</a:t>
            </a:r>
          </a:p>
          <a:p>
            <a:pPr algn="just">
              <a:buFont typeface="Arial" charset="0"/>
              <a:buChar char="•"/>
            </a:pPr>
            <a:endParaRPr lang="pl-PL" sz="1200" dirty="0"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654585"/>
            <a:ext cx="5268784" cy="5203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854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251520" y="1556793"/>
            <a:ext cx="7200800" cy="1872208"/>
          </a:xfrm>
        </p:spPr>
        <p:txBody>
          <a:bodyPr/>
          <a:lstStyle/>
          <a:p>
            <a:r>
              <a:rPr lang="pl-PL" sz="2000" b="1" baseline="0" dirty="0" smtClean="0"/>
              <a:t>Przywrócenie funkcji retencyjnej Stawu Służewieckiego:</a:t>
            </a:r>
          </a:p>
          <a:p>
            <a:pPr>
              <a:buFont typeface="Arial" pitchFamily="34" charset="0"/>
              <a:buChar char="•"/>
            </a:pPr>
            <a:r>
              <a:rPr lang="pl-PL" sz="2000" baseline="0" dirty="0" smtClean="0"/>
              <a:t>pogłębienie </a:t>
            </a:r>
            <a:r>
              <a:rPr lang="pl-PL" sz="2000" baseline="0" dirty="0"/>
              <a:t>akwenu, </a:t>
            </a:r>
            <a:endParaRPr lang="pl-PL" sz="2000" baseline="0" dirty="0" smtClean="0"/>
          </a:p>
          <a:p>
            <a:pPr>
              <a:buFont typeface="Arial" pitchFamily="34" charset="0"/>
              <a:buChar char="•"/>
            </a:pPr>
            <a:r>
              <a:rPr lang="pl-PL" sz="2000" baseline="0" dirty="0" smtClean="0"/>
              <a:t>budowa </a:t>
            </a:r>
            <a:r>
              <a:rPr lang="pl-PL" sz="2000" baseline="0" dirty="0"/>
              <a:t>wysp dla ptactwa </a:t>
            </a:r>
            <a:r>
              <a:rPr lang="pl-PL" sz="2000" baseline="0" dirty="0" smtClean="0"/>
              <a:t>wodnego,</a:t>
            </a:r>
          </a:p>
          <a:p>
            <a:pPr>
              <a:buFont typeface="Arial" pitchFamily="34" charset="0"/>
              <a:buChar char="•"/>
            </a:pPr>
            <a:r>
              <a:rPr lang="pl-PL" sz="2000" baseline="0" dirty="0" smtClean="0"/>
              <a:t>budowa </a:t>
            </a:r>
            <a:r>
              <a:rPr lang="pl-PL" sz="2000" baseline="0" dirty="0"/>
              <a:t>pomostu </a:t>
            </a:r>
            <a:r>
              <a:rPr lang="pl-PL" sz="2000" baseline="0" dirty="0" smtClean="0"/>
              <a:t>widokowego. </a:t>
            </a:r>
          </a:p>
          <a:p>
            <a:r>
              <a:rPr lang="pl-PL" sz="2000" baseline="0" dirty="0" smtClean="0"/>
              <a:t>Wokół Stawu powstaną 2 nowe parki.</a:t>
            </a:r>
            <a:endParaRPr lang="pl-PL" sz="2000" baseline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C:\Users\m.bugaj\Desktop\staw_sluzewiecki_1__fot__zarzad_zieleni_m_st___warsza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9659" y="1939428"/>
            <a:ext cx="4194341" cy="3145756"/>
          </a:xfrm>
          <a:prstGeom prst="rect">
            <a:avLst/>
          </a:prstGeom>
          <a:noFill/>
        </p:spPr>
      </p:pic>
      <p:pic>
        <p:nvPicPr>
          <p:cNvPr id="1027" name="Picture 3" descr="C:\Users\m.bugaj\Desktop\staw_sluzewiecki_3__fot__zarzad_zieleni_m_st___warszaw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20611"/>
            <a:ext cx="5580112" cy="3137389"/>
          </a:xfrm>
          <a:prstGeom prst="rect">
            <a:avLst/>
          </a:prstGeom>
          <a:noFill/>
        </p:spPr>
      </p:pic>
      <p:pic>
        <p:nvPicPr>
          <p:cNvPr id="1028" name="Picture 4" descr="C:\Users\m.bugaj\Desktop\poto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1358" y="4380380"/>
            <a:ext cx="3712642" cy="2477620"/>
          </a:xfrm>
          <a:prstGeom prst="rect">
            <a:avLst/>
          </a:prstGeom>
          <a:noFill/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49228" cy="1143000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Działania adaptujące Warszawę</a:t>
            </a:r>
            <a:br>
              <a:rPr lang="pl-PL" sz="3200" dirty="0" smtClean="0">
                <a:latin typeface="+mj-lt"/>
              </a:rPr>
            </a:br>
            <a:r>
              <a:rPr lang="pl-PL" sz="3200" dirty="0" smtClean="0">
                <a:latin typeface="+mj-lt"/>
              </a:rPr>
              <a:t>do zmian klimatu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67397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683394" y="1196752"/>
            <a:ext cx="7993062" cy="4464596"/>
          </a:xfrm>
        </p:spPr>
        <p:txBody>
          <a:bodyPr/>
          <a:lstStyle/>
          <a:p>
            <a:pPr algn="ctr"/>
            <a:r>
              <a:rPr lang="pl-PL" sz="2000" b="1" baseline="0" dirty="0" smtClean="0"/>
              <a:t>Zalew Bardowskiego</a:t>
            </a:r>
          </a:p>
          <a:p>
            <a:pPr>
              <a:buFont typeface="Arial" pitchFamily="34" charset="0"/>
              <a:buChar char="•"/>
            </a:pPr>
            <a:r>
              <a:rPr lang="pl-PL" sz="2000" baseline="0" dirty="0" smtClean="0"/>
              <a:t>Funkcja podstawowa: spłaszczenia </a:t>
            </a:r>
            <a:r>
              <a:rPr lang="pl-PL" sz="2000" baseline="0" dirty="0"/>
              <a:t>ewentualnej fali powodziowej (przejmowanie nadmiaru wód z Rembertowa, Ząbek i Targówka) celem ochrony dolnych odcinków Kanału </a:t>
            </a:r>
            <a:r>
              <a:rPr lang="pl-PL" sz="2000" baseline="0" dirty="0" smtClean="0"/>
              <a:t>Bródnowskiego.</a:t>
            </a:r>
          </a:p>
          <a:p>
            <a:pPr>
              <a:buFont typeface="Arial" pitchFamily="34" charset="0"/>
              <a:buChar char="•"/>
            </a:pPr>
            <a:r>
              <a:rPr lang="pl-PL" sz="2000" baseline="0" dirty="0"/>
              <a:t>F</a:t>
            </a:r>
            <a:r>
              <a:rPr lang="pl-PL" sz="2000" baseline="0" dirty="0" smtClean="0"/>
              <a:t>unkcja uzupełniająca: rekreacyjna.</a:t>
            </a:r>
          </a:p>
          <a:p>
            <a:endParaRPr lang="pl-PL" sz="2000" baseline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7164288" y="4670167"/>
            <a:ext cx="1056594" cy="216024"/>
          </a:xfrm>
        </p:spPr>
        <p:txBody>
          <a:bodyPr/>
          <a:lstStyle/>
          <a:p>
            <a:r>
              <a:rPr lang="pl-PL" sz="600" dirty="0" smtClean="0">
                <a:solidFill>
                  <a:schemeClr val="tx1"/>
                </a:solidFill>
              </a:rPr>
              <a:t>zdjęcia: </a:t>
            </a:r>
            <a:r>
              <a:rPr lang="pl-PL" sz="600" dirty="0" err="1" smtClean="0">
                <a:solidFill>
                  <a:schemeClr val="tx1"/>
                </a:solidFill>
              </a:rPr>
              <a:t>targowek.info</a:t>
            </a:r>
            <a:endParaRPr lang="pl-PL" sz="6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m.bugaj\Desktop\bardowskiego201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36912"/>
            <a:ext cx="3567504" cy="1983532"/>
          </a:xfrm>
          <a:prstGeom prst="rect">
            <a:avLst/>
          </a:prstGeom>
          <a:noFill/>
        </p:spPr>
      </p:pic>
      <p:pic>
        <p:nvPicPr>
          <p:cNvPr id="1028" name="Picture 4" descr="C:\Users\m.bugaj\Desktop\bardowskiego2017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3586931" cy="1994334"/>
          </a:xfrm>
          <a:prstGeom prst="rect">
            <a:avLst/>
          </a:prstGeom>
          <a:noFill/>
        </p:spPr>
      </p:pic>
      <p:pic>
        <p:nvPicPr>
          <p:cNvPr id="1027" name="Picture 3" descr="C:\Users\m.bugaj\Desktop\bardowskiego2017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8785" y="4581128"/>
            <a:ext cx="3885504" cy="2160340"/>
          </a:xfrm>
          <a:prstGeom prst="rect">
            <a:avLst/>
          </a:prstGeom>
          <a:noFill/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49228" cy="1143000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Działania adaptujące Warszawę</a:t>
            </a:r>
            <a:br>
              <a:rPr lang="pl-PL" sz="3200" dirty="0" smtClean="0">
                <a:latin typeface="+mj-lt"/>
              </a:rPr>
            </a:br>
            <a:r>
              <a:rPr lang="pl-PL" sz="3200" dirty="0" smtClean="0">
                <a:latin typeface="+mj-lt"/>
              </a:rPr>
              <a:t>do zmian klimatu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1229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467544" y="1700808"/>
            <a:ext cx="8365252" cy="1872356"/>
          </a:xfrm>
        </p:spPr>
        <p:txBody>
          <a:bodyPr/>
          <a:lstStyle/>
          <a:p>
            <a:pPr marL="216000" indent="-216000">
              <a:buFont typeface="Arial" pitchFamily="34" charset="0"/>
              <a:buChar char="•"/>
            </a:pPr>
            <a:r>
              <a:rPr lang="pl-PL" sz="1800" baseline="0" dirty="0" smtClean="0"/>
              <a:t>Cykl </a:t>
            </a:r>
            <a:r>
              <a:rPr lang="pl-PL" sz="1800" baseline="0" dirty="0"/>
              <a:t>10 warsztatów, podczas których Warszawiacy wspólnymi siłami stworzyli zielone miejsca szczególnie przyjazne wodzie. W prace zaangażowali się mieszkańcy osiedli, dzieci w wieku szkolnym i przedszkolnym, ich rodzice, nauczyciele oraz inni pracownicy </a:t>
            </a:r>
            <a:r>
              <a:rPr lang="pl-PL" sz="1800" baseline="0" dirty="0" smtClean="0"/>
              <a:t>szkół.</a:t>
            </a:r>
          </a:p>
          <a:p>
            <a:pPr marL="216000" indent="-216000">
              <a:buFont typeface="Arial" pitchFamily="34" charset="0"/>
              <a:buChar char="•"/>
            </a:pPr>
            <a:r>
              <a:rPr lang="pl-PL" sz="1800" baseline="0" dirty="0" smtClean="0"/>
              <a:t>W </a:t>
            </a:r>
            <a:r>
              <a:rPr lang="pl-PL" sz="1800" baseline="0" dirty="0"/>
              <a:t>ramach inicjatywy powstało 7 ogrodów </a:t>
            </a:r>
            <a:r>
              <a:rPr lang="pl-PL" sz="1800" baseline="0" dirty="0" smtClean="0"/>
              <a:t>deszczowych oraz 3 niecki sprzyjające retencji. </a:t>
            </a:r>
            <a:endParaRPr lang="pl-PL" sz="1800" baseline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>
          <a:xfrm>
            <a:off x="107504" y="6381750"/>
            <a:ext cx="3672656" cy="476250"/>
          </a:xfrm>
        </p:spPr>
        <p:txBody>
          <a:bodyPr/>
          <a:lstStyle/>
          <a:p>
            <a:r>
              <a:rPr lang="pl-PL" b="1" dirty="0" smtClean="0"/>
              <a:t>Współpraca z Fundacją Sendzimira</a:t>
            </a:r>
            <a:endParaRPr lang="pl-PL" b="1" dirty="0"/>
          </a:p>
        </p:txBody>
      </p:sp>
      <p:sp>
        <p:nvSpPr>
          <p:cNvPr id="7" name="Rectangle 2"/>
          <p:cNvSpPr txBox="1">
            <a:spLocks/>
          </p:cNvSpPr>
          <p:nvPr/>
        </p:nvSpPr>
        <p:spPr>
          <a:xfrm>
            <a:off x="2555776" y="1196752"/>
            <a:ext cx="4248472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Projekt: Warszawa chwyta wodę</a:t>
            </a:r>
          </a:p>
        </p:txBody>
      </p:sp>
      <p:pic>
        <p:nvPicPr>
          <p:cNvPr id="2050" name="Picture 2" descr="C:\Users\m.bugaj\Desktop\__b_fundacja-sendzim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573016"/>
            <a:ext cx="4119464" cy="2748359"/>
          </a:xfrm>
          <a:prstGeom prst="rect">
            <a:avLst/>
          </a:prstGeom>
          <a:noFill/>
        </p:spPr>
      </p:pic>
      <p:pic>
        <p:nvPicPr>
          <p:cNvPr id="2051" name="Picture 3" descr="C:\Users\m.bugaj\Desktop\__b_niecka-retencyjna-fundacja-sendzimi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3573016"/>
            <a:ext cx="4162201" cy="2748359"/>
          </a:xfrm>
          <a:prstGeom prst="rect">
            <a:avLst/>
          </a:prstGeom>
          <a:noFill/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49228" cy="1143000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Działania adaptujące Warszawę</a:t>
            </a:r>
            <a:br>
              <a:rPr lang="pl-PL" sz="3200" dirty="0" smtClean="0">
                <a:latin typeface="+mj-lt"/>
              </a:rPr>
            </a:br>
            <a:r>
              <a:rPr lang="pl-PL" sz="3200" dirty="0" smtClean="0">
                <a:latin typeface="+mj-lt"/>
              </a:rPr>
              <a:t>do zmian klimatu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7356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827410" y="1124744"/>
            <a:ext cx="7993062" cy="360040"/>
          </a:xfrm>
        </p:spPr>
        <p:txBody>
          <a:bodyPr/>
          <a:lstStyle/>
          <a:p>
            <a:pPr algn="ctr"/>
            <a:r>
              <a:rPr lang="pl-PL" sz="2000" b="1" baseline="0" dirty="0" smtClean="0"/>
              <a:t>Miejskie poidełka – wybór koncepcji kwiecień 2017 r.</a:t>
            </a:r>
          </a:p>
          <a:p>
            <a:pPr algn="ctr"/>
            <a:endParaRPr lang="pl-PL" dirty="0" smtClean="0"/>
          </a:p>
          <a:p>
            <a:pPr algn="ctr"/>
            <a:endParaRPr lang="pl-PL" dirty="0" smtClean="0"/>
          </a:p>
          <a:p>
            <a:pPr algn="ctr"/>
            <a:endParaRPr lang="pl-PL" dirty="0"/>
          </a:p>
        </p:txBody>
      </p:sp>
      <p:pic>
        <p:nvPicPr>
          <p:cNvPr id="3074" name="Picture 2" descr="C:\Users\m.bugaj\Desktop\warszawskie_kask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1"/>
            <a:ext cx="7560840" cy="5292587"/>
          </a:xfrm>
          <a:prstGeom prst="rect">
            <a:avLst/>
          </a:prstGeom>
          <a:noFill/>
        </p:spPr>
      </p:pic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149228" cy="1143000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Działania adaptujące Warszawę</a:t>
            </a:r>
            <a:br>
              <a:rPr lang="pl-PL" sz="3200" dirty="0" smtClean="0">
                <a:latin typeface="+mj-lt"/>
              </a:rPr>
            </a:br>
            <a:r>
              <a:rPr lang="pl-PL" sz="3200" dirty="0" smtClean="0">
                <a:latin typeface="+mj-lt"/>
              </a:rPr>
              <a:t>do zmian klimatu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59544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0" y="2276872"/>
            <a:ext cx="8640763" cy="32289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22313" lvl="1" indent="0">
              <a:lnSpc>
                <a:spcPct val="80000"/>
              </a:lnSpc>
              <a:spcBef>
                <a:spcPct val="0"/>
              </a:spcBef>
            </a:pPr>
            <a:endParaRPr lang="pl-PL" sz="1800" dirty="0" smtClean="0">
              <a:solidFill>
                <a:srgbClr val="4A452A"/>
              </a:solidFill>
              <a:latin typeface="Arial" pitchFamily="34" charset="0"/>
              <a:cs typeface="Arial" pitchFamily="34" charset="0"/>
            </a:endParaRPr>
          </a:p>
          <a:p>
            <a:pPr marL="271463" indent="0" algn="just">
              <a:lnSpc>
                <a:spcPct val="110000"/>
              </a:lnSpc>
              <a:buNone/>
            </a:pPr>
            <a:r>
              <a:rPr lang="pl-PL" altLang="pl-PL" sz="1600" dirty="0" smtClean="0">
                <a:solidFill>
                  <a:srgbClr val="4A452A"/>
                </a:solidFill>
                <a:latin typeface="Arial" pitchFamily="34" charset="0"/>
                <a:cs typeface="Arial" pitchFamily="34" charset="0"/>
              </a:rPr>
              <a:t>Możliwość lepszego porozumienia się strony ministerialnej z samorządowcami w celu wdrażanie na szczeblu lokalnym ustaleń zawieranych na szczeblu rządowym.</a:t>
            </a:r>
          </a:p>
          <a:p>
            <a:pPr marL="271463" indent="0" algn="just">
              <a:lnSpc>
                <a:spcPct val="110000"/>
              </a:lnSpc>
              <a:buFont typeface="Wingdings" pitchFamily="2" charset="2"/>
              <a:buNone/>
            </a:pPr>
            <a:endParaRPr lang="pl-PL" altLang="pl-PL" sz="2000" dirty="0" smtClean="0">
              <a:solidFill>
                <a:srgbClr val="4A452A"/>
              </a:solidFill>
              <a:latin typeface="Arial" pitchFamily="34" charset="0"/>
              <a:cs typeface="Arial" pitchFamily="34" charset="0"/>
            </a:endParaRPr>
          </a:p>
          <a:p>
            <a:pPr marL="271463" indent="0" algn="just">
              <a:lnSpc>
                <a:spcPct val="110000"/>
              </a:lnSpc>
              <a:buFont typeface="Arial" pitchFamily="34" charset="0"/>
              <a:buNone/>
            </a:pPr>
            <a:endParaRPr lang="pl-PL" altLang="pl-PL" sz="1600" dirty="0" smtClean="0">
              <a:solidFill>
                <a:srgbClr val="4A452A"/>
              </a:solidFill>
              <a:latin typeface="Arial" pitchFamily="34" charset="0"/>
              <a:cs typeface="Arial" pitchFamily="34" charset="0"/>
            </a:endParaRPr>
          </a:p>
          <a:p>
            <a:pPr marL="271463" indent="0" algn="just">
              <a:lnSpc>
                <a:spcPct val="110000"/>
              </a:lnSpc>
              <a:buFont typeface="Arial" pitchFamily="34" charset="0"/>
              <a:buNone/>
            </a:pPr>
            <a:endParaRPr lang="pl-PL" altLang="pl-PL" sz="1600" dirty="0" smtClean="0">
              <a:solidFill>
                <a:srgbClr val="4A452A"/>
              </a:solidFill>
              <a:latin typeface="Arial" pitchFamily="34" charset="0"/>
              <a:cs typeface="Arial" pitchFamily="34" charset="0"/>
            </a:endParaRPr>
          </a:p>
          <a:p>
            <a:pPr marL="271463" indent="0" algn="just">
              <a:lnSpc>
                <a:spcPct val="110000"/>
              </a:lnSpc>
              <a:buNone/>
            </a:pPr>
            <a:r>
              <a:rPr lang="pl-PL" altLang="pl-PL" sz="1600" dirty="0" smtClean="0">
                <a:solidFill>
                  <a:srgbClr val="4A452A"/>
                </a:solidFill>
                <a:latin typeface="Arial" pitchFamily="34" charset="0"/>
                <a:cs typeface="Arial" pitchFamily="34" charset="0"/>
              </a:rPr>
              <a:t>Porozumienie </a:t>
            </a:r>
            <a:r>
              <a:rPr lang="pl-PL" altLang="pl-PL" sz="1600" dirty="0" smtClean="0">
                <a:solidFill>
                  <a:srgbClr val="4A452A"/>
                </a:solidFill>
                <a:latin typeface="Arial" pitchFamily="34" charset="0"/>
                <a:cs typeface="Arial" pitchFamily="34" charset="0"/>
              </a:rPr>
              <a:t>paryskie zacznie obowiązywać od 2020 roku. Jego celem jest utrzymanie wzrostu globalnych średnich temperatur na poziomie znacznie mniejszym niż 2 st. C w stosunku do epoki przedindustrialnej i kontynuowanie wysiłków na rzecz ograniczenia wzrostu temperatur do 1,5 st. C.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323528" y="1988840"/>
            <a:ext cx="8455347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400" b="1" dirty="0" err="1">
                <a:solidFill>
                  <a:srgbClr val="4A452A"/>
                </a:solidFill>
              </a:rPr>
              <a:t>Cities</a:t>
            </a:r>
            <a:r>
              <a:rPr lang="pl-PL" sz="2400" b="1">
                <a:solidFill>
                  <a:srgbClr val="4A452A"/>
                </a:solidFill>
              </a:rPr>
              <a:t> </a:t>
            </a:r>
            <a:r>
              <a:rPr lang="pl-PL" sz="2400" b="1" smtClean="0">
                <a:solidFill>
                  <a:srgbClr val="4A452A"/>
                </a:solidFill>
              </a:rPr>
              <a:t>Day</a:t>
            </a:r>
            <a:r>
              <a:rPr lang="pl-PL" sz="2400" b="1" smtClean="0">
                <a:solidFill>
                  <a:srgbClr val="009900"/>
                </a:solidFill>
              </a:rPr>
              <a:t> </a:t>
            </a:r>
            <a:r>
              <a:rPr lang="pl-PL" sz="2400" b="1" dirty="0">
                <a:solidFill>
                  <a:srgbClr val="009900"/>
                </a:solidFill>
              </a:rPr>
              <a:t>– pierwszy raz oficjalną częścią COP</a:t>
            </a:r>
          </a:p>
        </p:txBody>
      </p:sp>
      <p:sp>
        <p:nvSpPr>
          <p:cNvPr id="10" name="Tytuł 1"/>
          <p:cNvSpPr>
            <a:spLocks noGrp="1"/>
          </p:cNvSpPr>
          <p:nvPr>
            <p:ph type="title" idx="4294967295"/>
          </p:nvPr>
        </p:nvSpPr>
        <p:spPr>
          <a:xfrm>
            <a:off x="1476375" y="187325"/>
            <a:ext cx="7416800" cy="79340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l-PL" altLang="pl-PL" sz="2900" b="1" dirty="0" smtClean="0">
                <a:solidFill>
                  <a:srgbClr val="0B9E4E"/>
                </a:solidFill>
                <a:latin typeface="Arial" charset="0"/>
                <a:ea typeface="+mn-ea"/>
                <a:cs typeface="Arial" charset="0"/>
              </a:rPr>
              <a:t>Polityka międzynarodowa</a:t>
            </a:r>
          </a:p>
        </p:txBody>
      </p:sp>
      <p:sp>
        <p:nvSpPr>
          <p:cNvPr id="11" name="Tytuł 1"/>
          <p:cNvSpPr txBox="1">
            <a:spLocks/>
          </p:cNvSpPr>
          <p:nvPr/>
        </p:nvSpPr>
        <p:spPr bwMode="auto">
          <a:xfrm>
            <a:off x="1403350" y="1052513"/>
            <a:ext cx="74168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0" hangingPunct="0"/>
            <a:endParaRPr lang="pl-PL" altLang="pl-PL" sz="3200" b="1">
              <a:solidFill>
                <a:srgbClr val="4A452A"/>
              </a:solidFill>
            </a:endParaRPr>
          </a:p>
        </p:txBody>
      </p:sp>
      <p:pic>
        <p:nvPicPr>
          <p:cNvPr id="66570" name="Picture 10" descr="DSC_6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620688"/>
            <a:ext cx="2376487" cy="1587500"/>
          </a:xfrm>
          <a:prstGeom prst="rect">
            <a:avLst/>
          </a:prstGeom>
          <a:noFill/>
        </p:spPr>
      </p:pic>
      <p:pic>
        <p:nvPicPr>
          <p:cNvPr id="66571" name="Picture 11" descr="DSC_61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836712"/>
            <a:ext cx="1725735" cy="1152128"/>
          </a:xfrm>
          <a:prstGeom prst="rect">
            <a:avLst/>
          </a:prstGeom>
          <a:noFill/>
        </p:spPr>
      </p:pic>
      <p:sp>
        <p:nvSpPr>
          <p:cNvPr id="12" name="pole tekstowe 11"/>
          <p:cNvSpPr txBox="1"/>
          <p:nvPr/>
        </p:nvSpPr>
        <p:spPr>
          <a:xfrm>
            <a:off x="323528" y="1412776"/>
            <a:ext cx="8670925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rgbClr val="009900"/>
                </a:solidFill>
              </a:rPr>
              <a:t>COP 19 w Warszawie </a:t>
            </a:r>
            <a:endParaRPr lang="pl-PL" sz="2400" b="1" dirty="0">
              <a:solidFill>
                <a:srgbClr val="009900"/>
              </a:solidFill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320144" y="3153482"/>
            <a:ext cx="8670925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rgbClr val="009900"/>
                </a:solidFill>
              </a:rPr>
              <a:t>COP 21 w Paryżu</a:t>
            </a:r>
            <a:endParaRPr lang="pl-PL" sz="2400" b="1" dirty="0">
              <a:solidFill>
                <a:srgbClr val="009900"/>
              </a:solidFill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23528" y="3645024"/>
            <a:ext cx="8670925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rgbClr val="4A452A"/>
                </a:solidFill>
              </a:rPr>
              <a:t>Porozumienie paryskie zastępujące protokół z </a:t>
            </a:r>
            <a:r>
              <a:rPr lang="pl-PL" sz="2400" b="1" dirty="0" err="1" smtClean="0">
                <a:solidFill>
                  <a:srgbClr val="4A452A"/>
                </a:solidFill>
              </a:rPr>
              <a:t>Kyoto</a:t>
            </a:r>
            <a:endParaRPr lang="pl-PL" sz="2400" b="1" dirty="0" smtClean="0">
              <a:solidFill>
                <a:srgbClr val="4A452A"/>
              </a:solidFill>
            </a:endParaRPr>
          </a:p>
          <a:p>
            <a:endParaRPr lang="pl-PL" sz="2400" b="1" dirty="0" smtClean="0">
              <a:solidFill>
                <a:srgbClr val="4A452A"/>
              </a:solidFill>
            </a:endParaRPr>
          </a:p>
          <a:p>
            <a:endParaRPr lang="pl-PL" sz="2400" b="1" dirty="0">
              <a:solidFill>
                <a:srgbClr val="009900"/>
              </a:solidFill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22250" y="6088006"/>
            <a:ext cx="867092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l-PL" sz="2400" b="1" dirty="0" smtClean="0">
                <a:solidFill>
                  <a:srgbClr val="009900"/>
                </a:solidFill>
              </a:rPr>
              <a:t>COP 24 w Katowicach </a:t>
            </a:r>
            <a:r>
              <a:rPr lang="pl-PL" sz="2400" b="1" dirty="0" smtClean="0">
                <a:solidFill>
                  <a:srgbClr val="4A452A"/>
                </a:solidFill>
              </a:rPr>
              <a:t>3-14 grudnia 2018 r.</a:t>
            </a:r>
          </a:p>
          <a:p>
            <a:endParaRPr lang="pl-PL" sz="2400" b="1" dirty="0">
              <a:solidFill>
                <a:srgbClr val="009900"/>
              </a:solidFill>
            </a:endParaRPr>
          </a:p>
        </p:txBody>
      </p:sp>
      <p:pic>
        <p:nvPicPr>
          <p:cNvPr id="3074" name="Picture 2" descr="C:\Users\m.bugaj\Desktop\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2916" y="5732900"/>
            <a:ext cx="1975941" cy="102251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222250" y="5420596"/>
            <a:ext cx="93053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rgbClr val="009900"/>
                </a:solidFill>
              </a:rPr>
              <a:t>Raport specjalny </a:t>
            </a:r>
            <a:r>
              <a:rPr lang="pl-PL" sz="2400" b="1" dirty="0" smtClean="0">
                <a:solidFill>
                  <a:srgbClr val="009900"/>
                </a:solidFill>
              </a:rPr>
              <a:t>IPCC </a:t>
            </a:r>
            <a:r>
              <a:rPr lang="pl-PL" sz="1600" dirty="0"/>
              <a:t>dotyczący ograniczenia globalnego wzrostu temperatury do 1.5°C</a:t>
            </a:r>
          </a:p>
          <a:p>
            <a:endParaRPr lang="pl-PL" sz="2400" b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48348"/>
      </p:ext>
    </p:extLst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680174"/>
          </a:xfrm>
        </p:spPr>
        <p:txBody>
          <a:bodyPr/>
          <a:lstStyle/>
          <a:p>
            <a:pPr lvl="0" algn="ctr"/>
            <a:r>
              <a:rPr lang="pl-PL" sz="3200" dirty="0" smtClean="0">
                <a:latin typeface="+mj-lt"/>
              </a:rPr>
              <a:t>#Mieszkanie 2030</a:t>
            </a:r>
            <a:endParaRPr lang="pl-PL" dirty="0">
              <a:latin typeface="+mj-lt"/>
            </a:endParaRPr>
          </a:p>
        </p:txBody>
      </p:sp>
      <p:pic>
        <p:nvPicPr>
          <p:cNvPr id="6" name="Picture 3" descr="C:\Users\mkesik\Desktop\18055838_285826795203981_667554751435142697_o.png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254347"/>
            <a:ext cx="8640960" cy="3289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/>
          </p:cNvSpPr>
          <p:nvPr/>
        </p:nvSpPr>
        <p:spPr>
          <a:xfrm>
            <a:off x="1475656" y="1268760"/>
            <a:ext cx="6157044" cy="57606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0" y="2276872"/>
            <a:ext cx="8820472" cy="41927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dirty="0" smtClean="0">
                <a:latin typeface="Arial" charset="0"/>
                <a:cs typeface="Arial" charset="0"/>
              </a:rPr>
              <a:t>Następny krok: </a:t>
            </a:r>
            <a:r>
              <a:rPr lang="pl-PL" b="1" dirty="0" smtClean="0">
                <a:latin typeface="Arial" charset="0"/>
                <a:cs typeface="Arial" charset="0"/>
              </a:rPr>
              <a:t>Standardy mieszkaniowe </a:t>
            </a:r>
            <a:r>
              <a:rPr lang="pl-PL" b="1" dirty="0" smtClean="0">
                <a:latin typeface="Arial" charset="0"/>
                <a:cs typeface="Arial" charset="0"/>
                <a:sym typeface="Wingdings" pitchFamily="2" charset="2"/>
              </a:rPr>
              <a:t> zagospodarowanie wód opadowych</a:t>
            </a:r>
            <a:endParaRPr lang="pl-PL" b="1" dirty="0" smtClean="0">
              <a:latin typeface="Arial" charset="0"/>
              <a:cs typeface="Arial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683568" y="120952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dirty="0" smtClean="0">
                <a:latin typeface="Arial" charset="0"/>
                <a:cs typeface="Arial" charset="0"/>
              </a:rPr>
              <a:t>W grudniu </a:t>
            </a:r>
            <a:r>
              <a:rPr lang="pl-PL" b="1" dirty="0">
                <a:latin typeface="Arial" charset="0"/>
                <a:cs typeface="Arial" charset="0"/>
              </a:rPr>
              <a:t>2017 r. </a:t>
            </a:r>
            <a:r>
              <a:rPr lang="pl-PL" b="1" dirty="0" smtClean="0">
                <a:latin typeface="Arial" charset="0"/>
                <a:cs typeface="Arial" charset="0"/>
              </a:rPr>
              <a:t>Rada </a:t>
            </a:r>
            <a:r>
              <a:rPr lang="pl-PL" b="1" dirty="0">
                <a:latin typeface="Arial" charset="0"/>
                <a:cs typeface="Arial" charset="0"/>
              </a:rPr>
              <a:t>m.st. </a:t>
            </a:r>
            <a:r>
              <a:rPr lang="pl-PL" b="1" dirty="0" smtClean="0">
                <a:latin typeface="Arial" charset="0"/>
                <a:cs typeface="Arial" charset="0"/>
              </a:rPr>
              <a:t>Warszawy przyjęła </a:t>
            </a:r>
            <a:endParaRPr lang="pl-PL" b="1" dirty="0">
              <a:latin typeface="Arial" charset="0"/>
              <a:cs typeface="Arial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b="1" dirty="0" smtClean="0">
                <a:latin typeface="Arial" charset="0"/>
                <a:cs typeface="Arial" charset="0"/>
              </a:rPr>
              <a:t>Politykę </a:t>
            </a:r>
            <a:r>
              <a:rPr lang="pl-PL" b="1" dirty="0">
                <a:latin typeface="Arial" charset="0"/>
                <a:cs typeface="Arial" charset="0"/>
              </a:rPr>
              <a:t>#Mieszkanie 2030</a:t>
            </a:r>
          </a:p>
          <a:p>
            <a:pPr algn="ctr"/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706553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6" name="Picture 2" descr="C:\Users\m.bugaj\PRACA\2016\ADAPTCITY\Logotypy\logo_adaptcit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2509023" cy="2063963"/>
          </a:xfrm>
          <a:prstGeom prst="rect">
            <a:avLst/>
          </a:prstGeom>
          <a:noFill/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604791"/>
            <a:ext cx="3240360" cy="216024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"/>
          <p:cNvSpPr>
            <a:spLocks noGrp="1"/>
          </p:cNvSpPr>
          <p:nvPr>
            <p:ph type="title"/>
          </p:nvPr>
        </p:nvSpPr>
        <p:spPr bwMode="auto">
          <a:xfrm>
            <a:off x="2051521" y="400075"/>
            <a:ext cx="5184775" cy="122872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l-PL" dirty="0" smtClean="0">
                <a:solidFill>
                  <a:schemeClr val="tx1"/>
                </a:solidFill>
                <a:latin typeface="+mj-lt"/>
              </a:rPr>
              <a:t>Porozumienie Burmistrzów</a:t>
            </a:r>
            <a:br>
              <a:rPr lang="pl-PL" dirty="0" smtClean="0">
                <a:solidFill>
                  <a:schemeClr val="tx1"/>
                </a:solidFill>
                <a:latin typeface="+mj-lt"/>
              </a:rPr>
            </a:br>
            <a:r>
              <a:rPr lang="pl-PL" dirty="0" smtClean="0">
                <a:solidFill>
                  <a:schemeClr val="tx1"/>
                </a:solidFill>
                <a:latin typeface="+mj-lt"/>
              </a:rPr>
              <a:t>na rzecz klimatu i energii</a:t>
            </a:r>
            <a:r>
              <a:rPr sz="2800" dirty="0" smtClean="0">
                <a:latin typeface="+mj-lt"/>
              </a:rPr>
              <a:t/>
            </a:r>
            <a:br>
              <a:rPr sz="2800" dirty="0" smtClean="0">
                <a:latin typeface="+mj-lt"/>
              </a:rPr>
            </a:br>
            <a:endParaRPr sz="28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50825" y="2060848"/>
            <a:ext cx="2214563" cy="12813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>
                <a:latin typeface="+mj-lt"/>
              </a:rPr>
              <a:t>7</a:t>
            </a:r>
            <a:r>
              <a:rPr lang="pl-PL" sz="2400" b="1" dirty="0" smtClean="0">
                <a:latin typeface="+mj-lt"/>
              </a:rPr>
              <a:t> 775</a:t>
            </a:r>
            <a:endParaRPr lang="pl-PL" sz="2400" b="1" dirty="0">
              <a:latin typeface="+mj-lt"/>
            </a:endParaRPr>
          </a:p>
          <a:p>
            <a:pPr algn="ctr" eaLnBrk="1" hangingPunct="1">
              <a:defRPr/>
            </a:pPr>
            <a:r>
              <a:rPr lang="pl-PL" dirty="0">
                <a:latin typeface="+mj-lt"/>
              </a:rPr>
              <a:t>s</a:t>
            </a:r>
            <a:r>
              <a:rPr lang="pl-PL" dirty="0" smtClean="0">
                <a:latin typeface="+mj-lt"/>
              </a:rPr>
              <a:t>ygnatariuszy, </a:t>
            </a:r>
            <a:br>
              <a:rPr lang="pl-PL" dirty="0" smtClean="0">
                <a:latin typeface="+mj-lt"/>
              </a:rPr>
            </a:br>
            <a:r>
              <a:rPr lang="pl-PL" b="1" dirty="0" smtClean="0">
                <a:latin typeface="+mj-lt"/>
              </a:rPr>
              <a:t>40</a:t>
            </a:r>
            <a:r>
              <a:rPr lang="pl-PL" dirty="0" smtClean="0">
                <a:latin typeface="+mj-lt"/>
              </a:rPr>
              <a:t> z Polski 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250824" y="3699495"/>
            <a:ext cx="2214563" cy="8096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sz="2400" b="1" dirty="0" smtClean="0">
                <a:latin typeface="+mj-lt"/>
              </a:rPr>
              <a:t>252,6 mln</a:t>
            </a:r>
            <a:endParaRPr lang="pl-PL" sz="2400" b="1" dirty="0">
              <a:latin typeface="+mj-lt"/>
            </a:endParaRPr>
          </a:p>
          <a:p>
            <a:pPr algn="ctr" eaLnBrk="1" hangingPunct="1">
              <a:defRPr/>
            </a:pPr>
            <a:r>
              <a:rPr lang="pl-PL" dirty="0" smtClean="0">
                <a:latin typeface="+mj-lt"/>
              </a:rPr>
              <a:t>mieszkańców</a:t>
            </a:r>
            <a:endParaRPr lang="pl-PL" dirty="0"/>
          </a:p>
        </p:txBody>
      </p:sp>
      <p:sp>
        <p:nvSpPr>
          <p:cNvPr id="16" name="Prostokąt 15"/>
          <p:cNvSpPr/>
          <p:nvPr/>
        </p:nvSpPr>
        <p:spPr>
          <a:xfrm>
            <a:off x="250824" y="5013176"/>
            <a:ext cx="2212975" cy="107520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1" dirty="0">
                <a:latin typeface="+mj-lt"/>
              </a:rPr>
              <a:t>2009</a:t>
            </a:r>
            <a:endParaRPr lang="pl-PL" sz="2400" b="1" dirty="0">
              <a:latin typeface="+mj-lt"/>
            </a:endParaRPr>
          </a:p>
          <a:p>
            <a:pPr algn="ctr" eaLnBrk="1" hangingPunct="1">
              <a:defRPr/>
            </a:pPr>
            <a:r>
              <a:rPr lang="pl-PL" dirty="0" smtClean="0">
                <a:latin typeface="+mj-lt"/>
              </a:rPr>
              <a:t>Warszawa jako członek – założyciel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2954857" y="4077072"/>
            <a:ext cx="2957513" cy="1159575"/>
          </a:xfrm>
          <a:prstGeom prst="rect">
            <a:avLst/>
          </a:prstGeom>
          <a:ln w="38100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GB" sz="2400" b="1" dirty="0">
                <a:latin typeface="+mj-lt"/>
              </a:rPr>
              <a:t>20</a:t>
            </a:r>
            <a:r>
              <a:rPr lang="pl-PL" sz="2400" b="1" dirty="0">
                <a:latin typeface="+mj-lt"/>
              </a:rPr>
              <a:t>11</a:t>
            </a:r>
          </a:p>
          <a:p>
            <a:pPr algn="ctr" eaLnBrk="1" hangingPunct="1">
              <a:defRPr/>
            </a:pPr>
            <a:r>
              <a:rPr lang="pl-PL" sz="1600" dirty="0" smtClean="0">
                <a:latin typeface="+mj-lt"/>
              </a:rPr>
              <a:t>Przyjęcie przez Radę </a:t>
            </a:r>
            <a:r>
              <a:rPr lang="pl-PL" sz="1600" dirty="0" smtClean="0">
                <a:latin typeface="+mj-lt"/>
              </a:rPr>
              <a:t>m.st. Warszawy </a:t>
            </a:r>
            <a:r>
              <a:rPr lang="pl-PL" sz="1600" i="1" dirty="0" smtClean="0">
                <a:latin typeface="+mj-lt"/>
              </a:rPr>
              <a:t>Planu </a:t>
            </a:r>
            <a:r>
              <a:rPr lang="pl-PL" sz="1600" i="1" dirty="0" smtClean="0">
                <a:latin typeface="+mj-lt"/>
              </a:rPr>
              <a:t>Działań na rzecz zrównoważonego zużycia energii</a:t>
            </a:r>
            <a:endParaRPr lang="pl-PL" sz="1600" b="1" i="1" dirty="0"/>
          </a:p>
        </p:txBody>
      </p:sp>
      <p:pic>
        <p:nvPicPr>
          <p:cNvPr id="4103" name="Picture 11" descr="PM_090210_EUSEW_COVENANT_MAYORS_0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391422" cy="1627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380312" y="3430067"/>
            <a:ext cx="1295400" cy="935037"/>
            <a:chOff x="432" y="2953"/>
            <a:chExt cx="1191" cy="1223"/>
          </a:xfrm>
        </p:grpSpPr>
        <p:pic>
          <p:nvPicPr>
            <p:cNvPr id="18444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9671">
              <a:off x="432" y="3108"/>
              <a:ext cx="75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0463">
              <a:off x="904" y="2953"/>
              <a:ext cx="719" cy="1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9" name="Picture 3" descr="C:\Users\dkunicka\Desktop\horizontal\PL_logo_COM_2016_horizontal_we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283" y="5425754"/>
            <a:ext cx="3782189" cy="13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993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72808" cy="1143000"/>
          </a:xfrm>
        </p:spPr>
        <p:txBody>
          <a:bodyPr/>
          <a:lstStyle/>
          <a:p>
            <a:pPr algn="ctr"/>
            <a:r>
              <a:rPr lang="pl-PL" dirty="0" smtClean="0"/>
              <a:t>Adaptacja do zmian klimatu z poziomu UE i kraju na grunt lokalny</a:t>
            </a:r>
            <a:endParaRPr lang="pl-PL" dirty="0"/>
          </a:p>
        </p:txBody>
      </p:sp>
      <p:graphicFrame>
        <p:nvGraphicFramePr>
          <p:cNvPr id="6" name="Symbol zastępczy zawartości 5"/>
          <p:cNvGraphicFramePr>
            <a:graphicFrameLocks noGrp="1"/>
          </p:cNvGraphicFramePr>
          <p:nvPr>
            <p:ph sz="quarter" idx="10"/>
          </p:nvPr>
        </p:nvGraphicFramePr>
        <p:xfrm>
          <a:off x="466725" y="1484783"/>
          <a:ext cx="7993063" cy="4536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393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Miejskie Plany Adaptacji</a:t>
            </a:r>
            <a:br>
              <a:rPr lang="pl-PL" dirty="0" smtClean="0"/>
            </a:br>
            <a:r>
              <a:rPr lang="pl-PL" sz="2000" dirty="0"/>
              <a:t>P</a:t>
            </a:r>
            <a:r>
              <a:rPr lang="pl-PL" sz="2000" dirty="0" smtClean="0"/>
              <a:t>rojekt 44MPA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0"/>
          </p:nvPr>
        </p:nvSpPr>
        <p:spPr>
          <a:xfrm>
            <a:off x="467370" y="1417639"/>
            <a:ext cx="7993062" cy="4603750"/>
          </a:xfrm>
        </p:spPr>
        <p:txBody>
          <a:bodyPr/>
          <a:lstStyle/>
          <a:p>
            <a:pPr marL="0" indent="0" algn="ctr"/>
            <a:r>
              <a:rPr lang="pl-PL" dirty="0" smtClean="0"/>
              <a:t>Projekt Ministerstwa Środowiska dla największych polskich miast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/>
          </a:p>
          <a:p>
            <a:pPr marL="0" indent="0" algn="ctr"/>
            <a:r>
              <a:rPr lang="pl-PL" dirty="0" smtClean="0"/>
              <a:t>Korzyści z przyjęcia MPA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l-PL" dirty="0" smtClean="0"/>
          </a:p>
          <a:p>
            <a:pPr marL="0" indent="0"/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0888"/>
            <a:ext cx="9193389" cy="33078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056" y="5871654"/>
            <a:ext cx="258127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481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a 1"/>
          <p:cNvGrpSpPr/>
          <p:nvPr/>
        </p:nvGrpSpPr>
        <p:grpSpPr>
          <a:xfrm>
            <a:off x="562000" y="1484784"/>
            <a:ext cx="8474496" cy="4235003"/>
            <a:chOff x="562000" y="1484784"/>
            <a:chExt cx="8474496" cy="4235003"/>
          </a:xfrm>
        </p:grpSpPr>
        <p:sp>
          <p:nvSpPr>
            <p:cNvPr id="1048623" name="Dowolny kształt 2"/>
            <p:cNvSpPr/>
            <p:nvPr/>
          </p:nvSpPr>
          <p:spPr>
            <a:xfrm>
              <a:off x="562000" y="1498253"/>
              <a:ext cx="2497832" cy="1498699"/>
            </a:xfrm>
            <a:custGeom>
              <a:avLst/>
              <a:gdLst>
                <a:gd name="connsiteX0" fmla="*/ 0 w 2497832"/>
                <a:gd name="connsiteY0" fmla="*/ 0 h 1498699"/>
                <a:gd name="connsiteX1" fmla="*/ 2497832 w 2497832"/>
                <a:gd name="connsiteY1" fmla="*/ 0 h 1498699"/>
                <a:gd name="connsiteX2" fmla="*/ 2497832 w 2497832"/>
                <a:gd name="connsiteY2" fmla="*/ 1498699 h 1498699"/>
                <a:gd name="connsiteX3" fmla="*/ 0 w 2497832"/>
                <a:gd name="connsiteY3" fmla="*/ 1498699 h 1498699"/>
                <a:gd name="connsiteX4" fmla="*/ 0 w 2497832"/>
                <a:gd name="connsiteY4" fmla="*/ 0 h 149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832" h="1498699">
                  <a:moveTo>
                    <a:pt x="0" y="0"/>
                  </a:moveTo>
                  <a:lnTo>
                    <a:pt x="2497832" y="0"/>
                  </a:lnTo>
                  <a:lnTo>
                    <a:pt x="2497832" y="1498699"/>
                  </a:lnTo>
                  <a:lnTo>
                    <a:pt x="0" y="14986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Wzrost temperatury,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a tym samym liczby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i intensywności dni upalnych</a:t>
              </a:r>
              <a:endParaRPr lang="pl-PL" sz="1800" kern="1200" dirty="0"/>
            </a:p>
          </p:txBody>
        </p:sp>
        <p:sp>
          <p:nvSpPr>
            <p:cNvPr id="1048624" name="Dowolny kształt 3"/>
            <p:cNvSpPr/>
            <p:nvPr/>
          </p:nvSpPr>
          <p:spPr>
            <a:xfrm>
              <a:off x="3514328" y="1484784"/>
              <a:ext cx="2497832" cy="1498699"/>
            </a:xfrm>
            <a:custGeom>
              <a:avLst/>
              <a:gdLst>
                <a:gd name="connsiteX0" fmla="*/ 0 w 2497832"/>
                <a:gd name="connsiteY0" fmla="*/ 0 h 1498699"/>
                <a:gd name="connsiteX1" fmla="*/ 2497832 w 2497832"/>
                <a:gd name="connsiteY1" fmla="*/ 0 h 1498699"/>
                <a:gd name="connsiteX2" fmla="*/ 2497832 w 2497832"/>
                <a:gd name="connsiteY2" fmla="*/ 1498699 h 1498699"/>
                <a:gd name="connsiteX3" fmla="*/ 0 w 2497832"/>
                <a:gd name="connsiteY3" fmla="*/ 1498699 h 1498699"/>
                <a:gd name="connsiteX4" fmla="*/ 0 w 2497832"/>
                <a:gd name="connsiteY4" fmla="*/ 0 h 149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832" h="1498699">
                  <a:moveTo>
                    <a:pt x="0" y="0"/>
                  </a:moveTo>
                  <a:lnTo>
                    <a:pt x="2497832" y="0"/>
                  </a:lnTo>
                  <a:lnTo>
                    <a:pt x="2497832" y="1498699"/>
                  </a:lnTo>
                  <a:lnTo>
                    <a:pt x="0" y="14986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Susze występujące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w coraz większej skali spowodowane wzrostem temperatur</a:t>
              </a:r>
              <a:endParaRPr lang="pl-PL" sz="1800" kern="1200" dirty="0"/>
            </a:p>
          </p:txBody>
        </p:sp>
        <p:sp>
          <p:nvSpPr>
            <p:cNvPr id="1048625" name="Dowolny kształt 4"/>
            <p:cNvSpPr/>
            <p:nvPr/>
          </p:nvSpPr>
          <p:spPr>
            <a:xfrm>
              <a:off x="6538664" y="1498253"/>
              <a:ext cx="2497832" cy="1498699"/>
            </a:xfrm>
            <a:custGeom>
              <a:avLst/>
              <a:gdLst>
                <a:gd name="connsiteX0" fmla="*/ 0 w 2497832"/>
                <a:gd name="connsiteY0" fmla="*/ 0 h 1498699"/>
                <a:gd name="connsiteX1" fmla="*/ 2497832 w 2497832"/>
                <a:gd name="connsiteY1" fmla="*/ 0 h 1498699"/>
                <a:gd name="connsiteX2" fmla="*/ 2497832 w 2497832"/>
                <a:gd name="connsiteY2" fmla="*/ 1498699 h 1498699"/>
                <a:gd name="connsiteX3" fmla="*/ 0 w 2497832"/>
                <a:gd name="connsiteY3" fmla="*/ 1498699 h 1498699"/>
                <a:gd name="connsiteX4" fmla="*/ 0 w 2497832"/>
                <a:gd name="connsiteY4" fmla="*/ 0 h 149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832" h="1498699">
                  <a:moveTo>
                    <a:pt x="0" y="0"/>
                  </a:moveTo>
                  <a:lnTo>
                    <a:pt x="2497832" y="0"/>
                  </a:lnTo>
                  <a:lnTo>
                    <a:pt x="2497832" y="1498699"/>
                  </a:lnTo>
                  <a:lnTo>
                    <a:pt x="0" y="14986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Zwiększenie częstotliwości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i intensywności opadów powodujących lokalne podtopienia</a:t>
              </a:r>
              <a:endParaRPr lang="pl-PL" sz="1800" kern="1200" dirty="0"/>
            </a:p>
          </p:txBody>
        </p:sp>
        <p:sp>
          <p:nvSpPr>
            <p:cNvPr id="1048626" name="Dowolny kształt 7"/>
            <p:cNvSpPr/>
            <p:nvPr/>
          </p:nvSpPr>
          <p:spPr>
            <a:xfrm>
              <a:off x="1619672" y="4221088"/>
              <a:ext cx="2497832" cy="1498699"/>
            </a:xfrm>
            <a:custGeom>
              <a:avLst/>
              <a:gdLst>
                <a:gd name="connsiteX0" fmla="*/ 0 w 2497832"/>
                <a:gd name="connsiteY0" fmla="*/ 0 h 1498699"/>
                <a:gd name="connsiteX1" fmla="*/ 2497832 w 2497832"/>
                <a:gd name="connsiteY1" fmla="*/ 0 h 1498699"/>
                <a:gd name="connsiteX2" fmla="*/ 2497832 w 2497832"/>
                <a:gd name="connsiteY2" fmla="*/ 1498699 h 1498699"/>
                <a:gd name="connsiteX3" fmla="*/ 0 w 2497832"/>
                <a:gd name="connsiteY3" fmla="*/ 1498699 h 1498699"/>
                <a:gd name="connsiteX4" fmla="*/ 0 w 2497832"/>
                <a:gd name="connsiteY4" fmla="*/ 0 h 149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832" h="1498699">
                  <a:moveTo>
                    <a:pt x="0" y="0"/>
                  </a:moveTo>
                  <a:lnTo>
                    <a:pt x="2497832" y="0"/>
                  </a:lnTo>
                  <a:lnTo>
                    <a:pt x="2497832" y="1498699"/>
                  </a:lnTo>
                  <a:lnTo>
                    <a:pt x="0" y="14986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Wzrost częstotliwości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i skali występowania powodzi</a:t>
              </a:r>
              <a:endParaRPr lang="pl-PL" sz="1800" kern="1200" dirty="0"/>
            </a:p>
          </p:txBody>
        </p:sp>
        <p:sp>
          <p:nvSpPr>
            <p:cNvPr id="1048627" name="Dowolny kształt 8"/>
            <p:cNvSpPr/>
            <p:nvPr/>
          </p:nvSpPr>
          <p:spPr>
            <a:xfrm>
              <a:off x="4788024" y="4221088"/>
              <a:ext cx="2497832" cy="1498699"/>
            </a:xfrm>
            <a:custGeom>
              <a:avLst/>
              <a:gdLst>
                <a:gd name="connsiteX0" fmla="*/ 0 w 2497832"/>
                <a:gd name="connsiteY0" fmla="*/ 0 h 1498699"/>
                <a:gd name="connsiteX1" fmla="*/ 2497832 w 2497832"/>
                <a:gd name="connsiteY1" fmla="*/ 0 h 1498699"/>
                <a:gd name="connsiteX2" fmla="*/ 2497832 w 2497832"/>
                <a:gd name="connsiteY2" fmla="*/ 1498699 h 1498699"/>
                <a:gd name="connsiteX3" fmla="*/ 0 w 2497832"/>
                <a:gd name="connsiteY3" fmla="*/ 1498699 h 1498699"/>
                <a:gd name="connsiteX4" fmla="*/ 0 w 2497832"/>
                <a:gd name="connsiteY4" fmla="*/ 0 h 149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97832" h="1498699">
                  <a:moveTo>
                    <a:pt x="0" y="0"/>
                  </a:moveTo>
                  <a:lnTo>
                    <a:pt x="2497832" y="0"/>
                  </a:lnTo>
                  <a:lnTo>
                    <a:pt x="2497832" y="1498699"/>
                  </a:lnTo>
                  <a:lnTo>
                    <a:pt x="0" y="149869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Wzrost częstotliwości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</a:pPr>
              <a:r>
                <a:rPr lang="pl-PL" sz="1800" b="1" kern="1200" dirty="0" smtClean="0"/>
                <a:t>i intensywności burz oraz występowania silnych wiatrów</a:t>
              </a:r>
              <a:endParaRPr lang="pl-PL" sz="1800" kern="1200" dirty="0"/>
            </a:p>
          </p:txBody>
        </p:sp>
      </p:grpSp>
      <p:sp>
        <p:nvSpPr>
          <p:cNvPr id="1048628" name="Tytuł 1"/>
          <p:cNvSpPr txBox="1">
            <a:spLocks noGrp="1"/>
          </p:cNvSpPr>
          <p:nvPr>
            <p:ph type="title"/>
          </p:nvPr>
        </p:nvSpPr>
        <p:spPr>
          <a:xfrm>
            <a:off x="1403648" y="274638"/>
            <a:ext cx="7416824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9E4E"/>
                </a:solidFill>
                <a:effectLst/>
                <a:uLnTx/>
                <a:uFillTx/>
                <a:latin typeface="Arial" charset="0"/>
                <a:cs typeface="Arial" charset="0"/>
              </a:rPr>
              <a:t>Kluczowe zagrożenia klimatyczne </a:t>
            </a:r>
            <a:b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9E4E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pl-PL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B9E4E"/>
                </a:solidFill>
                <a:effectLst/>
                <a:uLnTx/>
                <a:uFillTx/>
                <a:latin typeface="Arial" charset="0"/>
                <a:cs typeface="Arial" charset="0"/>
              </a:rPr>
              <a:t>i ryzyka z nimi związane</a:t>
            </a:r>
            <a:r>
              <a:rPr kumimoji="0" lang="pl-PL" sz="3200" b="1" i="0" u="none" strike="noStrike" kern="1200" cap="none" spc="0" normalizeH="0" noProof="0" dirty="0" smtClean="0">
                <a:ln>
                  <a:noFill/>
                </a:ln>
                <a:solidFill>
                  <a:srgbClr val="0B9E4E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lang="pl-PL" sz="3200" b="1" dirty="0" smtClean="0">
                <a:solidFill>
                  <a:srgbClr val="0B9E4E"/>
                </a:solidFill>
                <a:latin typeface="Arial" charset="0"/>
                <a:cs typeface="Arial" charset="0"/>
              </a:rPr>
              <a:t>w Warszawie</a:t>
            </a:r>
            <a:endParaRPr kumimoji="0" lang="pl-PL" sz="3200" b="1" i="0" u="none" strike="noStrike" kern="1200" cap="none" spc="0" normalizeH="0" baseline="0" noProof="0" dirty="0" smtClean="0">
              <a:ln>
                <a:noFill/>
              </a:ln>
              <a:solidFill>
                <a:srgbClr val="0B9E4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048629" name="Prostokąt zaokrąglony 9"/>
          <p:cNvSpPr/>
          <p:nvPr/>
        </p:nvSpPr>
        <p:spPr>
          <a:xfrm>
            <a:off x="3313914" y="2924944"/>
            <a:ext cx="1834150" cy="1008112"/>
          </a:xfrm>
          <a:prstGeom prst="roundRect">
            <a:avLst/>
          </a:prstGeom>
          <a:blipFill rotWithShape="0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630" name="Prostokąt zaokrąglony 10"/>
          <p:cNvSpPr/>
          <p:nvPr/>
        </p:nvSpPr>
        <p:spPr>
          <a:xfrm>
            <a:off x="361586" y="2852936"/>
            <a:ext cx="1762142" cy="1008112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631" name="Prostokąt zaokrąglony 11"/>
          <p:cNvSpPr/>
          <p:nvPr/>
        </p:nvSpPr>
        <p:spPr>
          <a:xfrm>
            <a:off x="6338250" y="2924944"/>
            <a:ext cx="1834150" cy="1008112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632" name="Prostokąt zaokrąglony 12"/>
          <p:cNvSpPr/>
          <p:nvPr/>
        </p:nvSpPr>
        <p:spPr>
          <a:xfrm>
            <a:off x="1356420" y="5517232"/>
            <a:ext cx="1843598" cy="1008110"/>
          </a:xfrm>
          <a:prstGeom prst="roundRect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48633" name="Prostokąt zaokrąglony 13"/>
          <p:cNvSpPr/>
          <p:nvPr/>
        </p:nvSpPr>
        <p:spPr>
          <a:xfrm>
            <a:off x="4610058" y="5589240"/>
            <a:ext cx="1834150" cy="1008112"/>
          </a:xfrm>
          <a:prstGeom prst="roundRect">
            <a:avLst/>
          </a:prstGeom>
          <a:blipFill rotWithShape="0">
            <a:blip r:embed="rId6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71" name="Grupa 14"/>
          <p:cNvGrpSpPr/>
          <p:nvPr/>
        </p:nvGrpSpPr>
        <p:grpSpPr>
          <a:xfrm>
            <a:off x="251520" y="3717032"/>
            <a:ext cx="5112568" cy="504056"/>
            <a:chOff x="347274" y="1722215"/>
            <a:chExt cx="5903129" cy="1079608"/>
          </a:xfrm>
        </p:grpSpPr>
        <p:sp>
          <p:nvSpPr>
            <p:cNvPr id="1048634" name="Prostokąt 15"/>
            <p:cNvSpPr/>
            <p:nvPr/>
          </p:nvSpPr>
          <p:spPr>
            <a:xfrm>
              <a:off x="347274" y="1722215"/>
              <a:ext cx="2494280" cy="9253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8635" name="Prostokąt 16"/>
            <p:cNvSpPr/>
            <p:nvPr/>
          </p:nvSpPr>
          <p:spPr>
            <a:xfrm>
              <a:off x="3756123" y="1876445"/>
              <a:ext cx="2494280" cy="925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0" numCol="1" spcCol="1270" anchor="t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 smtClean="0"/>
                <a:t>Susze lata 2011, 2013-2015</a:t>
              </a:r>
              <a:endParaRPr lang="pl-PL" sz="1200" kern="1200" dirty="0"/>
            </a:p>
          </p:txBody>
        </p:sp>
      </p:grpSp>
      <p:grpSp>
        <p:nvGrpSpPr>
          <p:cNvPr id="72" name="Grupa 17"/>
          <p:cNvGrpSpPr/>
          <p:nvPr/>
        </p:nvGrpSpPr>
        <p:grpSpPr>
          <a:xfrm>
            <a:off x="109280" y="3717032"/>
            <a:ext cx="2580334" cy="1573449"/>
            <a:chOff x="3005033" y="1074144"/>
            <a:chExt cx="2580334" cy="1573449"/>
          </a:xfrm>
        </p:grpSpPr>
        <p:sp>
          <p:nvSpPr>
            <p:cNvPr id="1048636" name="Prostokąt 18"/>
            <p:cNvSpPr/>
            <p:nvPr/>
          </p:nvSpPr>
          <p:spPr>
            <a:xfrm>
              <a:off x="3091087" y="1722215"/>
              <a:ext cx="2494280" cy="9253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8637" name="Prostokąt 19"/>
            <p:cNvSpPr/>
            <p:nvPr/>
          </p:nvSpPr>
          <p:spPr>
            <a:xfrm>
              <a:off x="3005033" y="1074144"/>
              <a:ext cx="2494280" cy="4626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 smtClean="0"/>
                <a:t>Upały lata 2002, 2006, 2010, 2015</a:t>
              </a:r>
              <a:endParaRPr lang="pl-PL" sz="1200" kern="1200" dirty="0"/>
            </a:p>
          </p:txBody>
        </p:sp>
      </p:grpSp>
      <p:grpSp>
        <p:nvGrpSpPr>
          <p:cNvPr id="73" name="Grupa 20"/>
          <p:cNvGrpSpPr/>
          <p:nvPr/>
        </p:nvGrpSpPr>
        <p:grpSpPr>
          <a:xfrm>
            <a:off x="6421204" y="3789040"/>
            <a:ext cx="1679188" cy="462689"/>
            <a:chOff x="5834901" y="1722215"/>
            <a:chExt cx="2494280" cy="925378"/>
          </a:xfrm>
        </p:grpSpPr>
        <p:sp>
          <p:nvSpPr>
            <p:cNvPr id="1048638" name="Prostokąt 21"/>
            <p:cNvSpPr/>
            <p:nvPr/>
          </p:nvSpPr>
          <p:spPr>
            <a:xfrm>
              <a:off x="5834901" y="1722215"/>
              <a:ext cx="2494280" cy="9253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8639" name="Prostokąt 22"/>
            <p:cNvSpPr/>
            <p:nvPr/>
          </p:nvSpPr>
          <p:spPr>
            <a:xfrm>
              <a:off x="5834901" y="1722215"/>
              <a:ext cx="2494280" cy="925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 smtClean="0"/>
                <a:t>Podtopienia</a:t>
              </a:r>
              <a:endParaRPr lang="pl-PL" sz="1200" kern="1200" dirty="0"/>
            </a:p>
          </p:txBody>
        </p:sp>
      </p:grpSp>
      <p:grpSp>
        <p:nvGrpSpPr>
          <p:cNvPr id="74" name="Grupa 23"/>
          <p:cNvGrpSpPr/>
          <p:nvPr/>
        </p:nvGrpSpPr>
        <p:grpSpPr>
          <a:xfrm>
            <a:off x="1115616" y="6381328"/>
            <a:ext cx="4411516" cy="504056"/>
            <a:chOff x="-783000" y="4532847"/>
            <a:chExt cx="4996461" cy="1008112"/>
          </a:xfrm>
        </p:grpSpPr>
        <p:sp>
          <p:nvSpPr>
            <p:cNvPr id="1048640" name="Prostokąt 24"/>
            <p:cNvSpPr/>
            <p:nvPr/>
          </p:nvSpPr>
          <p:spPr>
            <a:xfrm>
              <a:off x="1719181" y="4615581"/>
              <a:ext cx="2494280" cy="9253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8641" name="Prostokąt 25"/>
            <p:cNvSpPr/>
            <p:nvPr/>
          </p:nvSpPr>
          <p:spPr>
            <a:xfrm>
              <a:off x="-783000" y="4532847"/>
              <a:ext cx="2494280" cy="925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 smtClean="0"/>
                <a:t>Powodzie lata 2010, 2012</a:t>
              </a:r>
              <a:endParaRPr lang="pl-PL" sz="1200" kern="1200" dirty="0"/>
            </a:p>
          </p:txBody>
        </p:sp>
      </p:grpSp>
      <p:grpSp>
        <p:nvGrpSpPr>
          <p:cNvPr id="75" name="Grupa 26"/>
          <p:cNvGrpSpPr/>
          <p:nvPr/>
        </p:nvGrpSpPr>
        <p:grpSpPr>
          <a:xfrm>
            <a:off x="4476988" y="6422695"/>
            <a:ext cx="2039228" cy="462689"/>
            <a:chOff x="4462994" y="4615581"/>
            <a:chExt cx="2494280" cy="925378"/>
          </a:xfrm>
        </p:grpSpPr>
        <p:sp>
          <p:nvSpPr>
            <p:cNvPr id="1048642" name="Prostokąt 27"/>
            <p:cNvSpPr/>
            <p:nvPr/>
          </p:nvSpPr>
          <p:spPr>
            <a:xfrm>
              <a:off x="4462994" y="4615581"/>
              <a:ext cx="2494280" cy="9253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48643" name="Prostokąt 28"/>
            <p:cNvSpPr/>
            <p:nvPr/>
          </p:nvSpPr>
          <p:spPr>
            <a:xfrm>
              <a:off x="4462994" y="4615581"/>
              <a:ext cx="2494280" cy="9253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70688" tIns="170688" rIns="170688" bIns="0" numCol="1" spcCol="1270" anchor="t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200" kern="1200" dirty="0" smtClean="0"/>
                <a:t>Burze, silne wiatry</a:t>
              </a:r>
              <a:endParaRPr lang="pl-PL" sz="1200" kern="12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Tytuł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056363" cy="1656184"/>
          </a:xfrm>
        </p:spPr>
        <p:txBody>
          <a:bodyPr/>
          <a:lstStyle/>
          <a:p>
            <a:pPr algn="ctr"/>
            <a:r>
              <a:rPr lang="pl-PL" sz="2400" dirty="0" smtClean="0">
                <a:latin typeface="+mj-lt"/>
              </a:rPr>
              <a:t>Projekt „Przygotowanie strategii adaptacji do zmian klimatu miasta metropolitalnego przy wykorzystaniu mapy klimatycznej i partycypacji społecznej – </a:t>
            </a:r>
            <a:r>
              <a:rPr lang="pl-PL" sz="3200" dirty="0" smtClean="0">
                <a:latin typeface="+mj-lt"/>
              </a:rPr>
              <a:t>ADAPTCITY</a:t>
            </a:r>
            <a:r>
              <a:rPr lang="pl-PL" sz="2400" dirty="0" smtClean="0">
                <a:latin typeface="+mj-lt"/>
              </a:rPr>
              <a:t>”</a:t>
            </a:r>
            <a:endParaRPr sz="2400" dirty="0">
              <a:latin typeface="+mj-lt"/>
            </a:endParaRPr>
          </a:p>
        </p:txBody>
      </p:sp>
      <p:sp>
        <p:nvSpPr>
          <p:cNvPr id="1048646" name="Prostokąt 4"/>
          <p:cNvSpPr/>
          <p:nvPr/>
        </p:nvSpPr>
        <p:spPr>
          <a:xfrm>
            <a:off x="179512" y="1772816"/>
            <a:ext cx="8568952" cy="45397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pl-PL" sz="2800" dirty="0" smtClean="0"/>
          </a:p>
          <a:p>
            <a:pPr>
              <a:lnSpc>
                <a:spcPct val="90000"/>
              </a:lnSpc>
            </a:pPr>
            <a:r>
              <a:rPr lang="pl-PL" sz="2600" b="1" dirty="0" smtClean="0">
                <a:sym typeface="Wingdings 2"/>
              </a:rPr>
              <a:t>Czas trwania projektu</a:t>
            </a:r>
            <a:r>
              <a:rPr lang="pl-PL" sz="2600" dirty="0" smtClean="0">
                <a:sym typeface="Wingdings 2"/>
              </a:rPr>
              <a:t>: 1 lipca 2014 r. - 30 czerwca 2019 r.</a:t>
            </a:r>
          </a:p>
          <a:p>
            <a:pPr>
              <a:lnSpc>
                <a:spcPct val="90000"/>
              </a:lnSpc>
            </a:pPr>
            <a:endParaRPr lang="pl-PL" sz="2600" dirty="0" smtClean="0">
              <a:sym typeface="Wingdings 2"/>
            </a:endParaRPr>
          </a:p>
          <a:p>
            <a:pPr>
              <a:lnSpc>
                <a:spcPct val="90000"/>
              </a:lnSpc>
            </a:pPr>
            <a:r>
              <a:rPr lang="pl-PL" sz="2600" b="1" dirty="0" smtClean="0">
                <a:sym typeface="Wingdings 2"/>
              </a:rPr>
              <a:t>Finansowanie</a:t>
            </a:r>
            <a:r>
              <a:rPr lang="pl-PL" sz="2600" dirty="0" smtClean="0">
                <a:sym typeface="Wingdings 2"/>
              </a:rPr>
              <a:t>: </a:t>
            </a:r>
            <a:r>
              <a:rPr lang="pl-PL" sz="2600" dirty="0" err="1" smtClean="0">
                <a:sym typeface="Wingdings 2"/>
              </a:rPr>
              <a:t>NFOŚiGW</a:t>
            </a:r>
            <a:r>
              <a:rPr lang="pl-PL" sz="2600" dirty="0" smtClean="0">
                <a:sym typeface="Wingdings 2"/>
              </a:rPr>
              <a:t>, Program Life+</a:t>
            </a:r>
          </a:p>
          <a:p>
            <a:pPr>
              <a:lnSpc>
                <a:spcPct val="90000"/>
              </a:lnSpc>
            </a:pPr>
            <a:endParaRPr lang="pl-PL" sz="2600" dirty="0" smtClean="0">
              <a:sym typeface="Wingdings 2"/>
            </a:endParaRPr>
          </a:p>
          <a:p>
            <a:pPr>
              <a:lnSpc>
                <a:spcPct val="90000"/>
              </a:lnSpc>
            </a:pPr>
            <a:r>
              <a:rPr lang="pl-PL" sz="2600" b="1" dirty="0" smtClean="0">
                <a:sym typeface="Wingdings 2"/>
              </a:rPr>
              <a:t>Partnerzy</a:t>
            </a:r>
            <a:r>
              <a:rPr lang="pl-PL" sz="2600" dirty="0" smtClean="0">
                <a:sym typeface="Wingdings 2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pl-PL" sz="2600" dirty="0" smtClean="0">
                <a:sym typeface="Wingdings 2"/>
              </a:rPr>
              <a:t>Fundacja Instytut na rzecz Ekorozwoju (lider)</a:t>
            </a:r>
          </a:p>
          <a:p>
            <a:pPr>
              <a:lnSpc>
                <a:spcPct val="90000"/>
              </a:lnSpc>
            </a:pPr>
            <a:r>
              <a:rPr lang="pl-PL" sz="2600" dirty="0" smtClean="0">
                <a:sym typeface="Wingdings 2"/>
              </a:rPr>
              <a:t>Miasto stołeczne Warszawa</a:t>
            </a:r>
          </a:p>
          <a:p>
            <a:pPr>
              <a:lnSpc>
                <a:spcPct val="90000"/>
              </a:lnSpc>
            </a:pPr>
            <a:r>
              <a:rPr lang="pl-PL" sz="2600" dirty="0" smtClean="0">
                <a:sym typeface="Wingdings 2"/>
              </a:rPr>
              <a:t>Unia Metropolii Polskich</a:t>
            </a:r>
          </a:p>
          <a:p>
            <a:pPr>
              <a:lnSpc>
                <a:spcPct val="90000"/>
              </a:lnSpc>
            </a:pPr>
            <a:r>
              <a:rPr lang="pl-PL" sz="2600" dirty="0" err="1" smtClean="0">
                <a:sym typeface="Wingdings 2"/>
              </a:rPr>
              <a:t>Verband</a:t>
            </a:r>
            <a:r>
              <a:rPr lang="pl-PL" sz="2600" dirty="0" smtClean="0">
                <a:sym typeface="Wingdings 2"/>
              </a:rPr>
              <a:t> Region Stuttgart</a:t>
            </a:r>
          </a:p>
          <a:p>
            <a:pPr>
              <a:lnSpc>
                <a:spcPct val="90000"/>
              </a:lnSpc>
            </a:pPr>
            <a:endParaRPr lang="pl-PL" sz="2800" dirty="0" smtClean="0"/>
          </a:p>
          <a:p>
            <a:pPr algn="just"/>
            <a:r>
              <a:rPr lang="pl-PL" sz="2800" b="1" u="sng" dirty="0" smtClean="0">
                <a:solidFill>
                  <a:srgbClr val="00B050"/>
                </a:solidFill>
              </a:rPr>
              <a:t>www.adaptcity.pl</a:t>
            </a:r>
            <a:endParaRPr lang="pl-PL" sz="2800" b="1" u="sng" dirty="0">
              <a:solidFill>
                <a:srgbClr val="00B050"/>
              </a:solidFill>
            </a:endParaRPr>
          </a:p>
        </p:txBody>
      </p:sp>
      <p:pic>
        <p:nvPicPr>
          <p:cNvPr id="2097166" name="Picture 2" descr="C:\Users\m.bugaj\PRACA\2016\ADAPTCITY\Logotypy\logo_adaptc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143" y="3741301"/>
            <a:ext cx="3209305" cy="2640027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90236"/>
            <a:ext cx="8261753" cy="5235780"/>
          </a:xfrm>
          <a:prstGeom prst="rect">
            <a:avLst/>
          </a:prstGeom>
        </p:spPr>
      </p:pic>
      <p:sp>
        <p:nvSpPr>
          <p:cNvPr id="1048650" name="Tytuł 1"/>
          <p:cNvSpPr>
            <a:spLocks noGrp="1"/>
          </p:cNvSpPr>
          <p:nvPr>
            <p:ph type="title"/>
          </p:nvPr>
        </p:nvSpPr>
        <p:spPr>
          <a:xfrm>
            <a:off x="1403648" y="346646"/>
            <a:ext cx="7344815" cy="634082"/>
          </a:xfrm>
        </p:spPr>
        <p:txBody>
          <a:bodyPr/>
          <a:lstStyle/>
          <a:p>
            <a:pPr algn="ctr"/>
            <a:r>
              <a:rPr lang="pl-PL" sz="3200" dirty="0" smtClean="0">
                <a:latin typeface="+mj-lt"/>
              </a:rPr>
              <a:t>ADAPTCITY – realizacja projektu</a:t>
            </a:r>
            <a:endParaRPr lang="pl-PL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986382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19672" y="404664"/>
            <a:ext cx="7056363" cy="1143000"/>
          </a:xfrm>
        </p:spPr>
        <p:txBody>
          <a:bodyPr/>
          <a:lstStyle/>
          <a:p>
            <a:pPr>
              <a:defRPr/>
            </a:pPr>
            <a:r>
              <a:rPr sz="3200" dirty="0" smtClean="0">
                <a:latin typeface="+mj-lt"/>
              </a:rPr>
              <a:t/>
            </a:r>
            <a:br>
              <a:rPr sz="3200" dirty="0" smtClean="0">
                <a:latin typeface="+mj-lt"/>
              </a:rPr>
            </a:br>
            <a:endParaRPr sz="3200" dirty="0">
              <a:latin typeface="+mj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07504" y="1484784"/>
            <a:ext cx="8568952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b="1" dirty="0" smtClean="0"/>
              <a:t>Komitet Konsultantów Naukowych</a:t>
            </a:r>
            <a:r>
              <a:rPr lang="pl-PL" dirty="0"/>
              <a:t> </a:t>
            </a:r>
            <a:r>
              <a:rPr lang="pl-PL" dirty="0" smtClean="0"/>
              <a:t>- przedstawiciele SGGW, Uniwersytetu Łódzkiego, </a:t>
            </a:r>
            <a:r>
              <a:rPr lang="pl-PL" dirty="0" err="1" smtClean="0"/>
              <a:t>IMiGW</a:t>
            </a:r>
            <a:r>
              <a:rPr lang="pl-PL" dirty="0" smtClean="0"/>
              <a:t> i Uniwersytetu Warszawskiego.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dirty="0" smtClean="0"/>
              <a:t>Analiza dokumentów m.st. Warszawy oraz jednostek zewnętrznych (jak np. </a:t>
            </a:r>
            <a:r>
              <a:rPr lang="pl-PL" dirty="0" err="1" smtClean="0"/>
              <a:t>IMiGW</a:t>
            </a:r>
            <a:r>
              <a:rPr lang="pl-PL" dirty="0" smtClean="0"/>
              <a:t>, Straż Pożarna, uczelnie) pod kątem bezpośredniego i pośredniego </a:t>
            </a:r>
            <a:r>
              <a:rPr lang="pl-PL" b="1" dirty="0" smtClean="0"/>
              <a:t>dostrzegania problemu</a:t>
            </a:r>
            <a:r>
              <a:rPr lang="pl-PL" dirty="0" smtClean="0"/>
              <a:t> już istniejących zagrożeń klimatycznych, </a:t>
            </a:r>
            <a:r>
              <a:rPr lang="pl-PL" b="1" dirty="0" smtClean="0"/>
              <a:t>ocenę ich skali </a:t>
            </a:r>
            <a:r>
              <a:rPr lang="pl-PL" dirty="0" smtClean="0"/>
              <a:t>oraz przewidywanych kierunków dalszego </a:t>
            </a:r>
            <a:r>
              <a:rPr lang="pl-PL" b="1" dirty="0" smtClean="0"/>
              <a:t>zwiększania się ryzyka </a:t>
            </a:r>
            <a:r>
              <a:rPr lang="pl-PL" dirty="0" smtClean="0"/>
              <a:t>tych zagrożeń i ich </a:t>
            </a:r>
            <a:r>
              <a:rPr lang="pl-PL" b="1" dirty="0" smtClean="0"/>
              <a:t>skutków</a:t>
            </a:r>
            <a:r>
              <a:rPr lang="pl-PL" dirty="0"/>
              <a:t> </a:t>
            </a:r>
            <a:r>
              <a:rPr lang="pl-PL" dirty="0" smtClean="0"/>
              <a:t>- opracowanie </a:t>
            </a:r>
            <a:r>
              <a:rPr lang="pl-PL" dirty="0" smtClean="0">
                <a:latin typeface="Calibri" pitchFamily="34" charset="0"/>
              </a:rPr>
              <a:t>zestawu </a:t>
            </a:r>
            <a:r>
              <a:rPr lang="pl-PL" dirty="0">
                <a:latin typeface="Calibri" pitchFamily="34" charset="0"/>
              </a:rPr>
              <a:t>map </a:t>
            </a:r>
            <a:r>
              <a:rPr lang="pl-PL" dirty="0" smtClean="0">
                <a:latin typeface="Calibri" pitchFamily="34" charset="0"/>
              </a:rPr>
              <a:t>klimatycznych dla Warszawy, w tym </a:t>
            </a:r>
            <a:r>
              <a:rPr lang="pl-PL" b="1" dirty="0" smtClean="0"/>
              <a:t>mapy ryzyka zagrożeń klimatycznych</a:t>
            </a:r>
            <a:r>
              <a:rPr lang="pl-PL" dirty="0" smtClean="0">
                <a:latin typeface="Calibri" pitchFamily="34" charset="0"/>
              </a:rPr>
              <a:t>, stanowiących narzędzie </a:t>
            </a:r>
            <a:r>
              <a:rPr lang="pl-PL" dirty="0">
                <a:latin typeface="Calibri" pitchFamily="34" charset="0"/>
              </a:rPr>
              <a:t>wspierającym sformułowanie strategii adaptacji </a:t>
            </a:r>
            <a:r>
              <a:rPr lang="pl-PL" dirty="0" smtClean="0">
                <a:latin typeface="Calibri" pitchFamily="34" charset="0"/>
              </a:rPr>
              <a:t>do </a:t>
            </a:r>
            <a:r>
              <a:rPr lang="pl-PL" dirty="0">
                <a:latin typeface="Calibri" pitchFamily="34" charset="0"/>
              </a:rPr>
              <a:t>zmian </a:t>
            </a:r>
            <a:r>
              <a:rPr lang="pl-PL" dirty="0" smtClean="0">
                <a:latin typeface="Calibri" pitchFamily="34" charset="0"/>
              </a:rPr>
              <a:t>klimatu.</a:t>
            </a:r>
            <a:endParaRPr lang="pl-PL" dirty="0" smtClean="0"/>
          </a:p>
        </p:txBody>
      </p:sp>
      <p:sp>
        <p:nvSpPr>
          <p:cNvPr id="6" name="Tytuł 1"/>
          <p:cNvSpPr txBox="1">
            <a:spLocks/>
          </p:cNvSpPr>
          <p:nvPr/>
        </p:nvSpPr>
        <p:spPr>
          <a:xfrm>
            <a:off x="1403648" y="260648"/>
            <a:ext cx="7344816" cy="1143000"/>
          </a:xfrm>
          <a:prstGeom prst="rect">
            <a:avLst/>
          </a:prstGeom>
        </p:spPr>
        <p:txBody>
          <a:bodyPr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3200" b="1" dirty="0" smtClean="0">
                <a:solidFill>
                  <a:srgbClr val="0B9E4E"/>
                </a:solidFill>
                <a:latin typeface="+mj-lt"/>
                <a:cs typeface="Arial" charset="0"/>
              </a:rPr>
              <a:t>Mapa Klimatyczna Warszawy – współczesne zagrożenia klimatyczne</a:t>
            </a:r>
            <a:endParaRPr kumimoji="0" lang="pl-PL" sz="3200" b="1" i="0" u="none" strike="noStrike" kern="1200" cap="none" spc="0" normalizeH="0" baseline="0" noProof="0" dirty="0">
              <a:ln>
                <a:noFill/>
              </a:ln>
              <a:solidFill>
                <a:srgbClr val="0B9E4E"/>
              </a:solidFill>
              <a:effectLst/>
              <a:uLnTx/>
              <a:uFillTx/>
              <a:latin typeface="+mj-lt"/>
              <a:cs typeface="Arial" charset="0"/>
            </a:endParaRPr>
          </a:p>
        </p:txBody>
      </p:sp>
      <p:pic>
        <p:nvPicPr>
          <p:cNvPr id="7" name="Picture 2" descr="C:\Users\adzwigalska\AppData\Local\Microsoft\Windows\Temporary Internet Files\Content.Outlook\GCSW1ZYP\średnia roczna temperatura_pl3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5207509"/>
            <a:ext cx="2016225" cy="1461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C:\Users\adzwigalska\AppData\Local\Microsoft\Windows\Temporary Internet Files\Content.Outlook\GCSW1ZYP\gorace noce_pl5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1" y="4193753"/>
            <a:ext cx="1872209" cy="1467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C:\Users\adzwigalska\AppData\Local\Microsoft\Windows\Temporary Internet Files\Content.Outlook\GCSW1ZYP\suma opad+-w 2008-2014_pl4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68694" y="5238215"/>
            <a:ext cx="1935354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2" descr="C:\Users\adzwigalska\AppData\Local\Microsoft\Windows\Temporary Internet Files\Content.Outlook\GCSW1ZYP\opad_suma_03062010_pl7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6410" y="4202383"/>
            <a:ext cx="1961814" cy="1386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adzwigalska\AppData\Local\Microsoft\Windows\Temporary Internet Files\Content.Outlook\GCSW1ZYP\nieprzepuszczalnosc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22612" y="5190222"/>
            <a:ext cx="2137820" cy="151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72096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ajd wzór nr1">
  <a:themeElements>
    <a:clrScheme name="slajd wzór nr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ajd wzór nr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889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l-PL" altLang="pl-PL" sz="1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8890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pl-PL" altLang="pl-PL" sz="1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lajd wzór nr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jd wzór nr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jd wzór nr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jd wzór nr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jd wzór nr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ajd wzór nr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ajd wzór nr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otyw pakietu Office">
  <a:themeElements>
    <a:clrScheme name="Motyw pakietu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Motyw pakietu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tyw pakietu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866</TotalTime>
  <Words>1155</Words>
  <Application>Microsoft Office PowerPoint</Application>
  <PresentationFormat>Pokaz na ekranie (4:3)</PresentationFormat>
  <Paragraphs>155</Paragraphs>
  <Slides>21</Slides>
  <Notes>7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21</vt:i4>
      </vt:variant>
    </vt:vector>
  </HeadingPairs>
  <TitlesOfParts>
    <vt:vector size="30" baseType="lpstr">
      <vt:lpstr>Arial</vt:lpstr>
      <vt:lpstr>Calibri</vt:lpstr>
      <vt:lpstr>Times New Roman</vt:lpstr>
      <vt:lpstr>Wingdings</vt:lpstr>
      <vt:lpstr>Wingdings 2</vt:lpstr>
      <vt:lpstr>slajd wzór nr1</vt:lpstr>
      <vt:lpstr>1_Motyw pakietu Office</vt:lpstr>
      <vt:lpstr>2_Motyw pakietu Office</vt:lpstr>
      <vt:lpstr>3_Motyw pakietu Office</vt:lpstr>
      <vt:lpstr>Prezentacja programu PowerPoint</vt:lpstr>
      <vt:lpstr>Polityka międzynarodowa</vt:lpstr>
      <vt:lpstr>Porozumienie Burmistrzów na rzecz klimatu i energii </vt:lpstr>
      <vt:lpstr>Adaptacja do zmian klimatu z poziomu UE i kraju na grunt lokalny</vt:lpstr>
      <vt:lpstr>Miejskie Plany Adaptacji Projekt 44MPA</vt:lpstr>
      <vt:lpstr>Kluczowe zagrożenia klimatyczne  i ryzyka z nimi związane w Warszawie</vt:lpstr>
      <vt:lpstr>Projekt „Przygotowanie strategii adaptacji do zmian klimatu miasta metropolitalnego przy wykorzystaniu mapy klimatycznej i partycypacji społecznej – ADAPTCITY”</vt:lpstr>
      <vt:lpstr>ADAPTCITY – realizacja projektu</vt:lpstr>
      <vt:lpstr> </vt:lpstr>
      <vt:lpstr>Serwis mapowy ADAPTCITY www.mapa.um.warszawa.pl </vt:lpstr>
      <vt:lpstr>                    WOSAK</vt:lpstr>
      <vt:lpstr>Konsultacje społeczne założeń do Strategii adaptacji do zamian klimatu Pomysły na Klimat</vt:lpstr>
      <vt:lpstr>Konsultacje społeczne Strategii adaptacji do zamian klimatu 25 luty – 17 marca 2019 r.  </vt:lpstr>
      <vt:lpstr>Prezentacja programu PowerPoint</vt:lpstr>
      <vt:lpstr>Działania adaptujące Warszawę do zmian klimatu</vt:lpstr>
      <vt:lpstr>Działania adaptujące Warszawę do zmian klimatu</vt:lpstr>
      <vt:lpstr>Działania adaptujące Warszawę do zmian klimatu</vt:lpstr>
      <vt:lpstr>Działania adaptujące Warszawę do zmian klimatu</vt:lpstr>
      <vt:lpstr>Działania adaptujące Warszawę do zmian klimatu</vt:lpstr>
      <vt:lpstr>#Mieszkanie 2030</vt:lpstr>
      <vt:lpstr>Prezentacja programu PowerPoint</vt:lpstr>
    </vt:vector>
  </TitlesOfParts>
  <Company>UMSTW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Sobierańska Anna</dc:creator>
  <cp:lastModifiedBy>Bugaj Marta</cp:lastModifiedBy>
  <cp:revision>76</cp:revision>
  <cp:lastPrinted>2018-12-17T14:38:56Z</cp:lastPrinted>
  <dcterms:created xsi:type="dcterms:W3CDTF">2014-05-16T02:59:43Z</dcterms:created>
  <dcterms:modified xsi:type="dcterms:W3CDTF">2019-03-04T10:58:05Z</dcterms:modified>
</cp:coreProperties>
</file>