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265" r:id="rId3"/>
    <p:sldId id="256" r:id="rId4"/>
    <p:sldId id="307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06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praszam" id="{E75E278A-FF0E-49A4-B170-79828D63BBAD}">
          <p14:sldIdLst>
            <p14:sldId id="265"/>
            <p14:sldId id="256"/>
            <p14:sldId id="307"/>
            <p14:sldId id="309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06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D2B4A6"/>
    <a:srgbClr val="734F29"/>
    <a:srgbClr val="D24726"/>
    <a:srgbClr val="DD462F"/>
    <a:srgbClr val="AEB785"/>
    <a:srgbClr val="EFD5A2"/>
    <a:srgbClr val="3B3026"/>
    <a:srgbClr val="ECE1CA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74" autoAdjust="0"/>
    <p:restoredTop sz="86352" autoAdjust="0"/>
  </p:normalViewPr>
  <p:slideViewPr>
    <p:cSldViewPr snapToGrid="0">
      <p:cViewPr varScale="1">
        <p:scale>
          <a:sx n="56" d="100"/>
          <a:sy n="56" d="100"/>
        </p:scale>
        <p:origin x="77" y="4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876"/>
    </p:cViewPr>
  </p:sorterViewPr>
  <p:notesViewPr>
    <p:cSldViewPr snapToGrid="0"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Wydatki majątkowe</a:t>
            </a:r>
            <a:r>
              <a:rPr lang="pl-PL" sz="1400" b="0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JST</a:t>
            </a:r>
            <a:endParaRPr lang="en-US" sz="1400" b="0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 (2)'!$A$3:$B$3</c:f>
              <c:strCache>
                <c:ptCount val="2"/>
                <c:pt idx="0">
                  <c:v>GM</c:v>
                </c:pt>
                <c:pt idx="1">
                  <c:v>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(2)'!$C$3:$J$3</c:f>
            </c:numRef>
          </c:val>
          <c:smooth val="0"/>
          <c:extLst>
            <c:ext xmlns:c16="http://schemas.microsoft.com/office/drawing/2014/chart" uri="{C3380CC4-5D6E-409C-BE32-E72D297353CC}">
              <c16:uniqueId val="{00000000-9B0C-41A0-B1D0-087A1CF4908B}"/>
            </c:ext>
          </c:extLst>
        </c:ser>
        <c:ser>
          <c:idx val="1"/>
          <c:order val="1"/>
          <c:tx>
            <c:strRef>
              <c:f>'Sheet1 (2)'!$A$4:$B$4</c:f>
              <c:strCache>
                <c:ptCount val="2"/>
                <c:pt idx="0">
                  <c:v>GM</c:v>
                </c:pt>
                <c:pt idx="1">
                  <c:v>ObsłDług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(2)'!$C$4:$J$4</c:f>
            </c:numRef>
          </c:val>
          <c:smooth val="0"/>
          <c:extLst>
            <c:ext xmlns:c16="http://schemas.microsoft.com/office/drawing/2014/chart" uri="{C3380CC4-5D6E-409C-BE32-E72D297353CC}">
              <c16:uniqueId val="{00000001-9B0C-41A0-B1D0-087A1CF4908B}"/>
            </c:ext>
          </c:extLst>
        </c:ser>
        <c:ser>
          <c:idx val="2"/>
          <c:order val="2"/>
          <c:tx>
            <c:strRef>
              <c:f>'Sheet1 (2)'!$A$5:$B$5</c:f>
              <c:strCache>
                <c:ptCount val="2"/>
                <c:pt idx="0">
                  <c:v>GM</c:v>
                </c:pt>
                <c:pt idx="1">
                  <c:v>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(2)'!$C$5:$J$5</c:f>
            </c:numRef>
          </c:val>
          <c:smooth val="0"/>
          <c:extLst>
            <c:ext xmlns:c16="http://schemas.microsoft.com/office/drawing/2014/chart" uri="{C3380CC4-5D6E-409C-BE32-E72D297353CC}">
              <c16:uniqueId val="{00000002-9B0C-41A0-B1D0-087A1CF4908B}"/>
            </c:ext>
          </c:extLst>
        </c:ser>
        <c:ser>
          <c:idx val="3"/>
          <c:order val="3"/>
          <c:tx>
            <c:strRef>
              <c:f>'Sheet1 (2)'!$A$6:$B$6</c:f>
              <c:strCache>
                <c:ptCount val="2"/>
                <c:pt idx="0">
                  <c:v>GM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6">
                    <a:lumMod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(2)'!$C$6:$J$6</c:f>
              <c:numCache>
                <c:formatCode>#,##0</c:formatCode>
                <c:ptCount val="8"/>
                <c:pt idx="0">
                  <c:v>19987994538.740002</c:v>
                </c:pt>
                <c:pt idx="1">
                  <c:v>18252770442.98</c:v>
                </c:pt>
                <c:pt idx="2">
                  <c:v>14185382331.16</c:v>
                </c:pt>
                <c:pt idx="3">
                  <c:v>13172235006.84</c:v>
                </c:pt>
                <c:pt idx="4">
                  <c:v>15454782504.190001</c:v>
                </c:pt>
                <c:pt idx="5">
                  <c:v>14489234751.440001</c:v>
                </c:pt>
                <c:pt idx="6">
                  <c:v>10953538799.709999</c:v>
                </c:pt>
                <c:pt idx="7">
                  <c:v>16395921725.700001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B0C-41A0-B1D0-087A1CF4908B}"/>
            </c:ext>
          </c:extLst>
        </c:ser>
        <c:ser>
          <c:idx val="4"/>
          <c:order val="4"/>
          <c:tx>
            <c:strRef>
              <c:f>'Sheet1 (2)'!$A$7:$B$7</c:f>
              <c:strCache>
                <c:ptCount val="2"/>
                <c:pt idx="0">
                  <c:v>GM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(2)'!$C$7:$J$7</c:f>
            </c:numRef>
          </c:val>
          <c:smooth val="0"/>
          <c:extLst>
            <c:ext xmlns:c16="http://schemas.microsoft.com/office/drawing/2014/chart" uri="{C3380CC4-5D6E-409C-BE32-E72D297353CC}">
              <c16:uniqueId val="{00000005-9B0C-41A0-B1D0-087A1CF4908B}"/>
            </c:ext>
          </c:extLst>
        </c:ser>
        <c:ser>
          <c:idx val="5"/>
          <c:order val="5"/>
          <c:tx>
            <c:strRef>
              <c:f>'Sheet1 (2)'!$A$8:$B$8</c:f>
              <c:strCache>
                <c:ptCount val="2"/>
                <c:pt idx="0">
                  <c:v>MNPP</c:v>
                </c:pt>
                <c:pt idx="1">
                  <c:v>NO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(2)'!$C$8:$J$8</c:f>
            </c:numRef>
          </c:val>
          <c:smooth val="0"/>
          <c:extLst>
            <c:ext xmlns:c16="http://schemas.microsoft.com/office/drawing/2014/chart" uri="{C3380CC4-5D6E-409C-BE32-E72D297353CC}">
              <c16:uniqueId val="{00000006-9B0C-41A0-B1D0-087A1CF4908B}"/>
            </c:ext>
          </c:extLst>
        </c:ser>
        <c:ser>
          <c:idx val="6"/>
          <c:order val="6"/>
          <c:tx>
            <c:strRef>
              <c:f>'Sheet1 (2)'!$A$9:$B$9</c:f>
              <c:strCache>
                <c:ptCount val="2"/>
                <c:pt idx="0">
                  <c:v>MNPP</c:v>
                </c:pt>
                <c:pt idx="1">
                  <c:v>ObsłDług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(2)'!$C$9:$J$9</c:f>
            </c:numRef>
          </c:val>
          <c:smooth val="0"/>
          <c:extLst>
            <c:ext xmlns:c16="http://schemas.microsoft.com/office/drawing/2014/chart" uri="{C3380CC4-5D6E-409C-BE32-E72D297353CC}">
              <c16:uniqueId val="{00000007-9B0C-41A0-B1D0-087A1CF4908B}"/>
            </c:ext>
          </c:extLst>
        </c:ser>
        <c:ser>
          <c:idx val="7"/>
          <c:order val="7"/>
          <c:tx>
            <c:strRef>
              <c:f>'Sheet1 (2)'!$A$10:$B$10</c:f>
              <c:strCache>
                <c:ptCount val="2"/>
                <c:pt idx="0">
                  <c:v>MNPP</c:v>
                </c:pt>
                <c:pt idx="1">
                  <c:v>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(2)'!$C$10:$J$10</c:f>
            </c:numRef>
          </c:val>
          <c:smooth val="0"/>
          <c:extLst>
            <c:ext xmlns:c16="http://schemas.microsoft.com/office/drawing/2014/chart" uri="{C3380CC4-5D6E-409C-BE32-E72D297353CC}">
              <c16:uniqueId val="{00000008-9B0C-41A0-B1D0-087A1CF4908B}"/>
            </c:ext>
          </c:extLst>
        </c:ser>
        <c:ser>
          <c:idx val="8"/>
          <c:order val="8"/>
          <c:tx>
            <c:strRef>
              <c:f>'Sheet1 (2)'!$A$11:$B$11</c:f>
              <c:strCache>
                <c:ptCount val="2"/>
                <c:pt idx="0">
                  <c:v>MNPP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7030A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(2)'!$C$11:$J$11</c:f>
              <c:numCache>
                <c:formatCode>#,##0</c:formatCode>
                <c:ptCount val="8"/>
                <c:pt idx="0">
                  <c:v>13117827813.860001</c:v>
                </c:pt>
                <c:pt idx="1">
                  <c:v>13067148196.51</c:v>
                </c:pt>
                <c:pt idx="2">
                  <c:v>12677405543.5</c:v>
                </c:pt>
                <c:pt idx="3">
                  <c:v>12418059767.9</c:v>
                </c:pt>
                <c:pt idx="4">
                  <c:v>14556061458.26</c:v>
                </c:pt>
                <c:pt idx="5">
                  <c:v>12896574124.870001</c:v>
                </c:pt>
                <c:pt idx="6">
                  <c:v>8568553626.7399998</c:v>
                </c:pt>
                <c:pt idx="7">
                  <c:v>10408313288.16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B0C-41A0-B1D0-087A1CF4908B}"/>
            </c:ext>
          </c:extLst>
        </c:ser>
        <c:ser>
          <c:idx val="9"/>
          <c:order val="9"/>
          <c:tx>
            <c:strRef>
              <c:f>'Sheet1 (2)'!$A$12:$B$12</c:f>
              <c:strCache>
                <c:ptCount val="2"/>
                <c:pt idx="0">
                  <c:v>MNPP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(2)'!$C$12:$J$12</c:f>
            </c:numRef>
          </c:val>
          <c:smooth val="0"/>
          <c:extLst>
            <c:ext xmlns:c16="http://schemas.microsoft.com/office/drawing/2014/chart" uri="{C3380CC4-5D6E-409C-BE32-E72D297353CC}">
              <c16:uniqueId val="{0000000B-9B0C-41A0-B1D0-087A1CF4908B}"/>
            </c:ext>
          </c:extLst>
        </c:ser>
        <c:ser>
          <c:idx val="10"/>
          <c:order val="10"/>
          <c:tx>
            <c:strRef>
              <c:f>'Sheet1 (2)'!$A$13:$B$13</c:f>
              <c:strCache>
                <c:ptCount val="2"/>
                <c:pt idx="0">
                  <c:v>POW</c:v>
                </c:pt>
                <c:pt idx="1">
                  <c:v>NO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(2)'!$C$13:$J$13</c:f>
            </c:numRef>
          </c:val>
          <c:smooth val="0"/>
          <c:extLst>
            <c:ext xmlns:c16="http://schemas.microsoft.com/office/drawing/2014/chart" uri="{C3380CC4-5D6E-409C-BE32-E72D297353CC}">
              <c16:uniqueId val="{0000000C-9B0C-41A0-B1D0-087A1CF4908B}"/>
            </c:ext>
          </c:extLst>
        </c:ser>
        <c:ser>
          <c:idx val="11"/>
          <c:order val="11"/>
          <c:tx>
            <c:strRef>
              <c:f>'Sheet1 (2)'!$A$14:$B$14</c:f>
              <c:strCache>
                <c:ptCount val="2"/>
                <c:pt idx="0">
                  <c:v>POW</c:v>
                </c:pt>
                <c:pt idx="1">
                  <c:v>ObsłDług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(2)'!$C$14:$J$14</c:f>
            </c:numRef>
          </c:val>
          <c:smooth val="0"/>
          <c:extLst>
            <c:ext xmlns:c16="http://schemas.microsoft.com/office/drawing/2014/chart" uri="{C3380CC4-5D6E-409C-BE32-E72D297353CC}">
              <c16:uniqueId val="{0000000D-9B0C-41A0-B1D0-087A1CF4908B}"/>
            </c:ext>
          </c:extLst>
        </c:ser>
        <c:ser>
          <c:idx val="12"/>
          <c:order val="12"/>
          <c:tx>
            <c:strRef>
              <c:f>'Sheet1 (2)'!$A$15:$B$15</c:f>
              <c:strCache>
                <c:ptCount val="2"/>
                <c:pt idx="0">
                  <c:v>POW</c:v>
                </c:pt>
                <c:pt idx="1">
                  <c:v>R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(2)'!$C$15:$J$15</c:f>
            </c:numRef>
          </c:val>
          <c:smooth val="0"/>
          <c:extLst>
            <c:ext xmlns:c16="http://schemas.microsoft.com/office/drawing/2014/chart" uri="{C3380CC4-5D6E-409C-BE32-E72D297353CC}">
              <c16:uniqueId val="{0000000E-9B0C-41A0-B1D0-087A1CF4908B}"/>
            </c:ext>
          </c:extLst>
        </c:ser>
        <c:ser>
          <c:idx val="13"/>
          <c:order val="13"/>
          <c:tx>
            <c:strRef>
              <c:f>'Sheet1 (2)'!$A$16:$B$16</c:f>
              <c:strCache>
                <c:ptCount val="2"/>
                <c:pt idx="0">
                  <c:v>POW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(2)'!$C$16:$J$16</c:f>
              <c:numCache>
                <c:formatCode>#,##0</c:formatCode>
                <c:ptCount val="8"/>
                <c:pt idx="0">
                  <c:v>5200803340.71</c:v>
                </c:pt>
                <c:pt idx="1">
                  <c:v>4502012450.4200001</c:v>
                </c:pt>
                <c:pt idx="2">
                  <c:v>2801246310.3899999</c:v>
                </c:pt>
                <c:pt idx="3">
                  <c:v>2854112659.4499998</c:v>
                </c:pt>
                <c:pt idx="4">
                  <c:v>3492585245.0100002</c:v>
                </c:pt>
                <c:pt idx="5">
                  <c:v>3427087152.5500002</c:v>
                </c:pt>
                <c:pt idx="6">
                  <c:v>2998165459.2199998</c:v>
                </c:pt>
                <c:pt idx="7">
                  <c:v>4083369089.23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9B0C-41A0-B1D0-087A1CF4908B}"/>
            </c:ext>
          </c:extLst>
        </c:ser>
        <c:ser>
          <c:idx val="14"/>
          <c:order val="14"/>
          <c:tx>
            <c:strRef>
              <c:f>'Sheet1 (2)'!$A$17:$B$17</c:f>
              <c:strCache>
                <c:ptCount val="2"/>
                <c:pt idx="0">
                  <c:v>POW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(2)'!$C$17:$J$17</c:f>
            </c:numRef>
          </c:val>
          <c:smooth val="0"/>
          <c:extLst>
            <c:ext xmlns:c16="http://schemas.microsoft.com/office/drawing/2014/chart" uri="{C3380CC4-5D6E-409C-BE32-E72D297353CC}">
              <c16:uniqueId val="{00000011-9B0C-41A0-B1D0-087A1CF4908B}"/>
            </c:ext>
          </c:extLst>
        </c:ser>
        <c:ser>
          <c:idx val="15"/>
          <c:order val="15"/>
          <c:tx>
            <c:strRef>
              <c:f>'Sheet1 (2)'!$A$18:$B$18</c:f>
              <c:strCache>
                <c:ptCount val="2"/>
                <c:pt idx="0">
                  <c:v>WOJ</c:v>
                </c:pt>
                <c:pt idx="1">
                  <c:v>NO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(2)'!$C$18:$J$18</c:f>
            </c:numRef>
          </c:val>
          <c:smooth val="0"/>
          <c:extLst>
            <c:ext xmlns:c16="http://schemas.microsoft.com/office/drawing/2014/chart" uri="{C3380CC4-5D6E-409C-BE32-E72D297353CC}">
              <c16:uniqueId val="{00000012-9B0C-41A0-B1D0-087A1CF4908B}"/>
            </c:ext>
          </c:extLst>
        </c:ser>
        <c:ser>
          <c:idx val="16"/>
          <c:order val="16"/>
          <c:tx>
            <c:strRef>
              <c:f>'Sheet1 (2)'!$A$19:$B$19</c:f>
              <c:strCache>
                <c:ptCount val="2"/>
                <c:pt idx="0">
                  <c:v>WOJ</c:v>
                </c:pt>
                <c:pt idx="1">
                  <c:v>ObsłDług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(2)'!$C$19:$J$19</c:f>
            </c:numRef>
          </c:val>
          <c:smooth val="0"/>
          <c:extLst>
            <c:ext xmlns:c16="http://schemas.microsoft.com/office/drawing/2014/chart" uri="{C3380CC4-5D6E-409C-BE32-E72D297353CC}">
              <c16:uniqueId val="{00000013-9B0C-41A0-B1D0-087A1CF4908B}"/>
            </c:ext>
          </c:extLst>
        </c:ser>
        <c:ser>
          <c:idx val="17"/>
          <c:order val="17"/>
          <c:tx>
            <c:strRef>
              <c:f>'Sheet1 (2)'!$A$20:$B$20</c:f>
              <c:strCache>
                <c:ptCount val="2"/>
                <c:pt idx="0">
                  <c:v>WOJ</c:v>
                </c:pt>
                <c:pt idx="1">
                  <c:v>R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(2)'!$C$20:$J$20</c:f>
            </c:numRef>
          </c:val>
          <c:smooth val="0"/>
          <c:extLst>
            <c:ext xmlns:c16="http://schemas.microsoft.com/office/drawing/2014/chart" uri="{C3380CC4-5D6E-409C-BE32-E72D297353CC}">
              <c16:uniqueId val="{00000014-9B0C-41A0-B1D0-087A1CF4908B}"/>
            </c:ext>
          </c:extLst>
        </c:ser>
        <c:ser>
          <c:idx val="18"/>
          <c:order val="18"/>
          <c:tx>
            <c:strRef>
              <c:f>'Sheet1 (2)'!$A$21:$B$21</c:f>
              <c:strCache>
                <c:ptCount val="2"/>
                <c:pt idx="0">
                  <c:v>WOJ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0B05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(2)'!$C$2:$J$2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(2)'!$C$21:$J$21</c:f>
              <c:numCache>
                <c:formatCode>#,##0</c:formatCode>
                <c:ptCount val="8"/>
                <c:pt idx="0">
                  <c:v>5942619731.9799995</c:v>
                </c:pt>
                <c:pt idx="1">
                  <c:v>6612258522.6599998</c:v>
                </c:pt>
                <c:pt idx="2">
                  <c:v>5952445057.1700001</c:v>
                </c:pt>
                <c:pt idx="3">
                  <c:v>6562299147.1199999</c:v>
                </c:pt>
                <c:pt idx="4">
                  <c:v>7846787089.4899998</c:v>
                </c:pt>
                <c:pt idx="5">
                  <c:v>7762988951.3999996</c:v>
                </c:pt>
                <c:pt idx="6">
                  <c:v>3310386029.48</c:v>
                </c:pt>
                <c:pt idx="7">
                  <c:v>4327031609.8299999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9B0C-41A0-B1D0-087A1CF490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2031160"/>
        <c:axId val="339179184"/>
      </c:lineChart>
      <c:catAx>
        <c:axId val="44203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39179184"/>
        <c:crosses val="autoZero"/>
        <c:auto val="1"/>
        <c:lblAlgn val="ctr"/>
        <c:lblOffset val="100"/>
        <c:noMultiLvlLbl val="0"/>
      </c:catAx>
      <c:valAx>
        <c:axId val="33917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203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Wydatki</a:t>
            </a:r>
            <a:r>
              <a:rPr lang="pl-PL"/>
              <a:t> majątkow JST (ceny realne)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 (2)'!$A$25:$B$25</c:f>
              <c:strCache>
                <c:ptCount val="2"/>
                <c:pt idx="0">
                  <c:v>GM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6">
                    <a:lumMod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(2)'!$C$24:$J$24</c:f>
              <c:numCache>
                <c:formatCode>General</c:formatCode>
                <c:ptCount val="8"/>
                <c:pt idx="0">
                  <c:v>1</c:v>
                </c:pt>
                <c:pt idx="1">
                  <c:v>1.1180000000000001</c:v>
                </c:pt>
                <c:pt idx="2">
                  <c:v>1.048</c:v>
                </c:pt>
                <c:pt idx="3">
                  <c:v>0.98599999999999999</c:v>
                </c:pt>
                <c:pt idx="4">
                  <c:v>1.044</c:v>
                </c:pt>
                <c:pt idx="5">
                  <c:v>1.083</c:v>
                </c:pt>
                <c:pt idx="6">
                  <c:v>1.0569999999999999</c:v>
                </c:pt>
                <c:pt idx="7">
                  <c:v>1.1719999999999999</c:v>
                </c:pt>
              </c:numCache>
            </c:numRef>
          </c:cat>
          <c:val>
            <c:numRef>
              <c:f>'Sheet1 (2)'!$C$25:$J$25</c:f>
              <c:numCache>
                <c:formatCode>#,##0</c:formatCode>
                <c:ptCount val="8"/>
                <c:pt idx="0">
                  <c:v>19987994538.740002</c:v>
                </c:pt>
                <c:pt idx="1">
                  <c:v>16326270521.449015</c:v>
                </c:pt>
                <c:pt idx="2">
                  <c:v>13535670163.32061</c:v>
                </c:pt>
                <c:pt idx="3">
                  <c:v>13359264712.819473</c:v>
                </c:pt>
                <c:pt idx="4">
                  <c:v>14803431517.423372</c:v>
                </c:pt>
                <c:pt idx="5">
                  <c:v>13378794784.339798</c:v>
                </c:pt>
                <c:pt idx="6">
                  <c:v>10362856007.29423</c:v>
                </c:pt>
                <c:pt idx="7">
                  <c:v>13989694305.204781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6E-4C4C-808F-038700536EAB}"/>
            </c:ext>
          </c:extLst>
        </c:ser>
        <c:ser>
          <c:idx val="1"/>
          <c:order val="1"/>
          <c:tx>
            <c:strRef>
              <c:f>'Sheet1 (2)'!$A$26:$B$26</c:f>
              <c:strCache>
                <c:ptCount val="2"/>
                <c:pt idx="0">
                  <c:v>MNPP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7030A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(2)'!$C$24:$J$24</c:f>
              <c:numCache>
                <c:formatCode>General</c:formatCode>
                <c:ptCount val="8"/>
                <c:pt idx="0">
                  <c:v>1</c:v>
                </c:pt>
                <c:pt idx="1">
                  <c:v>1.1180000000000001</c:v>
                </c:pt>
                <c:pt idx="2">
                  <c:v>1.048</c:v>
                </c:pt>
                <c:pt idx="3">
                  <c:v>0.98599999999999999</c:v>
                </c:pt>
                <c:pt idx="4">
                  <c:v>1.044</c:v>
                </c:pt>
                <c:pt idx="5">
                  <c:v>1.083</c:v>
                </c:pt>
                <c:pt idx="6">
                  <c:v>1.0569999999999999</c:v>
                </c:pt>
                <c:pt idx="7">
                  <c:v>1.1719999999999999</c:v>
                </c:pt>
              </c:numCache>
            </c:numRef>
          </c:cat>
          <c:val>
            <c:numRef>
              <c:f>'Sheet1 (2)'!$C$26:$J$26</c:f>
              <c:numCache>
                <c:formatCode>#,##0</c:formatCode>
                <c:ptCount val="8"/>
                <c:pt idx="0">
                  <c:v>13117827813.860001</c:v>
                </c:pt>
                <c:pt idx="1">
                  <c:v>11687967975.411448</c:v>
                </c:pt>
                <c:pt idx="2">
                  <c:v>12096761014.790075</c:v>
                </c:pt>
                <c:pt idx="3">
                  <c:v>12594381103.346855</c:v>
                </c:pt>
                <c:pt idx="4">
                  <c:v>13942587603.697317</c:v>
                </c:pt>
                <c:pt idx="5">
                  <c:v>11908194021.117268</c:v>
                </c:pt>
                <c:pt idx="6">
                  <c:v>8106484036.6508989</c:v>
                </c:pt>
                <c:pt idx="7">
                  <c:v>8880813385.8020477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6E-4C4C-808F-038700536EAB}"/>
            </c:ext>
          </c:extLst>
        </c:ser>
        <c:ser>
          <c:idx val="2"/>
          <c:order val="2"/>
          <c:tx>
            <c:strRef>
              <c:f>'Sheet1 (2)'!$A$27:$B$27</c:f>
              <c:strCache>
                <c:ptCount val="2"/>
                <c:pt idx="0">
                  <c:v>POW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(2)'!$C$24:$J$24</c:f>
              <c:numCache>
                <c:formatCode>General</c:formatCode>
                <c:ptCount val="8"/>
                <c:pt idx="0">
                  <c:v>1</c:v>
                </c:pt>
                <c:pt idx="1">
                  <c:v>1.1180000000000001</c:v>
                </c:pt>
                <c:pt idx="2">
                  <c:v>1.048</c:v>
                </c:pt>
                <c:pt idx="3">
                  <c:v>0.98599999999999999</c:v>
                </c:pt>
                <c:pt idx="4">
                  <c:v>1.044</c:v>
                </c:pt>
                <c:pt idx="5">
                  <c:v>1.083</c:v>
                </c:pt>
                <c:pt idx="6">
                  <c:v>1.0569999999999999</c:v>
                </c:pt>
                <c:pt idx="7">
                  <c:v>1.1719999999999999</c:v>
                </c:pt>
              </c:numCache>
            </c:numRef>
          </c:cat>
          <c:val>
            <c:numRef>
              <c:f>'Sheet1 (2)'!$C$27:$J$27</c:f>
              <c:numCache>
                <c:formatCode>#,##0</c:formatCode>
                <c:ptCount val="8"/>
                <c:pt idx="0">
                  <c:v>5200803340.71</c:v>
                </c:pt>
                <c:pt idx="1">
                  <c:v>4026844767.8175311</c:v>
                </c:pt>
                <c:pt idx="2">
                  <c:v>2672944952.6622133</c:v>
                </c:pt>
                <c:pt idx="3">
                  <c:v>2894637585.649087</c:v>
                </c:pt>
                <c:pt idx="4">
                  <c:v>3345388165.7183909</c:v>
                </c:pt>
                <c:pt idx="5">
                  <c:v>3164438737.3499541</c:v>
                </c:pt>
                <c:pt idx="6">
                  <c:v>2836485770.3122044</c:v>
                </c:pt>
                <c:pt idx="7">
                  <c:v>3484103318.4556317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A6E-4C4C-808F-038700536EAB}"/>
            </c:ext>
          </c:extLst>
        </c:ser>
        <c:ser>
          <c:idx val="3"/>
          <c:order val="3"/>
          <c:tx>
            <c:strRef>
              <c:f>'Sheet1 (2)'!$A$28:$B$28</c:f>
              <c:strCache>
                <c:ptCount val="2"/>
                <c:pt idx="0">
                  <c:v>WOJ</c:v>
                </c:pt>
                <c:pt idx="1">
                  <c:v>WydMaj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0B05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(2)'!$C$24:$J$24</c:f>
              <c:numCache>
                <c:formatCode>General</c:formatCode>
                <c:ptCount val="8"/>
                <c:pt idx="0">
                  <c:v>1</c:v>
                </c:pt>
                <c:pt idx="1">
                  <c:v>1.1180000000000001</c:v>
                </c:pt>
                <c:pt idx="2">
                  <c:v>1.048</c:v>
                </c:pt>
                <c:pt idx="3">
                  <c:v>0.98599999999999999</c:v>
                </c:pt>
                <c:pt idx="4">
                  <c:v>1.044</c:v>
                </c:pt>
                <c:pt idx="5">
                  <c:v>1.083</c:v>
                </c:pt>
                <c:pt idx="6">
                  <c:v>1.0569999999999999</c:v>
                </c:pt>
                <c:pt idx="7">
                  <c:v>1.1719999999999999</c:v>
                </c:pt>
              </c:numCache>
            </c:numRef>
          </c:cat>
          <c:val>
            <c:numRef>
              <c:f>'Sheet1 (2)'!$C$28:$J$28</c:f>
              <c:numCache>
                <c:formatCode>#,##0</c:formatCode>
                <c:ptCount val="8"/>
                <c:pt idx="0">
                  <c:v>5942619731.9799995</c:v>
                </c:pt>
                <c:pt idx="1">
                  <c:v>5914363615.9749546</c:v>
                </c:pt>
                <c:pt idx="2">
                  <c:v>5679813985.8492365</c:v>
                </c:pt>
                <c:pt idx="3">
                  <c:v>6655475808.4381342</c:v>
                </c:pt>
                <c:pt idx="4">
                  <c:v>7516079587.634099</c:v>
                </c:pt>
                <c:pt idx="5">
                  <c:v>7168041506.371191</c:v>
                </c:pt>
                <c:pt idx="6">
                  <c:v>3131869469.7067175</c:v>
                </c:pt>
                <c:pt idx="7">
                  <c:v>3692006493.0290103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A6E-4C4C-808F-038700536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2721528"/>
        <c:axId val="572721848"/>
      </c:lineChart>
      <c:catAx>
        <c:axId val="57272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72721848"/>
        <c:crosses val="autoZero"/>
        <c:auto val="1"/>
        <c:lblAlgn val="ctr"/>
        <c:lblOffset val="100"/>
        <c:noMultiLvlLbl val="0"/>
      </c:catAx>
      <c:valAx>
        <c:axId val="57272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7272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/>
              <a:t>Luki finansowe w oświacie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b="1"/>
              <a:t>- dwa spojrzenia</a:t>
            </a:r>
          </a:p>
        </c:rich>
      </c:tx>
      <c:layout>
        <c:manualLayout>
          <c:xMode val="edge"/>
          <c:yMode val="edge"/>
          <c:x val="0.22613332427745714"/>
          <c:y val="0.11068273372375129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218381307983759"/>
          <c:y val="3.5877912554227301E-2"/>
          <c:w val="0.88416789250560335"/>
          <c:h val="0.8912905136461566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dane!$C$64:$P$64</c:f>
              <c:numCache>
                <c:formatCode>#,##0</c:formatCode>
                <c:ptCount val="14"/>
                <c:pt idx="0">
                  <c:v>-8258734634</c:v>
                </c:pt>
                <c:pt idx="1">
                  <c:v>-8618047751</c:v>
                </c:pt>
                <c:pt idx="2">
                  <c:v>-9481512809</c:v>
                </c:pt>
                <c:pt idx="3">
                  <c:v>-10260707774</c:v>
                </c:pt>
                <c:pt idx="4">
                  <c:v>-10999536873</c:v>
                </c:pt>
                <c:pt idx="5">
                  <c:v>-11948893223</c:v>
                </c:pt>
                <c:pt idx="6">
                  <c:v>-13297345629</c:v>
                </c:pt>
                <c:pt idx="7">
                  <c:v>-14409409129</c:v>
                </c:pt>
                <c:pt idx="8">
                  <c:v>-15317340967</c:v>
                </c:pt>
                <c:pt idx="9">
                  <c:v>-15610208148</c:v>
                </c:pt>
                <c:pt idx="10">
                  <c:v>-15915717526</c:v>
                </c:pt>
                <c:pt idx="11">
                  <c:v>-16969949330</c:v>
                </c:pt>
                <c:pt idx="12">
                  <c:v>-17498736810</c:v>
                </c:pt>
                <c:pt idx="13">
                  <c:v>-20084928668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A9-477F-AEF2-7F8C44EF814F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dane!$C$82:$P$82</c:f>
              <c:numCache>
                <c:formatCode>#,##0</c:formatCode>
                <c:ptCount val="14"/>
                <c:pt idx="0">
                  <c:v>-4883269657</c:v>
                </c:pt>
                <c:pt idx="1">
                  <c:v>-5503227400</c:v>
                </c:pt>
                <c:pt idx="2">
                  <c:v>-6336931083</c:v>
                </c:pt>
                <c:pt idx="3">
                  <c:v>-7099641098</c:v>
                </c:pt>
                <c:pt idx="4">
                  <c:v>-7232151249</c:v>
                </c:pt>
                <c:pt idx="5">
                  <c:v>-7190067011</c:v>
                </c:pt>
                <c:pt idx="6">
                  <c:v>-8176501697</c:v>
                </c:pt>
                <c:pt idx="7">
                  <c:v>-8764145809</c:v>
                </c:pt>
                <c:pt idx="8">
                  <c:v>-8849964516</c:v>
                </c:pt>
                <c:pt idx="9">
                  <c:v>-8971180599</c:v>
                </c:pt>
                <c:pt idx="10">
                  <c:v>-9640898389</c:v>
                </c:pt>
                <c:pt idx="11">
                  <c:v>-11045339719</c:v>
                </c:pt>
                <c:pt idx="12">
                  <c:v>-11259590466</c:v>
                </c:pt>
                <c:pt idx="13">
                  <c:v>-12787267906.8545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A9-477F-AEF2-7F8C44EF8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626688"/>
        <c:axId val="86628224"/>
      </c:lineChart>
      <c:catAx>
        <c:axId val="8662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628224"/>
        <c:crosses val="autoZero"/>
        <c:auto val="1"/>
        <c:lblAlgn val="ctr"/>
        <c:lblOffset val="100"/>
        <c:noMultiLvlLbl val="0"/>
      </c:catAx>
      <c:valAx>
        <c:axId val="8662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62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Luka finansowa w relacji do dochodów bieżących oświaty w różnych</a:t>
            </a:r>
            <a:r>
              <a:rPr lang="pl-PL" baseline="0" dirty="0"/>
              <a:t> kategoriach JST</a:t>
            </a:r>
            <a:endParaRPr lang="pl-PL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2"/>
          <c:tx>
            <c:strRef>
              <c:f>dane!$B$89</c:f>
              <c:strCache>
                <c:ptCount val="1"/>
                <c:pt idx="0">
                  <c:v>gm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dane!$C$89:$P$89</c:f>
              <c:numCache>
                <c:formatCode>0.00%</c:formatCode>
                <c:ptCount val="14"/>
                <c:pt idx="0">
                  <c:v>-0.55233999410059198</c:v>
                </c:pt>
                <c:pt idx="1">
                  <c:v>-0.57677743814287519</c:v>
                </c:pt>
                <c:pt idx="2">
                  <c:v>-0.60436830863491253</c:v>
                </c:pt>
                <c:pt idx="3">
                  <c:v>-0.6046425925311345</c:v>
                </c:pt>
                <c:pt idx="4">
                  <c:v>-0.59970534303986867</c:v>
                </c:pt>
                <c:pt idx="5">
                  <c:v>-0.62396340700047193</c:v>
                </c:pt>
                <c:pt idx="6">
                  <c:v>-0.65438123329285136</c:v>
                </c:pt>
                <c:pt idx="7">
                  <c:v>-0.66575351132202276</c:v>
                </c:pt>
                <c:pt idx="8">
                  <c:v>-0.65187353981021368</c:v>
                </c:pt>
                <c:pt idx="9">
                  <c:v>-0.64811449581482217</c:v>
                </c:pt>
                <c:pt idx="10">
                  <c:v>-0.61113683201897784</c:v>
                </c:pt>
                <c:pt idx="11">
                  <c:v>-0.58841897436775237</c:v>
                </c:pt>
                <c:pt idx="12">
                  <c:v>-0.57769281014686913</c:v>
                </c:pt>
                <c:pt idx="13">
                  <c:v>-0.62956163871135085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CA-450B-B260-298B08017BCD}"/>
            </c:ext>
          </c:extLst>
        </c:ser>
        <c:ser>
          <c:idx val="3"/>
          <c:order val="3"/>
          <c:tx>
            <c:strRef>
              <c:f>dane!$B$90</c:f>
              <c:strCache>
                <c:ptCount val="1"/>
                <c:pt idx="0">
                  <c:v>gmw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dane!$C$90:$P$90</c:f>
              <c:numCache>
                <c:formatCode>0.00%</c:formatCode>
                <c:ptCount val="14"/>
                <c:pt idx="0">
                  <c:v>-0.4025982099476908</c:v>
                </c:pt>
                <c:pt idx="1">
                  <c:v>-0.41427146964787182</c:v>
                </c:pt>
                <c:pt idx="2">
                  <c:v>-0.43456743271912163</c:v>
                </c:pt>
                <c:pt idx="3">
                  <c:v>-0.43940135162068766</c:v>
                </c:pt>
                <c:pt idx="4">
                  <c:v>-0.43437673108939046</c:v>
                </c:pt>
                <c:pt idx="5">
                  <c:v>-0.46046568085717937</c:v>
                </c:pt>
                <c:pt idx="6">
                  <c:v>-0.49589244666373533</c:v>
                </c:pt>
                <c:pt idx="7">
                  <c:v>-0.51890744917150511</c:v>
                </c:pt>
                <c:pt idx="8">
                  <c:v>-0.51751459564064339</c:v>
                </c:pt>
                <c:pt idx="9">
                  <c:v>-0.52544130066146433</c:v>
                </c:pt>
                <c:pt idx="10">
                  <c:v>-0.49660197124148653</c:v>
                </c:pt>
                <c:pt idx="11">
                  <c:v>-0.48714415061918276</c:v>
                </c:pt>
                <c:pt idx="12">
                  <c:v>-0.47882150478110691</c:v>
                </c:pt>
                <c:pt idx="13">
                  <c:v>-0.53050567552730765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CA-450B-B260-298B08017BCD}"/>
            </c:ext>
          </c:extLst>
        </c:ser>
        <c:ser>
          <c:idx val="7"/>
          <c:order val="7"/>
          <c:tx>
            <c:strRef>
              <c:f>dane!$B$94</c:f>
              <c:strCache>
                <c:ptCount val="1"/>
                <c:pt idx="0">
                  <c:v>gw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dane!$C$94:$P$94</c:f>
              <c:numCache>
                <c:formatCode>0.00%</c:formatCode>
                <c:ptCount val="14"/>
                <c:pt idx="0">
                  <c:v>-0.21529891704057399</c:v>
                </c:pt>
                <c:pt idx="1">
                  <c:v>-0.25915142295687477</c:v>
                </c:pt>
                <c:pt idx="2">
                  <c:v>-0.26844871469741233</c:v>
                </c:pt>
                <c:pt idx="3">
                  <c:v>-0.27540677023134186</c:v>
                </c:pt>
                <c:pt idx="4">
                  <c:v>-0.26834771902029236</c:v>
                </c:pt>
                <c:pt idx="5">
                  <c:v>-0.29148727985666123</c:v>
                </c:pt>
                <c:pt idx="6">
                  <c:v>-0.32864261739149148</c:v>
                </c:pt>
                <c:pt idx="7">
                  <c:v>-0.36217013788368863</c:v>
                </c:pt>
                <c:pt idx="8">
                  <c:v>-0.36427528415978894</c:v>
                </c:pt>
                <c:pt idx="9">
                  <c:v>-0.37204125308291924</c:v>
                </c:pt>
                <c:pt idx="10">
                  <c:v>-0.35937534473145588</c:v>
                </c:pt>
                <c:pt idx="11">
                  <c:v>-0.36235782620825036</c:v>
                </c:pt>
                <c:pt idx="12">
                  <c:v>-0.3614885514056338</c:v>
                </c:pt>
                <c:pt idx="13">
                  <c:v>-0.41159623744439428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CA-450B-B260-298B08017BCD}"/>
            </c:ext>
          </c:extLst>
        </c:ser>
        <c:ser>
          <c:idx val="10"/>
          <c:order val="10"/>
          <c:tx>
            <c:strRef>
              <c:f>dane!$B$97</c:f>
              <c:strCache>
                <c:ptCount val="1"/>
                <c:pt idx="0">
                  <c:v>mnp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dane!$C$97:$P$97</c:f>
              <c:numCache>
                <c:formatCode>0.00%</c:formatCode>
                <c:ptCount val="14"/>
                <c:pt idx="0">
                  <c:v>-0.5318814006714282</c:v>
                </c:pt>
                <c:pt idx="1">
                  <c:v>-0.49132731802660945</c:v>
                </c:pt>
                <c:pt idx="2">
                  <c:v>-0.51567051896023042</c:v>
                </c:pt>
                <c:pt idx="3">
                  <c:v>-0.51968059316583903</c:v>
                </c:pt>
                <c:pt idx="4">
                  <c:v>-0.50269334121574616</c:v>
                </c:pt>
                <c:pt idx="5">
                  <c:v>-0.49381163818086915</c:v>
                </c:pt>
                <c:pt idx="6">
                  <c:v>-0.49470709305186233</c:v>
                </c:pt>
                <c:pt idx="7">
                  <c:v>-0.48158619996829877</c:v>
                </c:pt>
                <c:pt idx="8">
                  <c:v>-0.47646649266114804</c:v>
                </c:pt>
                <c:pt idx="9">
                  <c:v>-0.46075463027454439</c:v>
                </c:pt>
                <c:pt idx="10">
                  <c:v>-0.4613927137054612</c:v>
                </c:pt>
                <c:pt idx="11">
                  <c:v>-0.48966701701909643</c:v>
                </c:pt>
                <c:pt idx="12">
                  <c:v>-0.49548515516540553</c:v>
                </c:pt>
                <c:pt idx="13">
                  <c:v>-0.54670680475315792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0CA-450B-B260-298B08017BCD}"/>
            </c:ext>
          </c:extLst>
        </c:ser>
        <c:ser>
          <c:idx val="13"/>
          <c:order val="13"/>
          <c:tx>
            <c:strRef>
              <c:f>dane!$B$100</c:f>
              <c:strCache>
                <c:ptCount val="1"/>
                <c:pt idx="0">
                  <c:v>pz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dane!$C$100:$P$100</c:f>
              <c:numCache>
                <c:formatCode>0.00%</c:formatCode>
                <c:ptCount val="14"/>
                <c:pt idx="0">
                  <c:v>3.1369852458002787E-3</c:v>
                </c:pt>
                <c:pt idx="1">
                  <c:v>3.3325484536432436E-2</c:v>
                </c:pt>
                <c:pt idx="2">
                  <c:v>1.3260036576286958E-2</c:v>
                </c:pt>
                <c:pt idx="3">
                  <c:v>9.9258288519059965E-3</c:v>
                </c:pt>
                <c:pt idx="4">
                  <c:v>1.4481827520553128E-2</c:v>
                </c:pt>
                <c:pt idx="5">
                  <c:v>2.3813376350893464E-2</c:v>
                </c:pt>
                <c:pt idx="6">
                  <c:v>8.9015345325862902E-3</c:v>
                </c:pt>
                <c:pt idx="7">
                  <c:v>8.6755457603721227E-3</c:v>
                </c:pt>
                <c:pt idx="8">
                  <c:v>8.8588549685584877E-4</c:v>
                </c:pt>
                <c:pt idx="9">
                  <c:v>1.0448922570641416E-3</c:v>
                </c:pt>
                <c:pt idx="10">
                  <c:v>-1.5671946187991028E-2</c:v>
                </c:pt>
                <c:pt idx="11">
                  <c:v>-3.7936156873019794E-2</c:v>
                </c:pt>
                <c:pt idx="12">
                  <c:v>-3.6822568923520038E-2</c:v>
                </c:pt>
                <c:pt idx="13">
                  <c:v>-7.8769626479032753E-2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0CA-450B-B260-298B08017BCD}"/>
            </c:ext>
          </c:extLst>
        </c:ser>
        <c:ser>
          <c:idx val="14"/>
          <c:order val="14"/>
          <c:tx>
            <c:strRef>
              <c:f>dane!$B$101</c:f>
              <c:strCache>
                <c:ptCount val="1"/>
                <c:pt idx="0">
                  <c:v>sw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dane!$C$101:$P$101</c:f>
              <c:numCache>
                <c:formatCode>0.00%</c:formatCode>
                <c:ptCount val="14"/>
                <c:pt idx="0">
                  <c:v>-8.4205717773541661E-2</c:v>
                </c:pt>
                <c:pt idx="1">
                  <c:v>-7.3005869793769163E-2</c:v>
                </c:pt>
                <c:pt idx="2">
                  <c:v>-0.13733660493803745</c:v>
                </c:pt>
                <c:pt idx="3">
                  <c:v>-0.15379890310526512</c:v>
                </c:pt>
                <c:pt idx="4">
                  <c:v>-0.17843528977116577</c:v>
                </c:pt>
                <c:pt idx="5">
                  <c:v>-0.14757472561418636</c:v>
                </c:pt>
                <c:pt idx="6">
                  <c:v>-0.1015562984656193</c:v>
                </c:pt>
                <c:pt idx="7">
                  <c:v>-6.3757998206268027E-2</c:v>
                </c:pt>
                <c:pt idx="8">
                  <c:v>-5.7467643949220583E-2</c:v>
                </c:pt>
                <c:pt idx="9">
                  <c:v>-5.3752892251770538E-2</c:v>
                </c:pt>
                <c:pt idx="10">
                  <c:v>-0.11101878879385196</c:v>
                </c:pt>
                <c:pt idx="11">
                  <c:v>-0.13204111534646271</c:v>
                </c:pt>
                <c:pt idx="12">
                  <c:v>-0.12048172694542292</c:v>
                </c:pt>
                <c:pt idx="13">
                  <c:v>-0.21287965685739313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CA-450B-B260-298B08017BCD}"/>
            </c:ext>
          </c:extLst>
        </c:ser>
        <c:ser>
          <c:idx val="15"/>
          <c:order val="15"/>
          <c:tx>
            <c:strRef>
              <c:f>dane!$B$103</c:f>
              <c:strCache>
                <c:ptCount val="1"/>
                <c:pt idx="0">
                  <c:v>JST RAZEM</c:v>
                </c:pt>
              </c:strCache>
            </c:strRef>
          </c:tx>
          <c:spPr>
            <a:ln w="381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strRef>
              <c:f>dane!$C$86:$P$86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dane!$C$103:$P$103</c:f>
              <c:numCache>
                <c:formatCode>0.00%</c:formatCode>
                <c:ptCount val="14"/>
                <c:pt idx="0">
                  <c:v>-0.32022151327821963</c:v>
                </c:pt>
                <c:pt idx="1">
                  <c:v>-0.31455136029545028</c:v>
                </c:pt>
                <c:pt idx="2">
                  <c:v>-0.33463979747877121</c:v>
                </c:pt>
                <c:pt idx="3">
                  <c:v>-0.3401785020652961</c:v>
                </c:pt>
                <c:pt idx="4">
                  <c:v>-0.33355141500375368</c:v>
                </c:pt>
                <c:pt idx="5">
                  <c:v>-0.33935999047111121</c:v>
                </c:pt>
                <c:pt idx="6">
                  <c:v>-0.35956753448993606</c:v>
                </c:pt>
                <c:pt idx="7">
                  <c:v>-0.36775536740311415</c:v>
                </c:pt>
                <c:pt idx="8">
                  <c:v>-0.36959248559172136</c:v>
                </c:pt>
                <c:pt idx="9">
                  <c:v>-0.36891380604409468</c:v>
                </c:pt>
                <c:pt idx="10">
                  <c:v>-0.36751758883354652</c:v>
                </c:pt>
                <c:pt idx="11">
                  <c:v>-0.38187486060909948</c:v>
                </c:pt>
                <c:pt idx="12">
                  <c:v>-0.38329385117221487</c:v>
                </c:pt>
                <c:pt idx="13">
                  <c:v>-0.43637291891714736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0CA-450B-B260-298B08017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714240"/>
        <c:axId val="8671577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dane!$B$87</c15:sqref>
                        </c15:formulaRef>
                      </c:ext>
                    </c:extLst>
                    <c:strCache>
                      <c:ptCount val="1"/>
                      <c:pt idx="0">
                        <c:v>gm &gt;5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dane!$C$87:$P$87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-0.5578703377257288</c:v>
                      </c:pt>
                      <c:pt idx="1">
                        <c:v>-0.58709004172952195</c:v>
                      </c:pt>
                      <c:pt idx="2">
                        <c:v>-0.61401561961450113</c:v>
                      </c:pt>
                      <c:pt idx="3">
                        <c:v>-0.61351289869360992</c:v>
                      </c:pt>
                      <c:pt idx="4">
                        <c:v>-0.60865455911386879</c:v>
                      </c:pt>
                      <c:pt idx="5">
                        <c:v>-0.6327392298665715</c:v>
                      </c:pt>
                      <c:pt idx="6">
                        <c:v>-0.6638957342221975</c:v>
                      </c:pt>
                      <c:pt idx="7">
                        <c:v>-0.67520780596741059</c:v>
                      </c:pt>
                      <c:pt idx="8">
                        <c:v>-0.66050674045201851</c:v>
                      </c:pt>
                      <c:pt idx="9">
                        <c:v>-0.65642295616731539</c:v>
                      </c:pt>
                      <c:pt idx="10">
                        <c:v>-0.61785803474219148</c:v>
                      </c:pt>
                      <c:pt idx="11">
                        <c:v>-0.59443893754769594</c:v>
                      </c:pt>
                      <c:pt idx="12">
                        <c:v>-0.58381291791620349</c:v>
                      </c:pt>
                      <c:pt idx="13">
                        <c:v>-0.63527153668340552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50CA-450B-B260-298B08017BC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dane!$B$88</c15:sqref>
                        </c15:formulaRef>
                      </c:ext>
                    </c:extLst>
                    <c:strCache>
                      <c:ptCount val="1"/>
                      <c:pt idx="0">
                        <c:v>gm do 5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dane!$C$88:$P$88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-0.32244071015263592</c:v>
                      </c:pt>
                      <c:pt idx="1">
                        <c:v>-0.20620221434665104</c:v>
                      </c:pt>
                      <c:pt idx="2">
                        <c:v>-0.24938578040449125</c:v>
                      </c:pt>
                      <c:pt idx="3">
                        <c:v>-0.27029762191410117</c:v>
                      </c:pt>
                      <c:pt idx="4">
                        <c:v>-0.26284306673729574</c:v>
                      </c:pt>
                      <c:pt idx="5">
                        <c:v>-0.28961918772862127</c:v>
                      </c:pt>
                      <c:pt idx="6">
                        <c:v>-0.29131252135698271</c:v>
                      </c:pt>
                      <c:pt idx="7">
                        <c:v>-0.29551667062677317</c:v>
                      </c:pt>
                      <c:pt idx="8">
                        <c:v>-0.30507298129849275</c:v>
                      </c:pt>
                      <c:pt idx="9">
                        <c:v>-0.31423246799448451</c:v>
                      </c:pt>
                      <c:pt idx="10">
                        <c:v>-0.32025233786470836</c:v>
                      </c:pt>
                      <c:pt idx="11">
                        <c:v>-0.31918360576273225</c:v>
                      </c:pt>
                      <c:pt idx="12">
                        <c:v>-0.29906565498345677</c:v>
                      </c:pt>
                      <c:pt idx="13">
                        <c:v>-0.34414468941579468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50CA-450B-B260-298B08017BC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dane!$B$91</c15:sqref>
                        </c15:formulaRef>
                      </c:ext>
                    </c:extLst>
                    <c:strCache>
                      <c:ptCount val="1"/>
                      <c:pt idx="0">
                        <c:v>gmw &gt;20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dane!$C$91:$P$91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-0.49094430549523377</c:v>
                      </c:pt>
                      <c:pt idx="1">
                        <c:v>-0.55042503142581789</c:v>
                      </c:pt>
                      <c:pt idx="2">
                        <c:v>-0.57516260035027544</c:v>
                      </c:pt>
                      <c:pt idx="3">
                        <c:v>-0.57769459326878592</c:v>
                      </c:pt>
                      <c:pt idx="4">
                        <c:v>-0.5722327582761314</c:v>
                      </c:pt>
                      <c:pt idx="5">
                        <c:v>-0.59758332038720852</c:v>
                      </c:pt>
                      <c:pt idx="6">
                        <c:v>-0.62689930739551869</c:v>
                      </c:pt>
                      <c:pt idx="7">
                        <c:v>-0.64673234657811829</c:v>
                      </c:pt>
                      <c:pt idx="8">
                        <c:v>-0.63549399797575867</c:v>
                      </c:pt>
                      <c:pt idx="9">
                        <c:v>-0.64176789926253552</c:v>
                      </c:pt>
                      <c:pt idx="10">
                        <c:v>-0.59510497456976319</c:v>
                      </c:pt>
                      <c:pt idx="11">
                        <c:v>-0.57350544136403303</c:v>
                      </c:pt>
                      <c:pt idx="12">
                        <c:v>-0.56430317189631352</c:v>
                      </c:pt>
                      <c:pt idx="13">
                        <c:v>-0.6100142210755275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50CA-450B-B260-298B08017BC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dane!$B$92</c15:sqref>
                        </c15:formulaRef>
                      </c:ext>
                    </c:extLst>
                    <c:strCache>
                      <c:ptCount val="1"/>
                      <c:pt idx="0">
                        <c:v>gmw 10-20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dane!$C$92:$P$92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-0.37555927967614544</c:v>
                      </c:pt>
                      <c:pt idx="1">
                        <c:v>-0.38864512565700893</c:v>
                      </c:pt>
                      <c:pt idx="2">
                        <c:v>-0.40540572860434682</c:v>
                      </c:pt>
                      <c:pt idx="3">
                        <c:v>-0.41017934670634565</c:v>
                      </c:pt>
                      <c:pt idx="4">
                        <c:v>-0.402751163200462</c:v>
                      </c:pt>
                      <c:pt idx="5">
                        <c:v>-0.43031601895121913</c:v>
                      </c:pt>
                      <c:pt idx="6">
                        <c:v>-0.47001013874376973</c:v>
                      </c:pt>
                      <c:pt idx="7">
                        <c:v>-0.49911824438776514</c:v>
                      </c:pt>
                      <c:pt idx="8">
                        <c:v>-0.49630092355120703</c:v>
                      </c:pt>
                      <c:pt idx="9">
                        <c:v>-0.50069258637506309</c:v>
                      </c:pt>
                      <c:pt idx="10">
                        <c:v>-0.47653743954483074</c:v>
                      </c:pt>
                      <c:pt idx="11">
                        <c:v>-0.47133508379515376</c:v>
                      </c:pt>
                      <c:pt idx="12">
                        <c:v>-0.46617200996981317</c:v>
                      </c:pt>
                      <c:pt idx="13">
                        <c:v>-0.5160113810454362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50CA-450B-B260-298B08017BCD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dane!$B$93</c15:sqref>
                        </c15:formulaRef>
                      </c:ext>
                    </c:extLst>
                    <c:strCache>
                      <c:ptCount val="1"/>
                      <c:pt idx="0">
                        <c:v>gmw do 10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dane!$C$93:$P$93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-0.29793549456990004</c:v>
                      </c:pt>
                      <c:pt idx="1">
                        <c:v>-0.24273929687896789</c:v>
                      </c:pt>
                      <c:pt idx="2">
                        <c:v>-0.26214433363958378</c:v>
                      </c:pt>
                      <c:pt idx="3">
                        <c:v>-0.26829375886566548</c:v>
                      </c:pt>
                      <c:pt idx="4">
                        <c:v>-0.26763681653832061</c:v>
                      </c:pt>
                      <c:pt idx="5">
                        <c:v>-0.29072734406582024</c:v>
                      </c:pt>
                      <c:pt idx="6">
                        <c:v>-0.32892942681789805</c:v>
                      </c:pt>
                      <c:pt idx="7">
                        <c:v>-0.34623973001824171</c:v>
                      </c:pt>
                      <c:pt idx="8">
                        <c:v>-0.3579194032535144</c:v>
                      </c:pt>
                      <c:pt idx="9">
                        <c:v>-0.3713377554357542</c:v>
                      </c:pt>
                      <c:pt idx="10">
                        <c:v>-0.36187671108555858</c:v>
                      </c:pt>
                      <c:pt idx="11">
                        <c:v>-0.36157817190283181</c:v>
                      </c:pt>
                      <c:pt idx="12">
                        <c:v>-0.34854358957003884</c:v>
                      </c:pt>
                      <c:pt idx="13">
                        <c:v>-0.40892864117932448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50CA-450B-B260-298B08017BCD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dane!$B$95</c15:sqref>
                        </c15:formulaRef>
                      </c:ext>
                    </c:extLst>
                    <c:strCache>
                      <c:ptCount val="1"/>
                      <c:pt idx="0">
                        <c:v>gw &gt;10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dane!$C$95:$P$95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-0.23798916751424146</c:v>
                      </c:pt>
                      <c:pt idx="1">
                        <c:v>-0.28221463065913938</c:v>
                      </c:pt>
                      <c:pt idx="2">
                        <c:v>-0.29097266056491516</c:v>
                      </c:pt>
                      <c:pt idx="3">
                        <c:v>-0.29866138204669729</c:v>
                      </c:pt>
                      <c:pt idx="4">
                        <c:v>-0.29397546013997083</c:v>
                      </c:pt>
                      <c:pt idx="5">
                        <c:v>-0.32376771749965988</c:v>
                      </c:pt>
                      <c:pt idx="6">
                        <c:v>-0.35598709049845872</c:v>
                      </c:pt>
                      <c:pt idx="7">
                        <c:v>-0.38965791012645212</c:v>
                      </c:pt>
                      <c:pt idx="8">
                        <c:v>-0.39099320674920862</c:v>
                      </c:pt>
                      <c:pt idx="9">
                        <c:v>-0.39887412317209414</c:v>
                      </c:pt>
                      <c:pt idx="10">
                        <c:v>-0.38787087569338419</c:v>
                      </c:pt>
                      <c:pt idx="11">
                        <c:v>-0.38693359175319131</c:v>
                      </c:pt>
                      <c:pt idx="12">
                        <c:v>-0.38803165700040049</c:v>
                      </c:pt>
                      <c:pt idx="13">
                        <c:v>-0.4367501674792042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C-50CA-450B-B260-298B08017BCD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dane!$B$96</c15:sqref>
                        </c15:formulaRef>
                      </c:ext>
                    </c:extLst>
                    <c:strCache>
                      <c:ptCount val="1"/>
                      <c:pt idx="0">
                        <c:v>gw do 10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dane!$C$96:$P$96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-0.2051117853697044</c:v>
                      </c:pt>
                      <c:pt idx="1">
                        <c:v>-0.24872523207659589</c:v>
                      </c:pt>
                      <c:pt idx="2">
                        <c:v>-0.25822063256185274</c:v>
                      </c:pt>
                      <c:pt idx="3">
                        <c:v>-0.26480162355777431</c:v>
                      </c:pt>
                      <c:pt idx="4">
                        <c:v>-0.25664351034332739</c:v>
                      </c:pt>
                      <c:pt idx="5">
                        <c:v>-0.27664713693322585</c:v>
                      </c:pt>
                      <c:pt idx="6">
                        <c:v>-0.31573370167302311</c:v>
                      </c:pt>
                      <c:pt idx="7">
                        <c:v>-0.34895240902555003</c:v>
                      </c:pt>
                      <c:pt idx="8">
                        <c:v>-0.35110222578636846</c:v>
                      </c:pt>
                      <c:pt idx="9">
                        <c:v>-0.3585970216516276</c:v>
                      </c:pt>
                      <c:pt idx="10">
                        <c:v>-0.34465367289279297</c:v>
                      </c:pt>
                      <c:pt idx="11">
                        <c:v>-0.34943587582570396</c:v>
                      </c:pt>
                      <c:pt idx="12">
                        <c:v>-0.34716228015108558</c:v>
                      </c:pt>
                      <c:pt idx="13">
                        <c:v>-0.39779219196645554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50CA-450B-B260-298B08017BCD}"/>
                  </c:ext>
                </c:extLst>
              </c15:ser>
            </c15:filteredLineSeries>
            <c15:filteredLin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dane!$B$98</c15:sqref>
                        </c15:formulaRef>
                      </c:ext>
                    </c:extLst>
                    <c:strCache>
                      <c:ptCount val="1"/>
                      <c:pt idx="0">
                        <c:v>mnp &gt;150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60000"/>
                      </a:schemeClr>
                    </a:solidFill>
                    <a:ln w="9525">
                      <a:solidFill>
                        <a:schemeClr val="accent6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dane!$C$98:$P$98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-0.60717843588032494</c:v>
                      </c:pt>
                      <c:pt idx="1">
                        <c:v>-0.56054489704511001</c:v>
                      </c:pt>
                      <c:pt idx="2">
                        <c:v>-0.58008940371689699</c:v>
                      </c:pt>
                      <c:pt idx="3">
                        <c:v>-0.58568503477244105</c:v>
                      </c:pt>
                      <c:pt idx="4">
                        <c:v>-0.57228642993314205</c:v>
                      </c:pt>
                      <c:pt idx="5">
                        <c:v>-0.55773538170896264</c:v>
                      </c:pt>
                      <c:pt idx="6">
                        <c:v>-0.55691819041964152</c:v>
                      </c:pt>
                      <c:pt idx="7">
                        <c:v>-0.53757937129543654</c:v>
                      </c:pt>
                      <c:pt idx="8">
                        <c:v>-0.52981203257924292</c:v>
                      </c:pt>
                      <c:pt idx="9">
                        <c:v>-0.51247417311691368</c:v>
                      </c:pt>
                      <c:pt idx="10">
                        <c:v>-0.51234416216016743</c:v>
                      </c:pt>
                      <c:pt idx="11">
                        <c:v>-0.54496400548434276</c:v>
                      </c:pt>
                      <c:pt idx="12">
                        <c:v>-0.55454990682052729</c:v>
                      </c:pt>
                      <c:pt idx="13">
                        <c:v>-0.60395930286920196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50CA-450B-B260-298B08017BCD}"/>
                  </c:ext>
                </c:extLst>
              </c15:ser>
            </c15:filteredLineSeries>
            <c15:filteredLin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dane!$B$99</c15:sqref>
                        </c15:formulaRef>
                      </c:ext>
                    </c:extLst>
                    <c:strCache>
                      <c:ptCount val="1"/>
                      <c:pt idx="0">
                        <c:v>mnp do 150 tys.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dane!$C$86:$P$86</c15:sqref>
                        </c15:formulaRef>
                      </c:ext>
                    </c:extLst>
                    <c:strCache>
                      <c:ptCount val="14"/>
                      <c:pt idx="0">
                        <c:v>04</c:v>
                      </c:pt>
                      <c:pt idx="1">
                        <c:v>05</c:v>
                      </c:pt>
                      <c:pt idx="2">
                        <c:v>06</c:v>
                      </c:pt>
                      <c:pt idx="3">
                        <c:v>07</c:v>
                      </c:pt>
                      <c:pt idx="4">
                        <c:v>08</c:v>
                      </c:pt>
                      <c:pt idx="5">
                        <c:v>09</c:v>
                      </c:pt>
                      <c:pt idx="6">
                        <c:v>10</c:v>
                      </c:pt>
                      <c:pt idx="7">
                        <c:v>11</c:v>
                      </c:pt>
                      <c:pt idx="8">
                        <c:v>12</c:v>
                      </c:pt>
                      <c:pt idx="9">
                        <c:v>13</c:v>
                      </c:pt>
                      <c:pt idx="10">
                        <c:v>14</c:v>
                      </c:pt>
                      <c:pt idx="11">
                        <c:v>15</c:v>
                      </c:pt>
                      <c:pt idx="12">
                        <c:v>16</c:v>
                      </c:pt>
                      <c:pt idx="13">
                        <c:v>17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dane!$C$99:$P$99</c15:sqref>
                        </c15:formulaRef>
                      </c:ext>
                    </c:extLst>
                    <c:numCache>
                      <c:formatCode>0.00%</c:formatCode>
                      <c:ptCount val="14"/>
                      <c:pt idx="0">
                        <c:v>-0.38560602491415069</c:v>
                      </c:pt>
                      <c:pt idx="1">
                        <c:v>-0.35660919432712929</c:v>
                      </c:pt>
                      <c:pt idx="2">
                        <c:v>-0.39006574599250415</c:v>
                      </c:pt>
                      <c:pt idx="3">
                        <c:v>-0.39081576454087463</c:v>
                      </c:pt>
                      <c:pt idx="4">
                        <c:v>-0.36791882464344222</c:v>
                      </c:pt>
                      <c:pt idx="5">
                        <c:v>-0.36871554833179077</c:v>
                      </c:pt>
                      <c:pt idx="6">
                        <c:v>-0.37377246146090548</c:v>
                      </c:pt>
                      <c:pt idx="7">
                        <c:v>-0.37318734792611424</c:v>
                      </c:pt>
                      <c:pt idx="8">
                        <c:v>-0.37262975036555407</c:v>
                      </c:pt>
                      <c:pt idx="9">
                        <c:v>-0.36159995774249298</c:v>
                      </c:pt>
                      <c:pt idx="10">
                        <c:v>-0.36255526314346309</c:v>
                      </c:pt>
                      <c:pt idx="11">
                        <c:v>-0.38164660885274049</c:v>
                      </c:pt>
                      <c:pt idx="12">
                        <c:v>-0.37829712550274619</c:v>
                      </c:pt>
                      <c:pt idx="13">
                        <c:v>-0.43121141662601853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F-50CA-450B-B260-298B08017BCD}"/>
                  </c:ext>
                </c:extLst>
              </c15:ser>
            </c15:filteredLineSeries>
          </c:ext>
        </c:extLst>
      </c:lineChart>
      <c:catAx>
        <c:axId val="8671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715776"/>
        <c:crosses val="autoZero"/>
        <c:auto val="1"/>
        <c:lblAlgn val="ctr"/>
        <c:lblOffset val="100"/>
        <c:noMultiLvlLbl val="0"/>
      </c:catAx>
      <c:valAx>
        <c:axId val="8671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71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0" i="0" baseline="0">
                <a:solidFill>
                  <a:schemeClr val="tx1">
                    <a:lumMod val="50000"/>
                    <a:lumOff val="50000"/>
                  </a:schemeClr>
                </a:solidFill>
              </a:rPr>
              <a:t>deficyt dochodów bieżących w odniesieniu do wydatków bieżących na oświatę w różnych kategoriach JST (bez środków UE)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dane!$B$50</c:f>
              <c:strCache>
                <c:ptCount val="1"/>
                <c:pt idx="0">
                  <c:v>gm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dane!$C$50:$P$50</c:f>
              <c:numCache>
                <c:formatCode>#,##0</c:formatCode>
                <c:ptCount val="14"/>
                <c:pt idx="0">
                  <c:v>-1271874540</c:v>
                </c:pt>
                <c:pt idx="1">
                  <c:v>-1381326239</c:v>
                </c:pt>
                <c:pt idx="2">
                  <c:v>-1489117126</c:v>
                </c:pt>
                <c:pt idx="3">
                  <c:v>-1601236271</c:v>
                </c:pt>
                <c:pt idx="4">
                  <c:v>-1727610045</c:v>
                </c:pt>
                <c:pt idx="5">
                  <c:v>-1909022420</c:v>
                </c:pt>
                <c:pt idx="6">
                  <c:v>-2111292154</c:v>
                </c:pt>
                <c:pt idx="7">
                  <c:v>-2288236191</c:v>
                </c:pt>
                <c:pt idx="8">
                  <c:v>-2404775385</c:v>
                </c:pt>
                <c:pt idx="9">
                  <c:v>-2438261939</c:v>
                </c:pt>
                <c:pt idx="10">
                  <c:v>-2437009545</c:v>
                </c:pt>
                <c:pt idx="11">
                  <c:v>-2475708371</c:v>
                </c:pt>
                <c:pt idx="12">
                  <c:v>-2537439468</c:v>
                </c:pt>
                <c:pt idx="13">
                  <c:v>-2839346613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62-4633-AE41-A902A608CA65}"/>
            </c:ext>
          </c:extLst>
        </c:ser>
        <c:ser>
          <c:idx val="1"/>
          <c:order val="1"/>
          <c:tx>
            <c:strRef>
              <c:f>dane!$B$51</c:f>
              <c:strCache>
                <c:ptCount val="1"/>
                <c:pt idx="0">
                  <c:v>gmw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dane!$C$51:$P$51</c:f>
              <c:numCache>
                <c:formatCode>#,##0</c:formatCode>
                <c:ptCount val="14"/>
                <c:pt idx="0">
                  <c:v>-1578990549</c:v>
                </c:pt>
                <c:pt idx="1">
                  <c:v>-1714837909</c:v>
                </c:pt>
                <c:pt idx="2">
                  <c:v>-1877142080</c:v>
                </c:pt>
                <c:pt idx="3">
                  <c:v>-2041718651</c:v>
                </c:pt>
                <c:pt idx="4">
                  <c:v>-2213774298</c:v>
                </c:pt>
                <c:pt idx="5">
                  <c:v>-2475308112</c:v>
                </c:pt>
                <c:pt idx="6">
                  <c:v>-2811287759</c:v>
                </c:pt>
                <c:pt idx="7">
                  <c:v>-3096638950</c:v>
                </c:pt>
                <c:pt idx="8">
                  <c:v>-3280583400</c:v>
                </c:pt>
                <c:pt idx="9">
                  <c:v>-3396454561</c:v>
                </c:pt>
                <c:pt idx="10">
                  <c:v>-3372473632</c:v>
                </c:pt>
                <c:pt idx="11">
                  <c:v>-3476488274</c:v>
                </c:pt>
                <c:pt idx="12">
                  <c:v>-3544512310</c:v>
                </c:pt>
                <c:pt idx="13">
                  <c:v>-4002609936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62-4633-AE41-A902A608CA65}"/>
            </c:ext>
          </c:extLst>
        </c:ser>
        <c:ser>
          <c:idx val="2"/>
          <c:order val="2"/>
          <c:tx>
            <c:strRef>
              <c:f>dane!$B$55</c:f>
              <c:strCache>
                <c:ptCount val="1"/>
                <c:pt idx="0">
                  <c:v>gw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dane!$C$55:$P$55</c:f>
              <c:numCache>
                <c:formatCode>#,##0</c:formatCode>
                <c:ptCount val="14"/>
                <c:pt idx="0">
                  <c:v>-1323696499</c:v>
                </c:pt>
                <c:pt idx="1">
                  <c:v>-1640202746</c:v>
                </c:pt>
                <c:pt idx="2">
                  <c:v>-1780737816</c:v>
                </c:pt>
                <c:pt idx="3">
                  <c:v>-1957585531</c:v>
                </c:pt>
                <c:pt idx="4">
                  <c:v>-2093570813</c:v>
                </c:pt>
                <c:pt idx="5">
                  <c:v>-2375873934</c:v>
                </c:pt>
                <c:pt idx="6">
                  <c:v>-2793781977</c:v>
                </c:pt>
                <c:pt idx="7">
                  <c:v>-3191419999</c:v>
                </c:pt>
                <c:pt idx="8">
                  <c:v>-3409108244</c:v>
                </c:pt>
                <c:pt idx="9">
                  <c:v>-3545526878</c:v>
                </c:pt>
                <c:pt idx="10">
                  <c:v>-3529508525</c:v>
                </c:pt>
                <c:pt idx="11">
                  <c:v>-3676908319</c:v>
                </c:pt>
                <c:pt idx="12">
                  <c:v>-3748472086</c:v>
                </c:pt>
                <c:pt idx="13">
                  <c:v>-4274561964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62-4633-AE41-A902A608CA65}"/>
            </c:ext>
          </c:extLst>
        </c:ser>
        <c:ser>
          <c:idx val="3"/>
          <c:order val="3"/>
          <c:tx>
            <c:strRef>
              <c:f>dane!$B$58</c:f>
              <c:strCache>
                <c:ptCount val="1"/>
                <c:pt idx="0">
                  <c:v>mnp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dane!$C$58:$P$58</c:f>
              <c:numCache>
                <c:formatCode>#,##0</c:formatCode>
                <c:ptCount val="14"/>
                <c:pt idx="0">
                  <c:v>-4061165181</c:v>
                </c:pt>
                <c:pt idx="1">
                  <c:v>-4029496947</c:v>
                </c:pt>
                <c:pt idx="2">
                  <c:v>-4330937765</c:v>
                </c:pt>
                <c:pt idx="3">
                  <c:v>-4627667338</c:v>
                </c:pt>
                <c:pt idx="4">
                  <c:v>-4949071607</c:v>
                </c:pt>
                <c:pt idx="5">
                  <c:v>-5262514328</c:v>
                </c:pt>
                <c:pt idx="6">
                  <c:v>-5576638321</c:v>
                </c:pt>
                <c:pt idx="7">
                  <c:v>-5853841971</c:v>
                </c:pt>
                <c:pt idx="8">
                  <c:v>-6183867225</c:v>
                </c:pt>
                <c:pt idx="9">
                  <c:v>-6195289790</c:v>
                </c:pt>
                <c:pt idx="10">
                  <c:v>-6366036883</c:v>
                </c:pt>
                <c:pt idx="11">
                  <c:v>-6942350702</c:v>
                </c:pt>
                <c:pt idx="12">
                  <c:v>-7289207243</c:v>
                </c:pt>
                <c:pt idx="13">
                  <c:v>-8209525721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62-4633-AE41-A902A608CA65}"/>
            </c:ext>
          </c:extLst>
        </c:ser>
        <c:ser>
          <c:idx val="4"/>
          <c:order val="4"/>
          <c:tx>
            <c:strRef>
              <c:f>dane!$B$61</c:f>
              <c:strCache>
                <c:ptCount val="1"/>
                <c:pt idx="0">
                  <c:v>pz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dane!$C$61:$P$61</c:f>
              <c:numCache>
                <c:formatCode>#,##0</c:formatCode>
                <c:ptCount val="14"/>
                <c:pt idx="0">
                  <c:v>16661282</c:v>
                </c:pt>
                <c:pt idx="1">
                  <c:v>191236930</c:v>
                </c:pt>
                <c:pt idx="2">
                  <c:v>78502716</c:v>
                </c:pt>
                <c:pt idx="3">
                  <c:v>61946962</c:v>
                </c:pt>
                <c:pt idx="4">
                  <c:v>97327173</c:v>
                </c:pt>
                <c:pt idx="5">
                  <c:v>173620542</c:v>
                </c:pt>
                <c:pt idx="6">
                  <c:v>67679792</c:v>
                </c:pt>
                <c:pt idx="7">
                  <c:v>69760588</c:v>
                </c:pt>
                <c:pt idx="8">
                  <c:v>7328265</c:v>
                </c:pt>
                <c:pt idx="9">
                  <c:v>8678311</c:v>
                </c:pt>
                <c:pt idx="10">
                  <c:v>-127932262</c:v>
                </c:pt>
                <c:pt idx="11">
                  <c:v>-306165218</c:v>
                </c:pt>
                <c:pt idx="12">
                  <c:v>-298625630</c:v>
                </c:pt>
                <c:pt idx="13">
                  <c:v>-625868676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62-4633-AE41-A902A608CA65}"/>
            </c:ext>
          </c:extLst>
        </c:ser>
        <c:ser>
          <c:idx val="5"/>
          <c:order val="5"/>
          <c:tx>
            <c:strRef>
              <c:f>dane!$B$62</c:f>
              <c:strCache>
                <c:ptCount val="1"/>
                <c:pt idx="0">
                  <c:v>sw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dane!$C$47:$P$47</c:f>
              <c:strCache>
                <c:ptCount val="14"/>
                <c:pt idx="0">
                  <c:v>04</c:v>
                </c:pt>
                <c:pt idx="1">
                  <c:v>05</c:v>
                </c:pt>
                <c:pt idx="2">
                  <c:v>06</c:v>
                </c:pt>
                <c:pt idx="3">
                  <c:v>07</c:v>
                </c:pt>
                <c:pt idx="4">
                  <c:v>08</c:v>
                </c:pt>
                <c:pt idx="5">
                  <c:v>09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</c:strCache>
            </c:strRef>
          </c:cat>
          <c:val>
            <c:numRef>
              <c:f>dane!$C$62:$P$62</c:f>
              <c:numCache>
                <c:formatCode>#,##0</c:formatCode>
                <c:ptCount val="14"/>
                <c:pt idx="0">
                  <c:v>-39669147</c:v>
                </c:pt>
                <c:pt idx="1">
                  <c:v>-43420840</c:v>
                </c:pt>
                <c:pt idx="2">
                  <c:v>-82080738</c:v>
                </c:pt>
                <c:pt idx="3">
                  <c:v>-94446945</c:v>
                </c:pt>
                <c:pt idx="4">
                  <c:v>-112837283</c:v>
                </c:pt>
                <c:pt idx="5">
                  <c:v>-99794971</c:v>
                </c:pt>
                <c:pt idx="6">
                  <c:v>-72025210</c:v>
                </c:pt>
                <c:pt idx="7">
                  <c:v>-49032606</c:v>
                </c:pt>
                <c:pt idx="8">
                  <c:v>-46334978</c:v>
                </c:pt>
                <c:pt idx="9">
                  <c:v>-43353291</c:v>
                </c:pt>
                <c:pt idx="10">
                  <c:v>-82756679</c:v>
                </c:pt>
                <c:pt idx="11">
                  <c:v>-92328446</c:v>
                </c:pt>
                <c:pt idx="12">
                  <c:v>-80480073</c:v>
                </c:pt>
                <c:pt idx="13">
                  <c:v>-133015758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F62-4633-AE41-A902A608C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25088"/>
        <c:axId val="89226624"/>
      </c:lineChart>
      <c:catAx>
        <c:axId val="8922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9226624"/>
        <c:crosses val="autoZero"/>
        <c:auto val="1"/>
        <c:lblAlgn val="ctr"/>
        <c:lblOffset val="100"/>
        <c:noMultiLvlLbl val="0"/>
      </c:catAx>
      <c:valAx>
        <c:axId val="8922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922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O</a:t>
            </a:r>
            <a:r>
              <a:rPr lang="en-US"/>
              <a:t> ile hipotetycznie luka oświatowa obniża wydatki majątkowe JST</a:t>
            </a:r>
            <a:r>
              <a:rPr lang="pl-PL"/>
              <a:t> (w%)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 (2)'!$A$36:$B$36</c:f>
              <c:strCache>
                <c:ptCount val="2"/>
                <c:pt idx="0">
                  <c:v>GM</c:v>
                </c:pt>
              </c:strCache>
            </c:strRef>
          </c:tx>
          <c:spPr>
            <a:ln w="28575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6">
                    <a:lumMod val="5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(2)'!$C$35:$J$35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(2)'!$C$36:$J$36</c:f>
              <c:numCache>
                <c:formatCode>0.0%</c:formatCode>
                <c:ptCount val="8"/>
                <c:pt idx="0">
                  <c:v>-9.553666520347899E-2</c:v>
                </c:pt>
                <c:pt idx="1">
                  <c:v>-0.11139844467089947</c:v>
                </c:pt>
                <c:pt idx="2">
                  <c:v>-0.14495193030368703</c:v>
                </c:pt>
                <c:pt idx="3">
                  <c:v>-0.1561937424195689</c:v>
                </c:pt>
                <c:pt idx="4">
                  <c:v>-0.13620824220960742</c:v>
                </c:pt>
                <c:pt idx="5">
                  <c:v>-0.14593083826643144</c:v>
                </c:pt>
                <c:pt idx="6">
                  <c:v>-0.18808417133642844</c:v>
                </c:pt>
                <c:pt idx="7">
                  <c:v>-0.14761148963476819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52-4835-A839-28CE87DE2614}"/>
            </c:ext>
          </c:extLst>
        </c:ser>
        <c:ser>
          <c:idx val="1"/>
          <c:order val="1"/>
          <c:tx>
            <c:strRef>
              <c:f>'Sheet1 (2)'!$A$37:$B$37</c:f>
              <c:strCache>
                <c:ptCount val="2"/>
                <c:pt idx="0">
                  <c:v>MNPP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7030A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(2)'!$C$35:$J$35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(2)'!$C$37:$J$37</c:f>
              <c:numCache>
                <c:formatCode>0.0%</c:formatCode>
                <c:ptCount val="8"/>
                <c:pt idx="0">
                  <c:v>-0.29830422975284193</c:v>
                </c:pt>
                <c:pt idx="1">
                  <c:v>-0.30938348993235404</c:v>
                </c:pt>
                <c:pt idx="2">
                  <c:v>-0.32786054795451597</c:v>
                </c:pt>
                <c:pt idx="3">
                  <c:v>-0.33284121005348843</c:v>
                </c:pt>
                <c:pt idx="4">
                  <c:v>-0.30427334673433215</c:v>
                </c:pt>
                <c:pt idx="5">
                  <c:v>-0.34993583385109778</c:v>
                </c:pt>
                <c:pt idx="6">
                  <c:v>-0.45966182129214517</c:v>
                </c:pt>
                <c:pt idx="7">
                  <c:v>-0.4409494419282981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52-4835-A839-28CE87DE2614}"/>
            </c:ext>
          </c:extLst>
        </c:ser>
        <c:ser>
          <c:idx val="2"/>
          <c:order val="2"/>
          <c:tx>
            <c:strRef>
              <c:f>'Sheet1 (2)'!$A$38:$B$38</c:f>
              <c:strCache>
                <c:ptCount val="2"/>
                <c:pt idx="0">
                  <c:v>POW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(2)'!$C$35:$J$35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(2)'!$C$38:$J$38</c:f>
              <c:numCache>
                <c:formatCode>0.0%</c:formatCode>
                <c:ptCount val="8"/>
                <c:pt idx="0">
                  <c:v>1.3184913894583452E-2</c:v>
                </c:pt>
                <c:pt idx="1">
                  <c:v>1.573931043754153E-2</c:v>
                </c:pt>
                <c:pt idx="2">
                  <c:v>2.622934846672303E-3</c:v>
                </c:pt>
                <c:pt idx="3">
                  <c:v>3.0499073031600103E-3</c:v>
                </c:pt>
                <c:pt idx="4">
                  <c:v>-3.5335352405367233E-2</c:v>
                </c:pt>
                <c:pt idx="5">
                  <c:v>-8.2010319049203279E-2</c:v>
                </c:pt>
                <c:pt idx="6">
                  <c:v>-9.0580695566807354E-2</c:v>
                </c:pt>
                <c:pt idx="7">
                  <c:v>-0.13290233095067192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52-4835-A839-28CE87DE2614}"/>
            </c:ext>
          </c:extLst>
        </c:ser>
        <c:ser>
          <c:idx val="3"/>
          <c:order val="3"/>
          <c:tx>
            <c:strRef>
              <c:f>'Sheet1 (2)'!$A$39:$B$39</c:f>
              <c:strCache>
                <c:ptCount val="2"/>
                <c:pt idx="0">
                  <c:v>WOJ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rgbClr val="00B05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'Sheet1 (2)'!$C$35:$J$35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'Sheet1 (2)'!$C$39:$J$39</c:f>
              <c:numCache>
                <c:formatCode>0.0%</c:formatCode>
                <c:ptCount val="8"/>
                <c:pt idx="0">
                  <c:v>-1.1974972869518971E-2</c:v>
                </c:pt>
                <c:pt idx="1">
                  <c:v>-7.3608261601176266E-3</c:v>
                </c:pt>
                <c:pt idx="2">
                  <c:v>-7.7240668483165862E-3</c:v>
                </c:pt>
                <c:pt idx="3">
                  <c:v>-6.5630596532472961E-3</c:v>
                </c:pt>
                <c:pt idx="4">
                  <c:v>-1.0436499427477038E-2</c:v>
                </c:pt>
                <c:pt idx="5">
                  <c:v>-1.1753623861278912E-2</c:v>
                </c:pt>
                <c:pt idx="6">
                  <c:v>-2.3734370679260604E-2</c:v>
                </c:pt>
                <c:pt idx="7">
                  <c:v>-2.9823844239734554E-2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052-4835-A839-28CE87DE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173744"/>
        <c:axId val="431740912"/>
      </c:lineChart>
      <c:catAx>
        <c:axId val="3391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1740912"/>
        <c:crosses val="autoZero"/>
        <c:auto val="1"/>
        <c:lblAlgn val="ctr"/>
        <c:lblOffset val="100"/>
        <c:noMultiLvlLbl val="0"/>
      </c:catAx>
      <c:valAx>
        <c:axId val="43174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391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0.5748</cdr:x>
      <cdr:y>0.27492</cdr:y>
    </cdr:from>
    <cdr:to>
      <cdr:x>0.98354</cdr:x>
      <cdr:y>0.35597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348656" y="1671869"/>
          <a:ext cx="3803338" cy="492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>
              <a:solidFill>
                <a:schemeClr val="accent4">
                  <a:lumMod val="75000"/>
                </a:schemeClr>
              </a:solidFill>
            </a:rPr>
            <a:t>deficyt dochodów z subwencji oświatowej w odniesieniu do subwencjonowanych wydatków na oświatę</a:t>
          </a:r>
        </a:p>
      </cdr:txBody>
    </cdr:sp>
  </cdr:relSizeAnchor>
  <cdr:relSizeAnchor xmlns:cdr="http://schemas.openxmlformats.org/drawingml/2006/chartDrawing">
    <cdr:from>
      <cdr:x>0.49535</cdr:x>
      <cdr:y>0.64513</cdr:y>
    </cdr:from>
    <cdr:to>
      <cdr:x>0.90623</cdr:x>
      <cdr:y>0.74589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4609301" y="3923234"/>
          <a:ext cx="3823321" cy="612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>
              <a:solidFill>
                <a:srgbClr val="0070C0"/>
              </a:solidFill>
            </a:rPr>
            <a:t>deficyt łącznych dochodów bieżących na</a:t>
          </a:r>
          <a:r>
            <a:rPr lang="pl-PL" sz="1100" b="1" baseline="0">
              <a:solidFill>
                <a:srgbClr val="0070C0"/>
              </a:solidFill>
            </a:rPr>
            <a:t> wszystkie zadania oświatowe w odniesieniu do łącznych wydatków bieżących poniesionych na te zadania (bez środków z UE)</a:t>
          </a:r>
          <a:endParaRPr lang="pl-PL" sz="1100" b="1">
            <a:solidFill>
              <a:srgbClr val="0070C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CABC-D0BB-4B76-AF0F-92C8B4ADCAD8}" type="datetimeFigureOut">
              <a:rPr lang="pl-PL" smtClean="0"/>
              <a:t>06.03.2019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14A5-FE89-4E3C-979B-4EB99F48126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76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pl-PL" smtClean="0"/>
              <a:t>06.03.2019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04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pl-PL" sz="1200" b="0" i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rwszy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8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16" name="Łza 15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8874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1523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7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129B-C6BA-4A32-B610-6C9ABFC6670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7463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0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/>
        </p:nvSpPr>
        <p:spPr>
          <a:xfrm>
            <a:off x="6732702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60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za 6"/>
          <p:cNvSpPr/>
          <p:nvPr userDrawn="1"/>
        </p:nvSpPr>
        <p:spPr>
          <a:xfrm>
            <a:off x="6745351" y="0"/>
            <a:ext cx="5454000" cy="5455020"/>
          </a:xfrm>
          <a:prstGeom prst="teardrop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DDDE-4B74-4BA4-AD64-0E207FAEBBF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Łza 7"/>
          <p:cNvSpPr/>
          <p:nvPr userDrawn="1"/>
        </p:nvSpPr>
        <p:spPr>
          <a:xfrm rot="16200000">
            <a:off x="5696107" y="1980184"/>
            <a:ext cx="3114986" cy="3115569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0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F7CB-6CC3-4C50-83EC-67E2ED911285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 userDrawn="1"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>
              <a:latin typeface="+mj-lt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215" y="5614961"/>
            <a:ext cx="2420032" cy="11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3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8" name="Prostokąt z zaokrąglonym rogiem 7"/>
          <p:cNvSpPr/>
          <p:nvPr userDrawn="1"/>
        </p:nvSpPr>
        <p:spPr>
          <a:xfrm flipV="1">
            <a:off x="0" y="0"/>
            <a:ext cx="12192000" cy="4866468"/>
          </a:xfrm>
          <a:prstGeom prst="round1Rect">
            <a:avLst/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1" name="Łza 10"/>
          <p:cNvSpPr/>
          <p:nvPr userDrawn="1"/>
        </p:nvSpPr>
        <p:spPr>
          <a:xfrm rot="16200000">
            <a:off x="9503010" y="3538876"/>
            <a:ext cx="2048183" cy="2048566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58524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5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7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A13-2D7A-40C9-AD8D-4522F71432DA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9" name="Prostokąt z zaokrąglonym rogiem 8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0" name="Łza 9"/>
          <p:cNvSpPr/>
          <p:nvPr userDrawn="1"/>
        </p:nvSpPr>
        <p:spPr>
          <a:xfrm rot="16200000">
            <a:off x="10338233" y="573257"/>
            <a:ext cx="1407088" cy="1407351"/>
          </a:xfrm>
          <a:prstGeom prst="teardrop">
            <a:avLst/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4" name="Tytuł 1"/>
          <p:cNvSpPr txBox="1">
            <a:spLocks/>
          </p:cNvSpPr>
          <p:nvPr userDrawn="1"/>
        </p:nvSpPr>
        <p:spPr>
          <a:xfrm>
            <a:off x="604434" y="0"/>
            <a:ext cx="10749367" cy="1208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3964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11" name="Prostokąt z zaokrąglonym rogiem 10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F68B1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 userDrawn="1"/>
        </p:nvSpPr>
        <p:spPr>
          <a:xfrm>
            <a:off x="723900" y="0"/>
            <a:ext cx="10744200" cy="1228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j-cs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 zaokrąglonym rogiem 9"/>
          <p:cNvSpPr/>
          <p:nvPr userDrawn="1"/>
        </p:nvSpPr>
        <p:spPr>
          <a:xfrm flipV="1">
            <a:off x="0" y="0"/>
            <a:ext cx="12192000" cy="1332854"/>
          </a:xfrm>
          <a:prstGeom prst="round1Rect">
            <a:avLst>
              <a:gd name="adj" fmla="val 39535"/>
            </a:avLst>
          </a:prstGeom>
          <a:solidFill>
            <a:srgbClr val="58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rgbClr val="58595B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A06E-61FC-4DF0-B4B2-F48309153FF5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350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Kliknij, aby edytować style wzorca tekstu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Drugi poziom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Trzeci poziom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Czwarty poziom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9309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38D-F4C6-4CBF-8ADB-4BFCC40F692D}" type="datetime1">
              <a:rPr lang="pl-PL" smtClean="0"/>
              <a:t>06.03.2019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Związek Miast Polskich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61" r:id="rId2"/>
    <p:sldLayoutId id="2147483672" r:id="rId3"/>
    <p:sldLayoutId id="2147483673" r:id="rId4"/>
    <p:sldLayoutId id="2147483682" r:id="rId5"/>
    <p:sldLayoutId id="2147483681" r:id="rId6"/>
    <p:sldLayoutId id="2147483662" r:id="rId7"/>
    <p:sldLayoutId id="2147483664" r:id="rId8"/>
    <p:sldLayoutId id="2147483677" r:id="rId9"/>
    <p:sldLayoutId id="2147483678" r:id="rId10"/>
    <p:sldLayoutId id="2147483679" r:id="rId11"/>
    <p:sldLayoutId id="2147483666" r:id="rId12"/>
    <p:sldLayoutId id="2147483680" r:id="rId13"/>
    <p:sldLayoutId id="2147483674" r:id="rId14"/>
    <p:sldLayoutId id="2147483675" r:id="rId15"/>
    <p:sldLayoutId id="2147483676" r:id="rId16"/>
    <p:sldLayoutId id="2147483667" r:id="rId1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58595B"/>
          </a:solidFill>
          <a:latin typeface="+mj-lt"/>
          <a:ea typeface="Roboto Light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rgbClr val="58595B"/>
          </a:solidFill>
          <a:latin typeface="+mn-lt"/>
          <a:ea typeface="Roboto Light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202" y="1669473"/>
            <a:ext cx="7231596" cy="351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1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Luka finansowa w relacji do dochodów bieżących oświaty</a:t>
            </a:r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1610" y="1624084"/>
          <a:ext cx="9288780" cy="483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689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Deficyt dochodów bieżących w odniesieniu do wydatków bieżących na oświatę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20094"/>
              </p:ext>
            </p:extLst>
          </p:nvPr>
        </p:nvGraphicFramePr>
        <p:xfrm>
          <a:off x="1450132" y="1446663"/>
          <a:ext cx="9291735" cy="5014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42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Hipotetyczne obniżenie wydatków majątkowych przez lukę oświatową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99E3954D-4258-419C-99E4-9F8C6BCA6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779920"/>
              </p:ext>
            </p:extLst>
          </p:nvPr>
        </p:nvGraphicFramePr>
        <p:xfrm>
          <a:off x="1450554" y="1310185"/>
          <a:ext cx="9290892" cy="515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9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>
            <a:spLocks noGrp="1"/>
          </p:cNvSpPr>
          <p:nvPr>
            <p:ph type="title" idx="4294967295"/>
          </p:nvPr>
        </p:nvSpPr>
        <p:spPr>
          <a:xfrm>
            <a:off x="-1" y="2374900"/>
            <a:ext cx="6591869" cy="2187575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Jest źle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</a:t>
            </a:r>
            <a:br>
              <a:rPr lang="pl-PL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to jest bardzo niebezpieczna tendencja</a:t>
            </a:r>
          </a:p>
        </p:txBody>
      </p:sp>
    </p:spTree>
    <p:extLst>
      <p:ext uri="{BB962C8B-B14F-4D97-AF65-F5344CB8AC3E}">
        <p14:creationId xmlns:p14="http://schemas.microsoft.com/office/powerpoint/2010/main" val="2914211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 idx="4294967295"/>
          </p:nvPr>
        </p:nvSpPr>
        <p:spPr>
          <a:xfrm>
            <a:off x="0" y="2527300"/>
            <a:ext cx="4119563" cy="2187575"/>
          </a:xfrm>
        </p:spPr>
        <p:txBody>
          <a:bodyPr/>
          <a:lstStyle/>
          <a:p>
            <a:pPr algn="ctr"/>
            <a:r>
              <a:rPr lang="pl-PL" sz="4400" dirty="0">
                <a:latin typeface="+mj-lt"/>
              </a:rPr>
              <a:t>Dziękuję</a:t>
            </a:r>
          </a:p>
        </p:txBody>
      </p:sp>
    </p:spTree>
    <p:extLst>
      <p:ext uri="{BB962C8B-B14F-4D97-AF65-F5344CB8AC3E}">
        <p14:creationId xmlns:p14="http://schemas.microsoft.com/office/powerpoint/2010/main" val="225647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ytuł 3"/>
          <p:cNvSpPr txBox="1">
            <a:spLocks/>
          </p:cNvSpPr>
          <p:nvPr/>
        </p:nvSpPr>
        <p:spPr>
          <a:xfrm>
            <a:off x="838200" y="2061006"/>
            <a:ext cx="105156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+mj-lt"/>
                <a:ea typeface="Roboto Light" pitchFamily="2" charset="0"/>
                <a:cs typeface="+mj-cs"/>
              </a:defRPr>
            </a:lvl1pPr>
          </a:lstStyle>
          <a:p>
            <a:pPr algn="ctr"/>
            <a:r>
              <a:rPr lang="pl-PL" sz="6000" b="1" dirty="0">
                <a:solidFill>
                  <a:schemeClr val="bg1"/>
                </a:solidFill>
              </a:rPr>
              <a:t>Możliwości rozwoju miast </a:t>
            </a:r>
          </a:p>
          <a:p>
            <a:pPr algn="ctr"/>
            <a:r>
              <a:rPr lang="pl-PL" sz="6000" b="1" dirty="0">
                <a:solidFill>
                  <a:schemeClr val="bg1"/>
                </a:solidFill>
              </a:rPr>
              <a:t>a </a:t>
            </a:r>
          </a:p>
          <a:p>
            <a:pPr algn="ctr"/>
            <a:r>
              <a:rPr lang="pl-PL" sz="6000" b="1" dirty="0">
                <a:solidFill>
                  <a:schemeClr val="bg1"/>
                </a:solidFill>
              </a:rPr>
              <a:t>rosnące obciążenia finansowe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Możliwości rozwoju miast maleją,</a:t>
            </a:r>
            <a:br>
              <a:rPr lang="pl-PL" dirty="0"/>
            </a:br>
            <a:r>
              <a:rPr lang="pl-PL" dirty="0"/>
              <a:t>maleją bowiem 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274411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endParaRPr lang="pl-PL" sz="3600" dirty="0"/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Wydatki majątkowe JST 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E157F6D0-53B2-4775-905F-EEFA4A0C3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357884"/>
              </p:ext>
            </p:extLst>
          </p:nvPr>
        </p:nvGraphicFramePr>
        <p:xfrm>
          <a:off x="1449371" y="1405719"/>
          <a:ext cx="9293258" cy="5055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21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endParaRPr lang="pl-PL" sz="3600" dirty="0"/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Wydatki majątkowe JST (wartości realne z 2010r)</a:t>
            </a:r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graphicFrame>
        <p:nvGraphicFramePr>
          <p:cNvPr id="9" name="Wykres 8">
            <a:extLst>
              <a:ext uri="{FF2B5EF4-FFF2-40B4-BE49-F238E27FC236}">
                <a16:creationId xmlns:a16="http://schemas.microsoft.com/office/drawing/2014/main" id="{4BF760F2-D1FD-4842-B77B-4A066C6F8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37517"/>
              </p:ext>
            </p:extLst>
          </p:nvPr>
        </p:nvGraphicFramePr>
        <p:xfrm>
          <a:off x="1450554" y="1378423"/>
          <a:ext cx="9290892" cy="5084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75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Średnioroczny spadek wydatków majątkowych </a:t>
            </a:r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(w latach 2010-2017)</a:t>
            </a:r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358C2DB0-B007-48BF-8431-FEF1AD65F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382" y="2301142"/>
            <a:ext cx="5383235" cy="225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3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Możliwości rozwoju miast maleją,</a:t>
            </a:r>
            <a:br>
              <a:rPr lang="pl-PL" dirty="0"/>
            </a:br>
            <a:r>
              <a:rPr lang="pl-PL" dirty="0"/>
              <a:t>bowiem nadmiernie rosną obciążenia wydatkami bieżącymi</a:t>
            </a:r>
          </a:p>
        </p:txBody>
      </p:sp>
    </p:spTree>
    <p:extLst>
      <p:ext uri="{BB962C8B-B14F-4D97-AF65-F5344CB8AC3E}">
        <p14:creationId xmlns:p14="http://schemas.microsoft.com/office/powerpoint/2010/main" val="2045445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838202" y="5110609"/>
            <a:ext cx="8503022" cy="1137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"/>
              </a:spcBef>
              <a:buFont typeface="Arial" panose="020B0604020202020204" pitchFamily="34" charset="0"/>
              <a:buNone/>
            </a:pP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Istotne znaczenie w we wzroście wydatków bieżących, a tym samym w spadku możliwości rozwojowych, ma wzrost wydatków oświatowych</a:t>
            </a:r>
          </a:p>
        </p:txBody>
      </p:sp>
    </p:spTree>
    <p:extLst>
      <p:ext uri="{BB962C8B-B14F-4D97-AF65-F5344CB8AC3E}">
        <p14:creationId xmlns:p14="http://schemas.microsoft.com/office/powerpoint/2010/main" val="5103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4"/>
          <p:cNvSpPr txBox="1">
            <a:spLocks/>
          </p:cNvSpPr>
          <p:nvPr/>
        </p:nvSpPr>
        <p:spPr>
          <a:xfrm>
            <a:off x="604434" y="0"/>
            <a:ext cx="10749367" cy="11083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95B"/>
                </a:solidFill>
                <a:latin typeface="Roboto Light" pitchFamily="2" charset="0"/>
                <a:ea typeface="Roboto Light" pitchFamily="2" charset="0"/>
                <a:cs typeface="+mj-cs"/>
              </a:defRPr>
            </a:lvl1pPr>
          </a:lstStyle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Luka finansowa w oświacie</a:t>
            </a:r>
          </a:p>
          <a:p>
            <a:r>
              <a:rPr lang="pl-PL" sz="36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52675"/>
              </p:ext>
            </p:extLst>
          </p:nvPr>
        </p:nvGraphicFramePr>
        <p:xfrm>
          <a:off x="1453299" y="1501254"/>
          <a:ext cx="9285402" cy="496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5686033"/>
      </p:ext>
    </p:extLst>
  </p:cSld>
  <p:clrMapOvr>
    <a:masterClrMapping/>
  </p:clrMapOvr>
</p:sld>
</file>

<file path=ppt/theme/theme1.xml><?xml version="1.0" encoding="utf-8"?>
<a:theme xmlns:a="http://schemas.openxmlformats.org/drawingml/2006/main" name="Z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MP-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TP102923943" id="{01FC8EAD-4A0B-4F26-87F4-4BA89417ECDB}" vid="{16E11136-12C7-4FC0-81A3-8AEFAFB807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</Words>
  <Application>Microsoft Office PowerPoint</Application>
  <PresentationFormat>Panoramiczny</PresentationFormat>
  <Paragraphs>33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Roboto Light</vt:lpstr>
      <vt:lpstr>Roboto Lt</vt:lpstr>
      <vt:lpstr>ZMP</vt:lpstr>
      <vt:lpstr>Prezentacja programu PowerPoint</vt:lpstr>
      <vt:lpstr>Prezentacja programu PowerPoint</vt:lpstr>
      <vt:lpstr>Teza: Możliwości rozwoju miast maleją, maleją bowiem wydatki majątkowe</vt:lpstr>
      <vt:lpstr>Prezentacja programu PowerPoint</vt:lpstr>
      <vt:lpstr>Prezentacja programu PowerPoint</vt:lpstr>
      <vt:lpstr>Prezentacja programu PowerPoint</vt:lpstr>
      <vt:lpstr>Teza: Możliwości rozwoju miast maleją, bowiem nadmiernie rosną obciążenia wydatkami bieżącymi</vt:lpstr>
      <vt:lpstr>Teza: Istotne znaczenie w we wzroście wydatków bieżących, a tym samym w spadku możliwości rozwojowych, ma wzrost wydatków oświatowych</vt:lpstr>
      <vt:lpstr>Prezentacja programu PowerPoint</vt:lpstr>
      <vt:lpstr>Prezentacja programu PowerPoint</vt:lpstr>
      <vt:lpstr>Prezentacja programu PowerPoint</vt:lpstr>
      <vt:lpstr>Prezentacja programu PowerPoint</vt:lpstr>
      <vt:lpstr>Jest źle,  to jest bardzo niebezpieczna tendencja</vt:lpstr>
      <vt:lpstr>Dziękuję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2017-01-02T12:00:26Z</dcterms:created>
  <dcterms:modified xsi:type="dcterms:W3CDTF">2019-03-06T00:23:37Z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