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929" r:id="rId2"/>
    <p:sldId id="1034" r:id="rId3"/>
    <p:sldId id="1036" r:id="rId4"/>
    <p:sldId id="1037" r:id="rId5"/>
    <p:sldId id="897" r:id="rId6"/>
    <p:sldId id="1041" r:id="rId7"/>
    <p:sldId id="1042" r:id="rId8"/>
    <p:sldId id="1053" r:id="rId9"/>
    <p:sldId id="926" r:id="rId10"/>
    <p:sldId id="1043" r:id="rId11"/>
    <p:sldId id="1044" r:id="rId12"/>
    <p:sldId id="1050" r:id="rId13"/>
    <p:sldId id="1051" r:id="rId14"/>
    <p:sldId id="1052" r:id="rId15"/>
    <p:sldId id="1045" r:id="rId16"/>
    <p:sldId id="922" r:id="rId17"/>
    <p:sldId id="1046" r:id="rId18"/>
    <p:sldId id="1047" r:id="rId19"/>
    <p:sldId id="1048" r:id="rId20"/>
    <p:sldId id="1049" r:id="rId21"/>
    <p:sldId id="898" r:id="rId22"/>
    <p:sldId id="1035" r:id="rId23"/>
    <p:sldId id="1054" r:id="rId24"/>
    <p:sldId id="1055" r:id="rId25"/>
    <p:sldId id="1056" r:id="rId26"/>
    <p:sldId id="943" r:id="rId2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Wójcik" initials="ZP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9933"/>
    <a:srgbClr val="0080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8" autoAdjust="0"/>
    <p:restoredTop sz="97843" autoAdjust="0"/>
  </p:normalViewPr>
  <p:slideViewPr>
    <p:cSldViewPr>
      <p:cViewPr>
        <p:scale>
          <a:sx n="62" d="100"/>
          <a:sy n="62" d="100"/>
        </p:scale>
        <p:origin x="1592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200" b="1" dirty="0" smtClean="0">
                <a:solidFill>
                  <a:srgbClr val="C00000"/>
                </a:solidFill>
              </a:rPr>
              <a:t>Nakłady na edukację na mieszkańca (tys. euro)</a:t>
            </a:r>
            <a:endParaRPr lang="pl-PL" sz="3200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36859140026729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2653602463129473E-2"/>
          <c:y val="0.11675629061544886"/>
          <c:w val="0.93189343343933828"/>
          <c:h val="0.68243392159991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Arkusz1!$A$2:$A$31</c:f>
              <c:strCache>
                <c:ptCount val="30"/>
                <c:pt idx="0">
                  <c:v>Luksemburg</c:v>
                </c:pt>
                <c:pt idx="1">
                  <c:v>Szwajcaria </c:v>
                </c:pt>
                <c:pt idx="2">
                  <c:v>Norwegia</c:v>
                </c:pt>
                <c:pt idx="3">
                  <c:v>Dania</c:v>
                </c:pt>
                <c:pt idx="4">
                  <c:v>Szwecja</c:v>
                </c:pt>
                <c:pt idx="5">
                  <c:v>Finlandia</c:v>
                </c:pt>
                <c:pt idx="6">
                  <c:v>Belgia</c:v>
                </c:pt>
                <c:pt idx="7">
                  <c:v>Holandia</c:v>
                </c:pt>
                <c:pt idx="8">
                  <c:v>Wielka Brytania</c:v>
                </c:pt>
                <c:pt idx="9">
                  <c:v>Irlandia</c:v>
                </c:pt>
                <c:pt idx="10">
                  <c:v>Austria</c:v>
                </c:pt>
                <c:pt idx="11">
                  <c:v>Francja</c:v>
                </c:pt>
                <c:pt idx="12">
                  <c:v>Niemcy</c:v>
                </c:pt>
                <c:pt idx="13">
                  <c:v>Średnia UE</c:v>
                </c:pt>
                <c:pt idx="14">
                  <c:v>Cypr</c:v>
                </c:pt>
                <c:pt idx="15">
                  <c:v>Malta</c:v>
                </c:pt>
                <c:pt idx="16">
                  <c:v>Włochy</c:v>
                </c:pt>
                <c:pt idx="17">
                  <c:v>Słowenia</c:v>
                </c:pt>
                <c:pt idx="18">
                  <c:v>Portugalia</c:v>
                </c:pt>
                <c:pt idx="19">
                  <c:v>Hiszpania</c:v>
                </c:pt>
                <c:pt idx="20">
                  <c:v>Estonia</c:v>
                </c:pt>
                <c:pt idx="21">
                  <c:v>Czechy</c:v>
                </c:pt>
                <c:pt idx="22">
                  <c:v>Łotwa</c:v>
                </c:pt>
                <c:pt idx="23">
                  <c:v>Grecja</c:v>
                </c:pt>
                <c:pt idx="24">
                  <c:v>Litwa</c:v>
                </c:pt>
                <c:pt idx="25">
                  <c:v>Słowacja</c:v>
                </c:pt>
                <c:pt idx="26">
                  <c:v>Polska</c:v>
                </c:pt>
                <c:pt idx="27">
                  <c:v>Węgry</c:v>
                </c:pt>
                <c:pt idx="28">
                  <c:v>Chorwacja</c:v>
                </c:pt>
                <c:pt idx="29">
                  <c:v>Bułgaria</c:v>
                </c:pt>
              </c:strCache>
            </c:strRef>
          </c:cat>
          <c:val>
            <c:numRef>
              <c:f>Arkusz1!$B$2:$B$31</c:f>
              <c:numCache>
                <c:formatCode>General</c:formatCode>
                <c:ptCount val="30"/>
                <c:pt idx="0">
                  <c:v>4.63</c:v>
                </c:pt>
                <c:pt idx="1">
                  <c:v>4.24</c:v>
                </c:pt>
                <c:pt idx="2">
                  <c:v>3.65</c:v>
                </c:pt>
                <c:pt idx="3">
                  <c:v>3.36</c:v>
                </c:pt>
                <c:pt idx="4">
                  <c:v>2.96</c:v>
                </c:pt>
                <c:pt idx="5">
                  <c:v>2.39</c:v>
                </c:pt>
                <c:pt idx="6">
                  <c:v>2.34</c:v>
                </c:pt>
                <c:pt idx="7">
                  <c:v>2.17</c:v>
                </c:pt>
                <c:pt idx="8">
                  <c:v>2.02</c:v>
                </c:pt>
                <c:pt idx="9">
                  <c:v>2.0099999999999998</c:v>
                </c:pt>
                <c:pt idx="10">
                  <c:v>1.94</c:v>
                </c:pt>
                <c:pt idx="11">
                  <c:v>1.79</c:v>
                </c:pt>
                <c:pt idx="12">
                  <c:v>1.55</c:v>
                </c:pt>
                <c:pt idx="13">
                  <c:v>1.4</c:v>
                </c:pt>
                <c:pt idx="14">
                  <c:v>1.19</c:v>
                </c:pt>
                <c:pt idx="15">
                  <c:v>1.17</c:v>
                </c:pt>
                <c:pt idx="16">
                  <c:v>1.07</c:v>
                </c:pt>
                <c:pt idx="17">
                  <c:v>1.04</c:v>
                </c:pt>
                <c:pt idx="18">
                  <c:v>1.04</c:v>
                </c:pt>
                <c:pt idx="19">
                  <c:v>0.95</c:v>
                </c:pt>
                <c:pt idx="20">
                  <c:v>0.94</c:v>
                </c:pt>
                <c:pt idx="21">
                  <c:v>0.78</c:v>
                </c:pt>
                <c:pt idx="22">
                  <c:v>0.74</c:v>
                </c:pt>
                <c:pt idx="23">
                  <c:v>0.7</c:v>
                </c:pt>
                <c:pt idx="24">
                  <c:v>0.7</c:v>
                </c:pt>
                <c:pt idx="25">
                  <c:v>0.61</c:v>
                </c:pt>
                <c:pt idx="26">
                  <c:v>0.57999999999999996</c:v>
                </c:pt>
                <c:pt idx="27">
                  <c:v>0.57999999999999996</c:v>
                </c:pt>
                <c:pt idx="28">
                  <c:v>0.49</c:v>
                </c:pt>
                <c:pt idx="29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Arkusz1!$A$2:$A$31</c:f>
              <c:strCache>
                <c:ptCount val="30"/>
                <c:pt idx="0">
                  <c:v>Luksemburg</c:v>
                </c:pt>
                <c:pt idx="1">
                  <c:v>Szwajcaria </c:v>
                </c:pt>
                <c:pt idx="2">
                  <c:v>Norwegia</c:v>
                </c:pt>
                <c:pt idx="3">
                  <c:v>Dania</c:v>
                </c:pt>
                <c:pt idx="4">
                  <c:v>Szwecja</c:v>
                </c:pt>
                <c:pt idx="5">
                  <c:v>Finlandia</c:v>
                </c:pt>
                <c:pt idx="6">
                  <c:v>Belgia</c:v>
                </c:pt>
                <c:pt idx="7">
                  <c:v>Holandia</c:v>
                </c:pt>
                <c:pt idx="8">
                  <c:v>Wielka Brytania</c:v>
                </c:pt>
                <c:pt idx="9">
                  <c:v>Irlandia</c:v>
                </c:pt>
                <c:pt idx="10">
                  <c:v>Austria</c:v>
                </c:pt>
                <c:pt idx="11">
                  <c:v>Francja</c:v>
                </c:pt>
                <c:pt idx="12">
                  <c:v>Niemcy</c:v>
                </c:pt>
                <c:pt idx="13">
                  <c:v>Średnia UE</c:v>
                </c:pt>
                <c:pt idx="14">
                  <c:v>Cypr</c:v>
                </c:pt>
                <c:pt idx="15">
                  <c:v>Malta</c:v>
                </c:pt>
                <c:pt idx="16">
                  <c:v>Włochy</c:v>
                </c:pt>
                <c:pt idx="17">
                  <c:v>Słowenia</c:v>
                </c:pt>
                <c:pt idx="18">
                  <c:v>Portugalia</c:v>
                </c:pt>
                <c:pt idx="19">
                  <c:v>Hiszpania</c:v>
                </c:pt>
                <c:pt idx="20">
                  <c:v>Estonia</c:v>
                </c:pt>
                <c:pt idx="21">
                  <c:v>Czechy</c:v>
                </c:pt>
                <c:pt idx="22">
                  <c:v>Łotwa</c:v>
                </c:pt>
                <c:pt idx="23">
                  <c:v>Grecja</c:v>
                </c:pt>
                <c:pt idx="24">
                  <c:v>Litwa</c:v>
                </c:pt>
                <c:pt idx="25">
                  <c:v>Słowacja</c:v>
                </c:pt>
                <c:pt idx="26">
                  <c:v>Polska</c:v>
                </c:pt>
                <c:pt idx="27">
                  <c:v>Węgry</c:v>
                </c:pt>
                <c:pt idx="28">
                  <c:v>Chorwacja</c:v>
                </c:pt>
                <c:pt idx="29">
                  <c:v>Bułgaria</c:v>
                </c:pt>
              </c:strCache>
            </c:strRef>
          </c:cat>
          <c:val>
            <c:numRef>
              <c:f>Arkusz1!$C$2:$C$31</c:f>
              <c:numCache>
                <c:formatCode>General</c:formatCode>
                <c:ptCount val="30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Arkusz1!$A$2:$A$31</c:f>
              <c:strCache>
                <c:ptCount val="30"/>
                <c:pt idx="0">
                  <c:v>Luksemburg</c:v>
                </c:pt>
                <c:pt idx="1">
                  <c:v>Szwajcaria </c:v>
                </c:pt>
                <c:pt idx="2">
                  <c:v>Norwegia</c:v>
                </c:pt>
                <c:pt idx="3">
                  <c:v>Dania</c:v>
                </c:pt>
                <c:pt idx="4">
                  <c:v>Szwecja</c:v>
                </c:pt>
                <c:pt idx="5">
                  <c:v>Finlandia</c:v>
                </c:pt>
                <c:pt idx="6">
                  <c:v>Belgia</c:v>
                </c:pt>
                <c:pt idx="7">
                  <c:v>Holandia</c:v>
                </c:pt>
                <c:pt idx="8">
                  <c:v>Wielka Brytania</c:v>
                </c:pt>
                <c:pt idx="9">
                  <c:v>Irlandia</c:v>
                </c:pt>
                <c:pt idx="10">
                  <c:v>Austria</c:v>
                </c:pt>
                <c:pt idx="11">
                  <c:v>Francja</c:v>
                </c:pt>
                <c:pt idx="12">
                  <c:v>Niemcy</c:v>
                </c:pt>
                <c:pt idx="13">
                  <c:v>Średnia UE</c:v>
                </c:pt>
                <c:pt idx="14">
                  <c:v>Cypr</c:v>
                </c:pt>
                <c:pt idx="15">
                  <c:v>Malta</c:v>
                </c:pt>
                <c:pt idx="16">
                  <c:v>Włochy</c:v>
                </c:pt>
                <c:pt idx="17">
                  <c:v>Słowenia</c:v>
                </c:pt>
                <c:pt idx="18">
                  <c:v>Portugalia</c:v>
                </c:pt>
                <c:pt idx="19">
                  <c:v>Hiszpania</c:v>
                </c:pt>
                <c:pt idx="20">
                  <c:v>Estonia</c:v>
                </c:pt>
                <c:pt idx="21">
                  <c:v>Czechy</c:v>
                </c:pt>
                <c:pt idx="22">
                  <c:v>Łotwa</c:v>
                </c:pt>
                <c:pt idx="23">
                  <c:v>Grecja</c:v>
                </c:pt>
                <c:pt idx="24">
                  <c:v>Litwa</c:v>
                </c:pt>
                <c:pt idx="25">
                  <c:v>Słowacja</c:v>
                </c:pt>
                <c:pt idx="26">
                  <c:v>Polska</c:v>
                </c:pt>
                <c:pt idx="27">
                  <c:v>Węgry</c:v>
                </c:pt>
                <c:pt idx="28">
                  <c:v>Chorwacja</c:v>
                </c:pt>
                <c:pt idx="29">
                  <c:v>Bułgaria</c:v>
                </c:pt>
              </c:strCache>
            </c:strRef>
          </c:cat>
          <c:val>
            <c:numRef>
              <c:f>Arkusz1!$D$2:$D$31</c:f>
              <c:numCache>
                <c:formatCode>General</c:formatCode>
                <c:ptCount val="3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9213280"/>
        <c:axId val="1339208928"/>
      </c:barChart>
      <c:catAx>
        <c:axId val="133921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9208928"/>
        <c:crosses val="autoZero"/>
        <c:auto val="1"/>
        <c:lblAlgn val="ctr"/>
        <c:lblOffset val="100"/>
        <c:noMultiLvlLbl val="0"/>
      </c:catAx>
      <c:valAx>
        <c:axId val="133920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921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 dirty="0" smtClean="0">
                <a:solidFill>
                  <a:schemeClr val="tx1"/>
                </a:solidFill>
              </a:rPr>
              <a:t>Wydatki</a:t>
            </a:r>
            <a:r>
              <a:rPr lang="pl-PL" b="1" baseline="0" dirty="0" smtClean="0">
                <a:solidFill>
                  <a:schemeClr val="tx1"/>
                </a:solidFill>
              </a:rPr>
              <a:t> JST (w tys. zł)</a:t>
            </a:r>
            <a:endParaRPr lang="pl-PL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2028582386443836"/>
          <c:y val="1.721664275466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Wydatki JST ogółem (bez majątkowych i 500+)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Rok 2016</c:v>
                </c:pt>
                <c:pt idx="1">
                  <c:v>Rok 2017</c:v>
                </c:pt>
                <c:pt idx="2">
                  <c:v>Rok 2018</c:v>
                </c:pt>
              </c:strCache>
            </c:strRef>
          </c:cat>
          <c:val>
            <c:numRef>
              <c:f>Arkusz1!$B$2:$B$4</c:f>
              <c:numCache>
                <c:formatCode>#,##0</c:formatCode>
                <c:ptCount val="3"/>
                <c:pt idx="0">
                  <c:v>161363334</c:v>
                </c:pt>
                <c:pt idx="1">
                  <c:v>168503910</c:v>
                </c:pt>
                <c:pt idx="2">
                  <c:v>180830483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Dział 801, 854 (bieżące)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Rok 2016</c:v>
                </c:pt>
                <c:pt idx="1">
                  <c:v>Rok 2017</c:v>
                </c:pt>
                <c:pt idx="2">
                  <c:v>Rok 2018</c:v>
                </c:pt>
              </c:strCache>
            </c:strRef>
          </c:cat>
          <c:val>
            <c:numRef>
              <c:f>Arkusz1!$C$2:$C$4</c:f>
              <c:numCache>
                <c:formatCode>#,##0</c:formatCode>
                <c:ptCount val="3"/>
                <c:pt idx="0">
                  <c:v>63100129</c:v>
                </c:pt>
                <c:pt idx="1">
                  <c:v>65354631</c:v>
                </c:pt>
                <c:pt idx="2">
                  <c:v>67995412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9204576"/>
        <c:axId val="1339214368"/>
      </c:barChart>
      <c:catAx>
        <c:axId val="133920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9214368"/>
        <c:crosses val="autoZero"/>
        <c:auto val="1"/>
        <c:lblAlgn val="ctr"/>
        <c:lblOffset val="100"/>
        <c:noMultiLvlLbl val="0"/>
      </c:catAx>
      <c:valAx>
        <c:axId val="133921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3920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400" b="1" dirty="0">
                <a:solidFill>
                  <a:srgbClr val="C00000"/>
                </a:solidFill>
              </a:rPr>
              <a:t>Liczba uczniów niepełnosprawnych uwzględnionych w subwencji w latach </a:t>
            </a:r>
            <a:r>
              <a:rPr lang="pl-PL" sz="2400" b="1" dirty="0" smtClean="0">
                <a:solidFill>
                  <a:srgbClr val="C00000"/>
                </a:solidFill>
              </a:rPr>
              <a:t>2012-2018 </a:t>
            </a:r>
            <a:endParaRPr lang="en-US" sz="2400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2647019051440031"/>
          <c:y val="4.0635724117073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wykres_dane!$B$24</c:f>
              <c:strCache>
                <c:ptCount val="1"/>
                <c:pt idx="0">
                  <c:v>niepełnosprawni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wykres_dane!$C$23:$I$23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wykres_dane!$C$24:$I$24</c:f>
              <c:numCache>
                <c:formatCode>#,##0</c:formatCode>
                <c:ptCount val="7"/>
                <c:pt idx="0">
                  <c:v>158226</c:v>
                </c:pt>
                <c:pt idx="1">
                  <c:v>158748</c:v>
                </c:pt>
                <c:pt idx="2" formatCode="_-* #\ ##0\ _z_ł_-;\-* #\ ##0\ _z_ł_-;_-* &quot;-&quot;??\ _z_ł_-;_-@_-">
                  <c:v>159971</c:v>
                </c:pt>
                <c:pt idx="3" formatCode="_-* #\ ##0\ _z_ł_-;\-* #\ ##0\ _z_ł_-;_-* &quot;-&quot;??\ _z_ł_-;_-@_-">
                  <c:v>165631</c:v>
                </c:pt>
                <c:pt idx="4" formatCode="_-* #\ ##0\ _z_ł_-;\-* #\ ##0\ _z_ł_-;_-* &quot;-&quot;??\ _z_ł_-;_-@_-">
                  <c:v>174338</c:v>
                </c:pt>
                <c:pt idx="5" formatCode="_-* #\ ##0\ _z_ł_-;\-* #\ ##0\ _z_ł_-;_-* &quot;-&quot;??\ _z_ł_-;_-@_-">
                  <c:v>184008</c:v>
                </c:pt>
                <c:pt idx="6" formatCode="_-* #\ ##0\ _z_ł_-;\-* #\ ##0\ _z_ł_-;_-* &quot;-&quot;??\ _z_ł_-;_-@_-">
                  <c:v>194841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7"/>
        <c:axId val="1476892496"/>
        <c:axId val="1476901200"/>
      </c:barChart>
      <c:catAx>
        <c:axId val="1476892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901200"/>
        <c:crosses val="autoZero"/>
        <c:auto val="1"/>
        <c:lblAlgn val="ctr"/>
        <c:lblOffset val="100"/>
        <c:noMultiLvlLbl val="0"/>
      </c:catAx>
      <c:valAx>
        <c:axId val="1476901200"/>
        <c:scaling>
          <c:orientation val="minMax"/>
          <c:max val="200000"/>
          <c:min val="1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uczniów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89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sz="2800" b="1" dirty="0">
                <a:solidFill>
                  <a:srgbClr val="C00000"/>
                </a:solidFill>
              </a:rPr>
              <a:t>Liczba uczniów </a:t>
            </a:r>
            <a:r>
              <a:rPr lang="pl-PL" sz="2800" b="1" dirty="0" smtClean="0">
                <a:solidFill>
                  <a:srgbClr val="C00000"/>
                </a:solidFill>
              </a:rPr>
              <a:t>z wybranymi rodzajami niepełnosprawności, w </a:t>
            </a:r>
            <a:r>
              <a:rPr lang="pl-PL" sz="2800" b="1" dirty="0">
                <a:solidFill>
                  <a:srgbClr val="C00000"/>
                </a:solidFill>
              </a:rPr>
              <a:t>latach </a:t>
            </a:r>
            <a:r>
              <a:rPr lang="pl-PL" sz="2800" b="1" dirty="0" smtClean="0">
                <a:solidFill>
                  <a:srgbClr val="C00000"/>
                </a:solidFill>
              </a:rPr>
              <a:t>2012 </a:t>
            </a:r>
            <a:r>
              <a:rPr lang="pl-PL" sz="2800" b="1" dirty="0">
                <a:solidFill>
                  <a:srgbClr val="C00000"/>
                </a:solidFill>
              </a:rPr>
              <a:t>- </a:t>
            </a:r>
            <a:r>
              <a:rPr lang="pl-PL" sz="2800" b="1" dirty="0" smtClean="0">
                <a:solidFill>
                  <a:srgbClr val="C00000"/>
                </a:solidFill>
              </a:rPr>
              <a:t>2018</a:t>
            </a:r>
            <a:endParaRPr lang="pl-PL" sz="2800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1525769304078401"/>
          <c:y val="1.430021288925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wykres_dane!$C$39</c:f>
              <c:strCache>
                <c:ptCount val="1"/>
                <c:pt idx="0">
                  <c:v>2012  (30.09.2011)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wykres_dane!$C$40:$C$41</c:f>
              <c:numCache>
                <c:formatCode>_-* #\ ##0\ _z_ł_-;\-* #\ ##0\ _z_ł_-;_-* "-"??\ _z_ł_-;_-@_-</c:formatCode>
                <c:ptCount val="2"/>
                <c:pt idx="0">
                  <c:v>20512</c:v>
                </c:pt>
                <c:pt idx="1">
                  <c:v>7817</c:v>
                </c:pt>
              </c:numCache>
            </c:numRef>
          </c:val>
        </c:ser>
        <c:ser>
          <c:idx val="1"/>
          <c:order val="1"/>
          <c:tx>
            <c:strRef>
              <c:f>wykres_dane!$D$39</c:f>
              <c:strCache>
                <c:ptCount val="1"/>
                <c:pt idx="0">
                  <c:v>2013 (30.09.2012)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wykres_dane!$D$40:$D$41</c:f>
              <c:numCache>
                <c:formatCode>_-* #\ ##0\ _z_ł_-;\-* #\ ##0\ _z_ł_-;_-* "-"??\ _z_ł_-;_-@_-</c:formatCode>
                <c:ptCount val="2"/>
                <c:pt idx="0">
                  <c:v>21880</c:v>
                </c:pt>
                <c:pt idx="1">
                  <c:v>10238</c:v>
                </c:pt>
              </c:numCache>
            </c:numRef>
          </c:val>
        </c:ser>
        <c:ser>
          <c:idx val="2"/>
          <c:order val="2"/>
          <c:tx>
            <c:strRef>
              <c:f>wykres_dane!$E$39</c:f>
              <c:strCache>
                <c:ptCount val="1"/>
                <c:pt idx="0">
                  <c:v>2014 (30.09.2013)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wykres_dane!$E$40:$E$41</c:f>
              <c:numCache>
                <c:formatCode>_-* #\ ##0\ _z_ł_-;\-* #\ ##0\ _z_ł_-;_-* "-"??\ _z_ł_-;_-@_-</c:formatCode>
                <c:ptCount val="2"/>
                <c:pt idx="0">
                  <c:v>23883</c:v>
                </c:pt>
                <c:pt idx="1">
                  <c:v>13299</c:v>
                </c:pt>
              </c:numCache>
            </c:numRef>
          </c:val>
        </c:ser>
        <c:ser>
          <c:idx val="3"/>
          <c:order val="3"/>
          <c:tx>
            <c:strRef>
              <c:f>wykres_dane!$F$39</c:f>
              <c:strCache>
                <c:ptCount val="1"/>
                <c:pt idx="0">
                  <c:v>2015 (30.09.2014)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wykres_dane!$F$40:$F$41</c:f>
              <c:numCache>
                <c:formatCode>_-* #\ ##0\ _z_ł_-;\-* #\ ##0\ _z_ł_-;_-* "-"??\ _z_ł_-;_-@_-</c:formatCode>
                <c:ptCount val="2"/>
                <c:pt idx="0">
                  <c:v>26144</c:v>
                </c:pt>
                <c:pt idx="1">
                  <c:v>17137</c:v>
                </c:pt>
              </c:numCache>
            </c:numRef>
          </c:val>
        </c:ser>
        <c:ser>
          <c:idx val="4"/>
          <c:order val="4"/>
          <c:tx>
            <c:strRef>
              <c:f>wykres_dane!$G$39</c:f>
              <c:strCache>
                <c:ptCount val="1"/>
                <c:pt idx="0">
                  <c:v>2016 (30.09.2015)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wykres_dane!$G$40:$G$41</c:f>
              <c:numCache>
                <c:formatCode>_-* #\ ##0\ _z_ł_-;\-* #\ ##0\ _z_ł_-;_-* "-"??\ _z_ł_-;_-@_-</c:formatCode>
                <c:ptCount val="2"/>
                <c:pt idx="0">
                  <c:v>28517</c:v>
                </c:pt>
                <c:pt idx="1">
                  <c:v>21883</c:v>
                </c:pt>
              </c:numCache>
            </c:numRef>
          </c:val>
        </c:ser>
        <c:ser>
          <c:idx val="5"/>
          <c:order val="5"/>
          <c:tx>
            <c:strRef>
              <c:f>wykres_dane!$H$39</c:f>
              <c:strCache>
                <c:ptCount val="1"/>
                <c:pt idx="0">
                  <c:v>2017 (30.09.2016)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wykres_dane!$H$40:$H$41</c:f>
              <c:numCache>
                <c:formatCode>_-* #\ ##0\ _z_ł_-;\-* #\ ##0\ _z_ł_-;_-* "-"??\ _z_ł_-;_-@_-</c:formatCode>
                <c:ptCount val="2"/>
                <c:pt idx="0">
                  <c:v>30854</c:v>
                </c:pt>
                <c:pt idx="1">
                  <c:v>27794</c:v>
                </c:pt>
              </c:numCache>
            </c:numRef>
          </c:val>
        </c:ser>
        <c:ser>
          <c:idx val="6"/>
          <c:order val="6"/>
          <c:tx>
            <c:strRef>
              <c:f>wykres_dane!$I$39</c:f>
              <c:strCache>
                <c:ptCount val="1"/>
                <c:pt idx="0">
                  <c:v>2018 (30.09.2017)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wykres_dane!$I$40:$I$41</c:f>
              <c:numCache>
                <c:formatCode>_-* #\ ##0\ _z_ł_-;\-* #\ ##0\ _z_ł_-;_-* "-"??\ _z_ł_-;_-@_-</c:formatCode>
                <c:ptCount val="2"/>
                <c:pt idx="0">
                  <c:v>33410</c:v>
                </c:pt>
                <c:pt idx="1">
                  <c:v>34437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6895216"/>
        <c:axId val="1476891952"/>
      </c:barChart>
      <c:catAx>
        <c:axId val="147689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891952"/>
        <c:crosses val="autoZero"/>
        <c:auto val="1"/>
        <c:lblAlgn val="ctr"/>
        <c:lblOffset val="100"/>
        <c:noMultiLvlLbl val="0"/>
      </c:catAx>
      <c:valAx>
        <c:axId val="1476891952"/>
        <c:scaling>
          <c:orientation val="minMax"/>
          <c:max val="3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89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Rok 2009</c:v>
                </c:pt>
                <c:pt idx="1">
                  <c:v>Rok 2010</c:v>
                </c:pt>
                <c:pt idx="2">
                  <c:v>Rok 2011</c:v>
                </c:pt>
                <c:pt idx="3">
                  <c:v>Rok 2012</c:v>
                </c:pt>
                <c:pt idx="4">
                  <c:v>Rok 2013</c:v>
                </c:pt>
                <c:pt idx="5">
                  <c:v>Rok 2014</c:v>
                </c:pt>
                <c:pt idx="6">
                  <c:v>Rok 2015</c:v>
                </c:pt>
                <c:pt idx="7">
                  <c:v>Rok 2016</c:v>
                </c:pt>
                <c:pt idx="8">
                  <c:v>Rok 2017</c:v>
                </c:pt>
                <c:pt idx="9">
                  <c:v>Rok 2018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3.8</c:v>
                </c:pt>
                <c:pt idx="1">
                  <c:v>4.0999999999999996</c:v>
                </c:pt>
                <c:pt idx="2">
                  <c:v>4.4000000000000004</c:v>
                </c:pt>
                <c:pt idx="3">
                  <c:v>4.7</c:v>
                </c:pt>
                <c:pt idx="4">
                  <c:v>5.0999999999999996</c:v>
                </c:pt>
                <c:pt idx="5">
                  <c:v>5.4</c:v>
                </c:pt>
                <c:pt idx="6">
                  <c:v>5.7</c:v>
                </c:pt>
                <c:pt idx="7">
                  <c:v>6.1</c:v>
                </c:pt>
                <c:pt idx="8">
                  <c:v>6.5</c:v>
                </c:pt>
                <c:pt idx="9">
                  <c:v>7.1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6898480"/>
        <c:axId val="1476903920"/>
      </c:barChart>
      <c:catAx>
        <c:axId val="147689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903920"/>
        <c:crosses val="autoZero"/>
        <c:auto val="1"/>
        <c:lblAlgn val="ctr"/>
        <c:lblOffset val="100"/>
        <c:noMultiLvlLbl val="0"/>
      </c:catAx>
      <c:valAx>
        <c:axId val="147690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7689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719E5-8B25-4A41-9428-35F049DAECAD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CD35FCB-5D86-400B-9D72-812B8B6BAA3D}">
      <dgm:prSet phldrT="[Tekst]" custT="1"/>
      <dgm:spPr/>
      <dgm:t>
        <a:bodyPr/>
        <a:lstStyle/>
        <a:p>
          <a:r>
            <a:rPr lang="pl-PL" sz="1800" dirty="0" smtClean="0"/>
            <a:t>Gospodarki krajów wysoko rozwiniętych oparte są na rosnących zasobach ludzi dobrze wykształconych, posiadających umiejętności twórcze i innowacyjne, </a:t>
          </a:r>
          <a:br>
            <a:rPr lang="pl-PL" sz="1800" dirty="0" smtClean="0"/>
          </a:br>
          <a:r>
            <a:rPr lang="pl-PL" sz="1800" dirty="0" smtClean="0"/>
            <a:t>co jest niezbędnym warunkiem postępu technicznego, gospodarczego i społecznego</a:t>
          </a:r>
          <a:endParaRPr lang="pl-PL" sz="1800" dirty="0"/>
        </a:p>
      </dgm:t>
    </dgm:pt>
    <dgm:pt modelId="{BAA29254-8781-4587-A99E-3DDEE6F1ACD1}" type="parTrans" cxnId="{59832A74-6BAB-444E-B7EE-71FD3813411A}">
      <dgm:prSet/>
      <dgm:spPr/>
      <dgm:t>
        <a:bodyPr/>
        <a:lstStyle/>
        <a:p>
          <a:endParaRPr lang="pl-PL"/>
        </a:p>
      </dgm:t>
    </dgm:pt>
    <dgm:pt modelId="{FC4EA571-FA6C-4884-9008-F92B3F6781CA}" type="sibTrans" cxnId="{59832A74-6BAB-444E-B7EE-71FD3813411A}">
      <dgm:prSet/>
      <dgm:spPr/>
      <dgm:t>
        <a:bodyPr/>
        <a:lstStyle/>
        <a:p>
          <a:endParaRPr lang="pl-PL"/>
        </a:p>
      </dgm:t>
    </dgm:pt>
    <dgm:pt modelId="{CEDF8C07-2220-4F90-8B1D-EBACC0C92330}">
      <dgm:prSet custT="1"/>
      <dgm:spPr/>
      <dgm:t>
        <a:bodyPr/>
        <a:lstStyle/>
        <a:p>
          <a:r>
            <a:rPr lang="pl-PL" sz="1800" dirty="0" smtClean="0"/>
            <a:t>Doświadczenia krajów wysoko rozwiniętych pod względem ekonomicznym dowodzą, że sukcesy gospodarcze, wysoka pozycja </a:t>
          </a:r>
          <a:br>
            <a:rPr lang="pl-PL" sz="1800" dirty="0" smtClean="0"/>
          </a:br>
          <a:r>
            <a:rPr lang="pl-PL" sz="1800" dirty="0" smtClean="0"/>
            <a:t>tych krajów na rynku światowym </a:t>
          </a:r>
          <a:br>
            <a:rPr lang="pl-PL" sz="1800" dirty="0" smtClean="0"/>
          </a:br>
          <a:r>
            <a:rPr lang="pl-PL" sz="1800" dirty="0" smtClean="0"/>
            <a:t>i konkurencyjność gospodarek </a:t>
          </a:r>
          <a:br>
            <a:rPr lang="pl-PL" sz="1800" dirty="0" smtClean="0"/>
          </a:br>
          <a:r>
            <a:rPr lang="pl-PL" sz="1800" dirty="0" smtClean="0"/>
            <a:t>w coraz większym stopniu zależą </a:t>
          </a:r>
          <a:br>
            <a:rPr lang="pl-PL" sz="1800" dirty="0" smtClean="0"/>
          </a:br>
          <a:r>
            <a:rPr lang="pl-PL" sz="1800" dirty="0" smtClean="0"/>
            <a:t>od poziomu wiedzy społeczeństwa oraz umiejętności tworzenia</a:t>
          </a:r>
          <a:br>
            <a:rPr lang="pl-PL" sz="1800" dirty="0" smtClean="0"/>
          </a:br>
          <a:r>
            <a:rPr lang="pl-PL" sz="1800" dirty="0" smtClean="0"/>
            <a:t>i wykorzystywania wiedzy technicznej, ekonomicznej, informatycznej itd. </a:t>
          </a:r>
          <a:br>
            <a:rPr lang="pl-PL" sz="1800" dirty="0" smtClean="0"/>
          </a:br>
          <a:r>
            <a:rPr lang="pl-PL" sz="1800" dirty="0" smtClean="0"/>
            <a:t>w procesach gospodarczych</a:t>
          </a:r>
          <a:endParaRPr lang="pl-PL" sz="1800" dirty="0"/>
        </a:p>
      </dgm:t>
    </dgm:pt>
    <dgm:pt modelId="{120DC6F6-D0AA-4B55-8C43-C03A77B24DBA}" type="parTrans" cxnId="{D1109898-D6BB-4B93-836D-89A5EAECABBA}">
      <dgm:prSet/>
      <dgm:spPr/>
      <dgm:t>
        <a:bodyPr/>
        <a:lstStyle/>
        <a:p>
          <a:endParaRPr lang="pl-PL"/>
        </a:p>
      </dgm:t>
    </dgm:pt>
    <dgm:pt modelId="{C68A8DC6-4A9E-437F-8648-E1875DFBA8E4}" type="sibTrans" cxnId="{D1109898-D6BB-4B93-836D-89A5EAECABBA}">
      <dgm:prSet/>
      <dgm:spPr/>
      <dgm:t>
        <a:bodyPr/>
        <a:lstStyle/>
        <a:p>
          <a:endParaRPr lang="pl-PL"/>
        </a:p>
      </dgm:t>
    </dgm:pt>
    <dgm:pt modelId="{0D85F0D1-A7BE-4D4C-9F20-D7617AFEEA4A}" type="pres">
      <dgm:prSet presAssocID="{40B719E5-8B25-4A41-9428-35F049DAEC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F559F45-7DAF-4298-B738-D475E1F1C6C9}" type="pres">
      <dgm:prSet presAssocID="{CEDF8C07-2220-4F90-8B1D-EBACC0C92330}" presName="node" presStyleLbl="node1" presStyleIdx="0" presStyleCnt="2" custScaleY="1441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706E80-D6ED-472D-BA57-5485D711989B}" type="pres">
      <dgm:prSet presAssocID="{C68A8DC6-4A9E-437F-8648-E1875DFBA8E4}" presName="sibTrans" presStyleCnt="0"/>
      <dgm:spPr/>
    </dgm:pt>
    <dgm:pt modelId="{246AE3EE-F4DA-403E-A001-F82C643BC490}" type="pres">
      <dgm:prSet presAssocID="{5CD35FCB-5D86-400B-9D72-812B8B6BAA3D}" presName="node" presStyleLbl="node1" presStyleIdx="1" presStyleCnt="2" custScaleY="1441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1109898-D6BB-4B93-836D-89A5EAECABBA}" srcId="{40B719E5-8B25-4A41-9428-35F049DAECAD}" destId="{CEDF8C07-2220-4F90-8B1D-EBACC0C92330}" srcOrd="0" destOrd="0" parTransId="{120DC6F6-D0AA-4B55-8C43-C03A77B24DBA}" sibTransId="{C68A8DC6-4A9E-437F-8648-E1875DFBA8E4}"/>
    <dgm:cxn modelId="{E67ABF24-C102-4922-81A2-38B146F84004}" type="presOf" srcId="{CEDF8C07-2220-4F90-8B1D-EBACC0C92330}" destId="{0F559F45-7DAF-4298-B738-D475E1F1C6C9}" srcOrd="0" destOrd="0" presId="urn:microsoft.com/office/officeart/2005/8/layout/default"/>
    <dgm:cxn modelId="{4D76389D-4064-4C4F-AF8D-03CAEAD6DB47}" type="presOf" srcId="{5CD35FCB-5D86-400B-9D72-812B8B6BAA3D}" destId="{246AE3EE-F4DA-403E-A001-F82C643BC490}" srcOrd="0" destOrd="0" presId="urn:microsoft.com/office/officeart/2005/8/layout/default"/>
    <dgm:cxn modelId="{CBBA620F-90C5-407B-979F-92A7E70CD7F8}" type="presOf" srcId="{40B719E5-8B25-4A41-9428-35F049DAECAD}" destId="{0D85F0D1-A7BE-4D4C-9F20-D7617AFEEA4A}" srcOrd="0" destOrd="0" presId="urn:microsoft.com/office/officeart/2005/8/layout/default"/>
    <dgm:cxn modelId="{59832A74-6BAB-444E-B7EE-71FD3813411A}" srcId="{40B719E5-8B25-4A41-9428-35F049DAECAD}" destId="{5CD35FCB-5D86-400B-9D72-812B8B6BAA3D}" srcOrd="1" destOrd="0" parTransId="{BAA29254-8781-4587-A99E-3DDEE6F1ACD1}" sibTransId="{FC4EA571-FA6C-4884-9008-F92B3F6781CA}"/>
    <dgm:cxn modelId="{140C284D-C5B2-4938-84FE-A04ED2420713}" type="presParOf" srcId="{0D85F0D1-A7BE-4D4C-9F20-D7617AFEEA4A}" destId="{0F559F45-7DAF-4298-B738-D475E1F1C6C9}" srcOrd="0" destOrd="0" presId="urn:microsoft.com/office/officeart/2005/8/layout/default"/>
    <dgm:cxn modelId="{FC52ACA4-7E8A-47E9-A6F9-C8BBBB9699BE}" type="presParOf" srcId="{0D85F0D1-A7BE-4D4C-9F20-D7617AFEEA4A}" destId="{17706E80-D6ED-472D-BA57-5485D711989B}" srcOrd="1" destOrd="0" presId="urn:microsoft.com/office/officeart/2005/8/layout/default"/>
    <dgm:cxn modelId="{9B34E3C0-4D91-4ECE-A5E9-95057634FBEF}" type="presParOf" srcId="{0D85F0D1-A7BE-4D4C-9F20-D7617AFEEA4A}" destId="{246AE3EE-F4DA-403E-A001-F82C643BC49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B0A7A9-A322-4484-9F46-57BBB57CE0E8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F3C30DF9-2F68-4B24-8B24-2448E09E777F}">
      <dgm:prSet phldrT="[Tekst]" custT="1"/>
      <dgm:spPr/>
      <dgm:t>
        <a:bodyPr/>
        <a:lstStyle/>
        <a:p>
          <a:r>
            <a:rPr lang="pl-PL" sz="2000" b="0" i="0" dirty="0" smtClean="0"/>
            <a:t>Uzależnienie subwencji od liczby oddziałów</a:t>
          </a:r>
          <a:endParaRPr lang="pl-PL" sz="2000" b="0" i="0" dirty="0"/>
        </a:p>
      </dgm:t>
    </dgm:pt>
    <dgm:pt modelId="{D36189CB-C3F1-40D8-B287-C7E1258DEDF0}" type="parTrans" cxnId="{EEC19043-78D7-44E5-8837-B976A3458AB2}">
      <dgm:prSet/>
      <dgm:spPr/>
      <dgm:t>
        <a:bodyPr/>
        <a:lstStyle/>
        <a:p>
          <a:endParaRPr lang="pl-PL"/>
        </a:p>
      </dgm:t>
    </dgm:pt>
    <dgm:pt modelId="{8645F377-E9B0-4CEB-BA0D-3B97970115EB}" type="sibTrans" cxnId="{EEC19043-78D7-44E5-8837-B976A3458AB2}">
      <dgm:prSet/>
      <dgm:spPr/>
      <dgm:t>
        <a:bodyPr/>
        <a:lstStyle/>
        <a:p>
          <a:endParaRPr lang="pl-PL"/>
        </a:p>
      </dgm:t>
    </dgm:pt>
    <dgm:pt modelId="{0A82BB79-A7E4-4521-83AD-9BE3FD23B63A}">
      <dgm:prSet custT="1"/>
      <dgm:spPr/>
      <dgm:t>
        <a:bodyPr/>
        <a:lstStyle/>
        <a:p>
          <a:r>
            <a:rPr lang="pl-PL" sz="2000" b="0" i="0" dirty="0" smtClean="0"/>
            <a:t>Subwencja dla danej JST  zależałaby nie tylko od liczby uczniów w danej JST, ale także od liczby oddziałów</a:t>
          </a:r>
        </a:p>
      </dgm:t>
    </dgm:pt>
    <dgm:pt modelId="{CF3971EB-F7E2-4485-AAD2-6CFF5E3D7122}" type="parTrans" cxnId="{89B9AC83-8FA5-4C16-A124-98D089F64F80}">
      <dgm:prSet/>
      <dgm:spPr/>
      <dgm:t>
        <a:bodyPr/>
        <a:lstStyle/>
        <a:p>
          <a:endParaRPr lang="pl-PL"/>
        </a:p>
      </dgm:t>
    </dgm:pt>
    <dgm:pt modelId="{74E3AA0E-CDDE-4E3A-B7BD-EE2EB3188B4F}" type="sibTrans" cxnId="{89B9AC83-8FA5-4C16-A124-98D089F64F80}">
      <dgm:prSet/>
      <dgm:spPr/>
      <dgm:t>
        <a:bodyPr/>
        <a:lstStyle/>
        <a:p>
          <a:endParaRPr lang="pl-PL"/>
        </a:p>
      </dgm:t>
    </dgm:pt>
    <dgm:pt modelId="{B9F92D18-4F84-4D0F-B39B-DC2D0B7E1386}">
      <dgm:prSet custT="1"/>
      <dgm:spPr/>
      <dgm:t>
        <a:bodyPr/>
        <a:lstStyle/>
        <a:p>
          <a:r>
            <a:rPr lang="pl-PL" sz="2000" b="0" i="0" dirty="0" smtClean="0"/>
            <a:t>Uwzględnienie w podziale subwencji mechanizmu różnicującego środki finansowe w zależności od liczby godzin wynikającej z ramowych planów nauczania</a:t>
          </a:r>
        </a:p>
      </dgm:t>
    </dgm:pt>
    <dgm:pt modelId="{FDE771E9-DAEC-43EC-AF91-F901129E593C}" type="parTrans" cxnId="{608F27F3-679A-4982-B9C0-2223F8FB037A}">
      <dgm:prSet/>
      <dgm:spPr/>
      <dgm:t>
        <a:bodyPr/>
        <a:lstStyle/>
        <a:p>
          <a:endParaRPr lang="pl-PL"/>
        </a:p>
      </dgm:t>
    </dgm:pt>
    <dgm:pt modelId="{317A783E-576F-48D8-9915-16E2A502472A}" type="sibTrans" cxnId="{608F27F3-679A-4982-B9C0-2223F8FB037A}">
      <dgm:prSet/>
      <dgm:spPr/>
      <dgm:t>
        <a:bodyPr/>
        <a:lstStyle/>
        <a:p>
          <a:endParaRPr lang="pl-PL"/>
        </a:p>
      </dgm:t>
    </dgm:pt>
    <dgm:pt modelId="{EB0E3E41-FB9A-4E09-A41C-9762F0279D9E}">
      <dgm:prSet custT="1"/>
      <dgm:spPr/>
      <dgm:t>
        <a:bodyPr/>
        <a:lstStyle/>
        <a:p>
          <a:r>
            <a:rPr lang="pl-PL" sz="2000" b="0" i="0" dirty="0" smtClean="0"/>
            <a:t>Pozostawienie dotychczasowych wag na różne kategorie uczniów (np. niepełnosprawni, mniejszości, itp.) </a:t>
          </a:r>
          <a:br>
            <a:rPr lang="pl-PL" sz="2000" b="0" i="0" dirty="0" smtClean="0"/>
          </a:br>
          <a:r>
            <a:rPr lang="pl-PL" sz="2000" b="0" i="0" dirty="0" smtClean="0"/>
            <a:t>w dotychczasowej wysokości</a:t>
          </a:r>
        </a:p>
      </dgm:t>
    </dgm:pt>
    <dgm:pt modelId="{EE71FE40-452B-46B1-BD09-60BD20BE8B17}" type="parTrans" cxnId="{6D2A9EC1-BA43-4C98-B34C-43EBD9B54CA8}">
      <dgm:prSet/>
      <dgm:spPr/>
      <dgm:t>
        <a:bodyPr/>
        <a:lstStyle/>
        <a:p>
          <a:endParaRPr lang="pl-PL"/>
        </a:p>
      </dgm:t>
    </dgm:pt>
    <dgm:pt modelId="{7689A4A3-BB9F-4AD1-8824-1DA1E9AD4D41}" type="sibTrans" cxnId="{6D2A9EC1-BA43-4C98-B34C-43EBD9B54CA8}">
      <dgm:prSet/>
      <dgm:spPr/>
      <dgm:t>
        <a:bodyPr/>
        <a:lstStyle/>
        <a:p>
          <a:endParaRPr lang="pl-PL"/>
        </a:p>
      </dgm:t>
    </dgm:pt>
    <dgm:pt modelId="{B5221E39-0370-4D31-B899-45F487301DE5}">
      <dgm:prSet custT="1"/>
      <dgm:spPr/>
      <dgm:t>
        <a:bodyPr/>
        <a:lstStyle/>
        <a:p>
          <a:r>
            <a:rPr lang="pl-PL" sz="2000" b="0" i="0" dirty="0" smtClean="0"/>
            <a:t>Część subwencji kalkulowana byłaby na ucznia, a część subwencji kalkulowana byłaby na oddział</a:t>
          </a:r>
        </a:p>
      </dgm:t>
    </dgm:pt>
    <dgm:pt modelId="{41E0C4A4-73EE-494B-941A-EC487D42EB0C}" type="parTrans" cxnId="{6DADF6CB-248E-4ABD-9935-8E700D9D9B65}">
      <dgm:prSet/>
      <dgm:spPr/>
      <dgm:t>
        <a:bodyPr/>
        <a:lstStyle/>
        <a:p>
          <a:endParaRPr lang="pl-PL"/>
        </a:p>
      </dgm:t>
    </dgm:pt>
    <dgm:pt modelId="{6470E223-A26E-47F6-95B7-5862B7808FDB}" type="sibTrans" cxnId="{6DADF6CB-248E-4ABD-9935-8E700D9D9B65}">
      <dgm:prSet/>
      <dgm:spPr/>
      <dgm:t>
        <a:bodyPr/>
        <a:lstStyle/>
        <a:p>
          <a:endParaRPr lang="pl-PL"/>
        </a:p>
      </dgm:t>
    </dgm:pt>
    <dgm:pt modelId="{C7F8EB21-47BC-479B-BCC8-DDFDF8311B69}" type="pres">
      <dgm:prSet presAssocID="{B8B0A7A9-A322-4484-9F46-57BBB57CE0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3970E37-59A4-4E68-8AD0-9C0689B431D6}" type="pres">
      <dgm:prSet presAssocID="{F3C30DF9-2F68-4B24-8B24-2448E09E777F}" presName="parentLin" presStyleCnt="0"/>
      <dgm:spPr/>
    </dgm:pt>
    <dgm:pt modelId="{C3FFF98D-90FB-4368-B9A2-E1EA2D7BA287}" type="pres">
      <dgm:prSet presAssocID="{F3C30DF9-2F68-4B24-8B24-2448E09E777F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7BAB8D1B-9730-4EF5-919C-ABDEB8F3BCF7}" type="pres">
      <dgm:prSet presAssocID="{F3C30DF9-2F68-4B24-8B24-2448E09E777F}" presName="parentText" presStyleLbl="node1" presStyleIdx="0" presStyleCnt="5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8A3E27-7855-4588-B574-EAD025970285}" type="pres">
      <dgm:prSet presAssocID="{F3C30DF9-2F68-4B24-8B24-2448E09E777F}" presName="negativeSpace" presStyleCnt="0"/>
      <dgm:spPr/>
    </dgm:pt>
    <dgm:pt modelId="{CC0EE588-8A5B-4980-98D0-9DA123C802D0}" type="pres">
      <dgm:prSet presAssocID="{F3C30DF9-2F68-4B24-8B24-2448E09E777F}" presName="childText" presStyleLbl="conFgAcc1" presStyleIdx="0" presStyleCnt="5">
        <dgm:presLayoutVars>
          <dgm:bulletEnabled val="1"/>
        </dgm:presLayoutVars>
      </dgm:prSet>
      <dgm:spPr/>
    </dgm:pt>
    <dgm:pt modelId="{3A7C5400-A47A-4AFE-A407-AABE33E00CAA}" type="pres">
      <dgm:prSet presAssocID="{8645F377-E9B0-4CEB-BA0D-3B97970115EB}" presName="spaceBetweenRectangles" presStyleCnt="0"/>
      <dgm:spPr/>
    </dgm:pt>
    <dgm:pt modelId="{60B6E005-F510-480B-8EFC-A421B814FE7E}" type="pres">
      <dgm:prSet presAssocID="{0A82BB79-A7E4-4521-83AD-9BE3FD23B63A}" presName="parentLin" presStyleCnt="0"/>
      <dgm:spPr/>
    </dgm:pt>
    <dgm:pt modelId="{92A7C029-9154-4E26-9CD7-036E8501B3AE}" type="pres">
      <dgm:prSet presAssocID="{0A82BB79-A7E4-4521-83AD-9BE3FD23B63A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EE50A2A1-CC92-444F-B05A-003D497A53B0}" type="pres">
      <dgm:prSet presAssocID="{0A82BB79-A7E4-4521-83AD-9BE3FD23B63A}" presName="parentText" presStyleLbl="node1" presStyleIdx="1" presStyleCnt="5" custScaleX="127537" custScaleY="14423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54B758-EF39-4D1B-A7B4-BDE845369A43}" type="pres">
      <dgm:prSet presAssocID="{0A82BB79-A7E4-4521-83AD-9BE3FD23B63A}" presName="negativeSpace" presStyleCnt="0"/>
      <dgm:spPr/>
    </dgm:pt>
    <dgm:pt modelId="{80B244D8-B8B0-4CA5-A774-0B1D4535DA78}" type="pres">
      <dgm:prSet presAssocID="{0A82BB79-A7E4-4521-83AD-9BE3FD23B63A}" presName="childText" presStyleLbl="conFgAcc1" presStyleIdx="1" presStyleCnt="5">
        <dgm:presLayoutVars>
          <dgm:bulletEnabled val="1"/>
        </dgm:presLayoutVars>
      </dgm:prSet>
      <dgm:spPr/>
    </dgm:pt>
    <dgm:pt modelId="{E4792AB7-B816-43FA-8D87-4D3142FD6D27}" type="pres">
      <dgm:prSet presAssocID="{74E3AA0E-CDDE-4E3A-B7BD-EE2EB3188B4F}" presName="spaceBetweenRectangles" presStyleCnt="0"/>
      <dgm:spPr/>
    </dgm:pt>
    <dgm:pt modelId="{E4DAC3E9-70A9-4F21-913F-F4DCB4627232}" type="pres">
      <dgm:prSet presAssocID="{B5221E39-0370-4D31-B899-45F487301DE5}" presName="parentLin" presStyleCnt="0"/>
      <dgm:spPr/>
    </dgm:pt>
    <dgm:pt modelId="{44921E2B-0A6F-4808-B676-E0DAF14932CF}" type="pres">
      <dgm:prSet presAssocID="{B5221E39-0370-4D31-B899-45F487301DE5}" presName="parentLeftMargin" presStyleLbl="node1" presStyleIdx="1" presStyleCnt="5"/>
      <dgm:spPr/>
      <dgm:t>
        <a:bodyPr/>
        <a:lstStyle/>
        <a:p>
          <a:endParaRPr lang="pl-PL"/>
        </a:p>
      </dgm:t>
    </dgm:pt>
    <dgm:pt modelId="{340A45A9-1F76-449F-8D14-44ACFC95761C}" type="pres">
      <dgm:prSet presAssocID="{B5221E39-0370-4D31-B899-45F487301DE5}" presName="parentText" presStyleLbl="node1" presStyleIdx="2" presStyleCnt="5" custScaleX="127537" custScaleY="13885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53A812-2C2D-4795-A38A-5D1734DE24E1}" type="pres">
      <dgm:prSet presAssocID="{B5221E39-0370-4D31-B899-45F487301DE5}" presName="negativeSpace" presStyleCnt="0"/>
      <dgm:spPr/>
    </dgm:pt>
    <dgm:pt modelId="{F6D07042-BB6C-4107-AB00-E02B9B67D69C}" type="pres">
      <dgm:prSet presAssocID="{B5221E39-0370-4D31-B899-45F487301DE5}" presName="childText" presStyleLbl="conFgAcc1" presStyleIdx="2" presStyleCnt="5">
        <dgm:presLayoutVars>
          <dgm:bulletEnabled val="1"/>
        </dgm:presLayoutVars>
      </dgm:prSet>
      <dgm:spPr/>
    </dgm:pt>
    <dgm:pt modelId="{A9DDD6BD-B8AC-4054-955A-63C3C171B573}" type="pres">
      <dgm:prSet presAssocID="{6470E223-A26E-47F6-95B7-5862B7808FDB}" presName="spaceBetweenRectangles" presStyleCnt="0"/>
      <dgm:spPr/>
    </dgm:pt>
    <dgm:pt modelId="{BE4F0083-81D8-471D-A23F-A6EDD9160D71}" type="pres">
      <dgm:prSet presAssocID="{B9F92D18-4F84-4D0F-B39B-DC2D0B7E1386}" presName="parentLin" presStyleCnt="0"/>
      <dgm:spPr/>
    </dgm:pt>
    <dgm:pt modelId="{4EBD2BCF-75E5-49A8-B59A-D2ED639469A5}" type="pres">
      <dgm:prSet presAssocID="{B9F92D18-4F84-4D0F-B39B-DC2D0B7E1386}" presName="parentLeftMargin" presStyleLbl="node1" presStyleIdx="2" presStyleCnt="5"/>
      <dgm:spPr/>
      <dgm:t>
        <a:bodyPr/>
        <a:lstStyle/>
        <a:p>
          <a:endParaRPr lang="pl-PL"/>
        </a:p>
      </dgm:t>
    </dgm:pt>
    <dgm:pt modelId="{02043296-432C-4592-92E7-94734A23C7D9}" type="pres">
      <dgm:prSet presAssocID="{B9F92D18-4F84-4D0F-B39B-DC2D0B7E1386}" presName="parentText" presStyleLbl="node1" presStyleIdx="3" presStyleCnt="5" custScaleX="127537" custScaleY="1845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A03213-644C-4FD6-816F-DDD76E454087}" type="pres">
      <dgm:prSet presAssocID="{B9F92D18-4F84-4D0F-B39B-DC2D0B7E1386}" presName="negativeSpace" presStyleCnt="0"/>
      <dgm:spPr/>
    </dgm:pt>
    <dgm:pt modelId="{2C54A255-0933-413B-B80C-481D48E92BBE}" type="pres">
      <dgm:prSet presAssocID="{B9F92D18-4F84-4D0F-B39B-DC2D0B7E138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3D4FD7-725E-44D6-9DFB-1CD7FD950B26}" type="pres">
      <dgm:prSet presAssocID="{317A783E-576F-48D8-9915-16E2A502472A}" presName="spaceBetweenRectangles" presStyleCnt="0"/>
      <dgm:spPr/>
    </dgm:pt>
    <dgm:pt modelId="{657BB9BE-DD42-4B09-BEE0-2F552909071B}" type="pres">
      <dgm:prSet presAssocID="{EB0E3E41-FB9A-4E09-A41C-9762F0279D9E}" presName="parentLin" presStyleCnt="0"/>
      <dgm:spPr/>
    </dgm:pt>
    <dgm:pt modelId="{6BCD25C0-664F-44E9-8824-A274E2374C6E}" type="pres">
      <dgm:prSet presAssocID="{EB0E3E41-FB9A-4E09-A41C-9762F0279D9E}" presName="parentLeftMargin" presStyleLbl="node1" presStyleIdx="3" presStyleCnt="5"/>
      <dgm:spPr/>
      <dgm:t>
        <a:bodyPr/>
        <a:lstStyle/>
        <a:p>
          <a:endParaRPr lang="pl-PL"/>
        </a:p>
      </dgm:t>
    </dgm:pt>
    <dgm:pt modelId="{089096AB-7491-4C79-86CF-569E76069A03}" type="pres">
      <dgm:prSet presAssocID="{EB0E3E41-FB9A-4E09-A41C-9762F0279D9E}" presName="parentText" presStyleLbl="node1" presStyleIdx="4" presStyleCnt="5" custScaleX="127537" custScaleY="20507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17DD37-0DF5-4ACC-9561-6E73A7168975}" type="pres">
      <dgm:prSet presAssocID="{EB0E3E41-FB9A-4E09-A41C-9762F0279D9E}" presName="negativeSpace" presStyleCnt="0"/>
      <dgm:spPr/>
    </dgm:pt>
    <dgm:pt modelId="{B8900E3D-8564-45C7-BF64-0859A70A8470}" type="pres">
      <dgm:prSet presAssocID="{EB0E3E41-FB9A-4E09-A41C-9762F0279D9E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4272E76-C620-4129-AFC1-4501E362BB40}" type="presOf" srcId="{B8B0A7A9-A322-4484-9F46-57BBB57CE0E8}" destId="{C7F8EB21-47BC-479B-BCC8-DDFDF8311B69}" srcOrd="0" destOrd="0" presId="urn:microsoft.com/office/officeart/2005/8/layout/list1"/>
    <dgm:cxn modelId="{8AD2861D-60FB-48F3-9DB3-02FFECD9FCE9}" type="presOf" srcId="{EB0E3E41-FB9A-4E09-A41C-9762F0279D9E}" destId="{6BCD25C0-664F-44E9-8824-A274E2374C6E}" srcOrd="0" destOrd="0" presId="urn:microsoft.com/office/officeart/2005/8/layout/list1"/>
    <dgm:cxn modelId="{6DADF6CB-248E-4ABD-9935-8E700D9D9B65}" srcId="{B8B0A7A9-A322-4484-9F46-57BBB57CE0E8}" destId="{B5221E39-0370-4D31-B899-45F487301DE5}" srcOrd="2" destOrd="0" parTransId="{41E0C4A4-73EE-494B-941A-EC487D42EB0C}" sibTransId="{6470E223-A26E-47F6-95B7-5862B7808FDB}"/>
    <dgm:cxn modelId="{6D2A9EC1-BA43-4C98-B34C-43EBD9B54CA8}" srcId="{B8B0A7A9-A322-4484-9F46-57BBB57CE0E8}" destId="{EB0E3E41-FB9A-4E09-A41C-9762F0279D9E}" srcOrd="4" destOrd="0" parTransId="{EE71FE40-452B-46B1-BD09-60BD20BE8B17}" sibTransId="{7689A4A3-BB9F-4AD1-8824-1DA1E9AD4D41}"/>
    <dgm:cxn modelId="{17672BD8-0D08-4D5B-BD0D-36FB8B371D18}" type="presOf" srcId="{EB0E3E41-FB9A-4E09-A41C-9762F0279D9E}" destId="{089096AB-7491-4C79-86CF-569E76069A03}" srcOrd="1" destOrd="0" presId="urn:microsoft.com/office/officeart/2005/8/layout/list1"/>
    <dgm:cxn modelId="{27E0FC20-46E6-42F5-B5DE-A3A624890D33}" type="presOf" srcId="{B5221E39-0370-4D31-B899-45F487301DE5}" destId="{44921E2B-0A6F-4808-B676-E0DAF14932CF}" srcOrd="0" destOrd="0" presId="urn:microsoft.com/office/officeart/2005/8/layout/list1"/>
    <dgm:cxn modelId="{BBAA21FA-C0F4-46FA-80C4-521F76B256C2}" type="presOf" srcId="{F3C30DF9-2F68-4B24-8B24-2448E09E777F}" destId="{C3FFF98D-90FB-4368-B9A2-E1EA2D7BA287}" srcOrd="0" destOrd="0" presId="urn:microsoft.com/office/officeart/2005/8/layout/list1"/>
    <dgm:cxn modelId="{608F27F3-679A-4982-B9C0-2223F8FB037A}" srcId="{B8B0A7A9-A322-4484-9F46-57BBB57CE0E8}" destId="{B9F92D18-4F84-4D0F-B39B-DC2D0B7E1386}" srcOrd="3" destOrd="0" parTransId="{FDE771E9-DAEC-43EC-AF91-F901129E593C}" sibTransId="{317A783E-576F-48D8-9915-16E2A502472A}"/>
    <dgm:cxn modelId="{457C5021-5F0D-4308-9DCB-338B7E38AFAE}" type="presOf" srcId="{B5221E39-0370-4D31-B899-45F487301DE5}" destId="{340A45A9-1F76-449F-8D14-44ACFC95761C}" srcOrd="1" destOrd="0" presId="urn:microsoft.com/office/officeart/2005/8/layout/list1"/>
    <dgm:cxn modelId="{78C0B395-DB73-43C8-8CD6-F12597418D27}" type="presOf" srcId="{0A82BB79-A7E4-4521-83AD-9BE3FD23B63A}" destId="{92A7C029-9154-4E26-9CD7-036E8501B3AE}" srcOrd="0" destOrd="0" presId="urn:microsoft.com/office/officeart/2005/8/layout/list1"/>
    <dgm:cxn modelId="{8A886A01-B334-424C-909E-3C6439564A90}" type="presOf" srcId="{B9F92D18-4F84-4D0F-B39B-DC2D0B7E1386}" destId="{4EBD2BCF-75E5-49A8-B59A-D2ED639469A5}" srcOrd="0" destOrd="0" presId="urn:microsoft.com/office/officeart/2005/8/layout/list1"/>
    <dgm:cxn modelId="{43990569-AAD2-4105-AB56-C0EA53E83880}" type="presOf" srcId="{F3C30DF9-2F68-4B24-8B24-2448E09E777F}" destId="{7BAB8D1B-9730-4EF5-919C-ABDEB8F3BCF7}" srcOrd="1" destOrd="0" presId="urn:microsoft.com/office/officeart/2005/8/layout/list1"/>
    <dgm:cxn modelId="{EEC19043-78D7-44E5-8837-B976A3458AB2}" srcId="{B8B0A7A9-A322-4484-9F46-57BBB57CE0E8}" destId="{F3C30DF9-2F68-4B24-8B24-2448E09E777F}" srcOrd="0" destOrd="0" parTransId="{D36189CB-C3F1-40D8-B287-C7E1258DEDF0}" sibTransId="{8645F377-E9B0-4CEB-BA0D-3B97970115EB}"/>
    <dgm:cxn modelId="{89B9AC83-8FA5-4C16-A124-98D089F64F80}" srcId="{B8B0A7A9-A322-4484-9F46-57BBB57CE0E8}" destId="{0A82BB79-A7E4-4521-83AD-9BE3FD23B63A}" srcOrd="1" destOrd="0" parTransId="{CF3971EB-F7E2-4485-AAD2-6CFF5E3D7122}" sibTransId="{74E3AA0E-CDDE-4E3A-B7BD-EE2EB3188B4F}"/>
    <dgm:cxn modelId="{3E02202F-9A1D-4AF6-ADE1-AAD43095EF74}" type="presOf" srcId="{0A82BB79-A7E4-4521-83AD-9BE3FD23B63A}" destId="{EE50A2A1-CC92-444F-B05A-003D497A53B0}" srcOrd="1" destOrd="0" presId="urn:microsoft.com/office/officeart/2005/8/layout/list1"/>
    <dgm:cxn modelId="{10924921-E196-45A5-8E31-8635B25EAE31}" type="presOf" srcId="{B9F92D18-4F84-4D0F-B39B-DC2D0B7E1386}" destId="{02043296-432C-4592-92E7-94734A23C7D9}" srcOrd="1" destOrd="0" presId="urn:microsoft.com/office/officeart/2005/8/layout/list1"/>
    <dgm:cxn modelId="{AA9D83E0-09C3-47DD-B33C-346F30176E7A}" type="presParOf" srcId="{C7F8EB21-47BC-479B-BCC8-DDFDF8311B69}" destId="{33970E37-59A4-4E68-8AD0-9C0689B431D6}" srcOrd="0" destOrd="0" presId="urn:microsoft.com/office/officeart/2005/8/layout/list1"/>
    <dgm:cxn modelId="{94048630-55FB-4540-95D0-E4C8170E5462}" type="presParOf" srcId="{33970E37-59A4-4E68-8AD0-9C0689B431D6}" destId="{C3FFF98D-90FB-4368-B9A2-E1EA2D7BA287}" srcOrd="0" destOrd="0" presId="urn:microsoft.com/office/officeart/2005/8/layout/list1"/>
    <dgm:cxn modelId="{FF032604-8A92-49B1-B372-BEB9AC3620F0}" type="presParOf" srcId="{33970E37-59A4-4E68-8AD0-9C0689B431D6}" destId="{7BAB8D1B-9730-4EF5-919C-ABDEB8F3BCF7}" srcOrd="1" destOrd="0" presId="urn:microsoft.com/office/officeart/2005/8/layout/list1"/>
    <dgm:cxn modelId="{0E5DA0DE-A20C-47D7-A3F2-FD6648CFD23F}" type="presParOf" srcId="{C7F8EB21-47BC-479B-BCC8-DDFDF8311B69}" destId="{B18A3E27-7855-4588-B574-EAD025970285}" srcOrd="1" destOrd="0" presId="urn:microsoft.com/office/officeart/2005/8/layout/list1"/>
    <dgm:cxn modelId="{FB391B80-C39B-49CA-B9DC-251D121B8DA3}" type="presParOf" srcId="{C7F8EB21-47BC-479B-BCC8-DDFDF8311B69}" destId="{CC0EE588-8A5B-4980-98D0-9DA123C802D0}" srcOrd="2" destOrd="0" presId="urn:microsoft.com/office/officeart/2005/8/layout/list1"/>
    <dgm:cxn modelId="{A2055811-FE9A-4022-ABBD-C2EAF580BD7E}" type="presParOf" srcId="{C7F8EB21-47BC-479B-BCC8-DDFDF8311B69}" destId="{3A7C5400-A47A-4AFE-A407-AABE33E00CAA}" srcOrd="3" destOrd="0" presId="urn:microsoft.com/office/officeart/2005/8/layout/list1"/>
    <dgm:cxn modelId="{3EA710CC-FF26-4BF5-82DA-22F03BDC93C5}" type="presParOf" srcId="{C7F8EB21-47BC-479B-BCC8-DDFDF8311B69}" destId="{60B6E005-F510-480B-8EFC-A421B814FE7E}" srcOrd="4" destOrd="0" presId="urn:microsoft.com/office/officeart/2005/8/layout/list1"/>
    <dgm:cxn modelId="{E2F68B8D-AC85-4CEF-A246-3CA9A4159170}" type="presParOf" srcId="{60B6E005-F510-480B-8EFC-A421B814FE7E}" destId="{92A7C029-9154-4E26-9CD7-036E8501B3AE}" srcOrd="0" destOrd="0" presId="urn:microsoft.com/office/officeart/2005/8/layout/list1"/>
    <dgm:cxn modelId="{11864ABA-607F-4243-9F78-6E008BA69AC7}" type="presParOf" srcId="{60B6E005-F510-480B-8EFC-A421B814FE7E}" destId="{EE50A2A1-CC92-444F-B05A-003D497A53B0}" srcOrd="1" destOrd="0" presId="urn:microsoft.com/office/officeart/2005/8/layout/list1"/>
    <dgm:cxn modelId="{11BFB602-8B1B-4983-9127-E637059EC448}" type="presParOf" srcId="{C7F8EB21-47BC-479B-BCC8-DDFDF8311B69}" destId="{C354B758-EF39-4D1B-A7B4-BDE845369A43}" srcOrd="5" destOrd="0" presId="urn:microsoft.com/office/officeart/2005/8/layout/list1"/>
    <dgm:cxn modelId="{61D3D848-D381-450E-817B-6E56B2EE2BBF}" type="presParOf" srcId="{C7F8EB21-47BC-479B-BCC8-DDFDF8311B69}" destId="{80B244D8-B8B0-4CA5-A774-0B1D4535DA78}" srcOrd="6" destOrd="0" presId="urn:microsoft.com/office/officeart/2005/8/layout/list1"/>
    <dgm:cxn modelId="{235D9E00-9EC7-4EFB-8BA3-71F4CD84FC77}" type="presParOf" srcId="{C7F8EB21-47BC-479B-BCC8-DDFDF8311B69}" destId="{E4792AB7-B816-43FA-8D87-4D3142FD6D27}" srcOrd="7" destOrd="0" presId="urn:microsoft.com/office/officeart/2005/8/layout/list1"/>
    <dgm:cxn modelId="{AE4A5981-DCAB-4AC6-ACE4-A34FDD17455F}" type="presParOf" srcId="{C7F8EB21-47BC-479B-BCC8-DDFDF8311B69}" destId="{E4DAC3E9-70A9-4F21-913F-F4DCB4627232}" srcOrd="8" destOrd="0" presId="urn:microsoft.com/office/officeart/2005/8/layout/list1"/>
    <dgm:cxn modelId="{A97E165B-FEFF-4E76-9110-9B895BFED9F4}" type="presParOf" srcId="{E4DAC3E9-70A9-4F21-913F-F4DCB4627232}" destId="{44921E2B-0A6F-4808-B676-E0DAF14932CF}" srcOrd="0" destOrd="0" presId="urn:microsoft.com/office/officeart/2005/8/layout/list1"/>
    <dgm:cxn modelId="{F50DDFB1-294C-465D-BB65-4118B04C3EE2}" type="presParOf" srcId="{E4DAC3E9-70A9-4F21-913F-F4DCB4627232}" destId="{340A45A9-1F76-449F-8D14-44ACFC95761C}" srcOrd="1" destOrd="0" presId="urn:microsoft.com/office/officeart/2005/8/layout/list1"/>
    <dgm:cxn modelId="{780B0052-B6C5-44F7-BE7C-CC0F53A79A2A}" type="presParOf" srcId="{C7F8EB21-47BC-479B-BCC8-DDFDF8311B69}" destId="{1653A812-2C2D-4795-A38A-5D1734DE24E1}" srcOrd="9" destOrd="0" presId="urn:microsoft.com/office/officeart/2005/8/layout/list1"/>
    <dgm:cxn modelId="{19993C41-6B02-4D5D-93C5-F3EBC71AA84E}" type="presParOf" srcId="{C7F8EB21-47BC-479B-BCC8-DDFDF8311B69}" destId="{F6D07042-BB6C-4107-AB00-E02B9B67D69C}" srcOrd="10" destOrd="0" presId="urn:microsoft.com/office/officeart/2005/8/layout/list1"/>
    <dgm:cxn modelId="{216F5904-2A52-45C6-8C6B-CD03AF54042F}" type="presParOf" srcId="{C7F8EB21-47BC-479B-BCC8-DDFDF8311B69}" destId="{A9DDD6BD-B8AC-4054-955A-63C3C171B573}" srcOrd="11" destOrd="0" presId="urn:microsoft.com/office/officeart/2005/8/layout/list1"/>
    <dgm:cxn modelId="{E00BF50F-D6C9-4162-A80F-57C39D764268}" type="presParOf" srcId="{C7F8EB21-47BC-479B-BCC8-DDFDF8311B69}" destId="{BE4F0083-81D8-471D-A23F-A6EDD9160D71}" srcOrd="12" destOrd="0" presId="urn:microsoft.com/office/officeart/2005/8/layout/list1"/>
    <dgm:cxn modelId="{DB837783-2E0A-4B43-82DE-8B2BFEBDEEFE}" type="presParOf" srcId="{BE4F0083-81D8-471D-A23F-A6EDD9160D71}" destId="{4EBD2BCF-75E5-49A8-B59A-D2ED639469A5}" srcOrd="0" destOrd="0" presId="urn:microsoft.com/office/officeart/2005/8/layout/list1"/>
    <dgm:cxn modelId="{CADC7FC0-A9C5-43E3-BCF1-EB756C8CFAE8}" type="presParOf" srcId="{BE4F0083-81D8-471D-A23F-A6EDD9160D71}" destId="{02043296-432C-4592-92E7-94734A23C7D9}" srcOrd="1" destOrd="0" presId="urn:microsoft.com/office/officeart/2005/8/layout/list1"/>
    <dgm:cxn modelId="{32E92567-924D-47F6-8D00-27F328FFAF6B}" type="presParOf" srcId="{C7F8EB21-47BC-479B-BCC8-DDFDF8311B69}" destId="{5BA03213-644C-4FD6-816F-DDD76E454087}" srcOrd="13" destOrd="0" presId="urn:microsoft.com/office/officeart/2005/8/layout/list1"/>
    <dgm:cxn modelId="{6DE92B1D-15DE-4F49-ABE0-3EE8DE2F94F4}" type="presParOf" srcId="{C7F8EB21-47BC-479B-BCC8-DDFDF8311B69}" destId="{2C54A255-0933-413B-B80C-481D48E92BBE}" srcOrd="14" destOrd="0" presId="urn:microsoft.com/office/officeart/2005/8/layout/list1"/>
    <dgm:cxn modelId="{DA32D9F7-64B7-430F-96B3-1F5ADF48941D}" type="presParOf" srcId="{C7F8EB21-47BC-479B-BCC8-DDFDF8311B69}" destId="{DC3D4FD7-725E-44D6-9DFB-1CD7FD950B26}" srcOrd="15" destOrd="0" presId="urn:microsoft.com/office/officeart/2005/8/layout/list1"/>
    <dgm:cxn modelId="{A5921548-EF02-4B53-BC6E-C682EC31725A}" type="presParOf" srcId="{C7F8EB21-47BC-479B-BCC8-DDFDF8311B69}" destId="{657BB9BE-DD42-4B09-BEE0-2F552909071B}" srcOrd="16" destOrd="0" presId="urn:microsoft.com/office/officeart/2005/8/layout/list1"/>
    <dgm:cxn modelId="{347383BD-910E-490B-8F4A-7ABADD6ED092}" type="presParOf" srcId="{657BB9BE-DD42-4B09-BEE0-2F552909071B}" destId="{6BCD25C0-664F-44E9-8824-A274E2374C6E}" srcOrd="0" destOrd="0" presId="urn:microsoft.com/office/officeart/2005/8/layout/list1"/>
    <dgm:cxn modelId="{2D6B7600-AC8D-4E9C-AD1C-1C878D915403}" type="presParOf" srcId="{657BB9BE-DD42-4B09-BEE0-2F552909071B}" destId="{089096AB-7491-4C79-86CF-569E76069A03}" srcOrd="1" destOrd="0" presId="urn:microsoft.com/office/officeart/2005/8/layout/list1"/>
    <dgm:cxn modelId="{523B757E-0975-47B1-91A2-13F97E8D586C}" type="presParOf" srcId="{C7F8EB21-47BC-479B-BCC8-DDFDF8311B69}" destId="{FF17DD37-0DF5-4ACC-9561-6E73A7168975}" srcOrd="17" destOrd="0" presId="urn:microsoft.com/office/officeart/2005/8/layout/list1"/>
    <dgm:cxn modelId="{3F9C87B7-EFCB-4A97-9B15-CEA0F4D25A72}" type="presParOf" srcId="{C7F8EB21-47BC-479B-BCC8-DDFDF8311B69}" destId="{B8900E3D-8564-45C7-BF64-0859A70A847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4092CE-D968-4D2A-85B2-07F7975C1C4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1453E317-362A-467A-A529-D089F7296671}">
      <dgm:prSet phldrT="[Tekst]" custT="1"/>
      <dgm:spPr/>
      <dgm:t>
        <a:bodyPr/>
        <a:lstStyle/>
        <a:p>
          <a:r>
            <a:rPr lang="pl-PL" sz="1600" b="0" dirty="0" smtClean="0">
              <a:solidFill>
                <a:schemeClr val="tx1"/>
              </a:solidFill>
            </a:rPr>
            <a:t>W  początkowym </a:t>
          </a:r>
          <a:r>
            <a:rPr lang="pl-PL" sz="1600" b="0" dirty="0" smtClean="0"/>
            <a:t>okresie (w pierwszym roku) zakłada się ograniczenie stosowania nowego sposobu podziału subwencji tylko do szkół podstawowych, a w kolejnych latach nowy model mógłby zostać zastosowany w odniesieniu do innych typów szkół</a:t>
          </a:r>
          <a:endParaRPr lang="pl-PL" sz="1600" b="0" dirty="0"/>
        </a:p>
      </dgm:t>
    </dgm:pt>
    <dgm:pt modelId="{F7CD1664-AF5C-4BF1-8962-8147B7771B35}" type="parTrans" cxnId="{255D01A2-7123-4149-8187-DA5CCF77ED7F}">
      <dgm:prSet/>
      <dgm:spPr/>
      <dgm:t>
        <a:bodyPr/>
        <a:lstStyle/>
        <a:p>
          <a:endParaRPr lang="pl-PL"/>
        </a:p>
      </dgm:t>
    </dgm:pt>
    <dgm:pt modelId="{F92796BB-B8EC-4C94-921E-B4449649B6AC}" type="sibTrans" cxnId="{255D01A2-7123-4149-8187-DA5CCF77ED7F}">
      <dgm:prSet/>
      <dgm:spPr/>
      <dgm:t>
        <a:bodyPr/>
        <a:lstStyle/>
        <a:p>
          <a:endParaRPr lang="pl-PL"/>
        </a:p>
      </dgm:t>
    </dgm:pt>
    <dgm:pt modelId="{4583B871-BE8B-49D7-B925-FFCDEC6DF41F}">
      <dgm:prSet custT="1"/>
      <dgm:spPr/>
      <dgm:t>
        <a:bodyPr/>
        <a:lstStyle/>
        <a:p>
          <a:r>
            <a:rPr lang="pl-PL" sz="1600" b="0" dirty="0" smtClean="0"/>
            <a:t>Wprowadzanie nowego modelu musi zostać powiązane z zastosowaniem  mechanizmu zabezpieczającego samorządy przed gwałtownym spadkiem subwencji</a:t>
          </a:r>
        </a:p>
      </dgm:t>
    </dgm:pt>
    <dgm:pt modelId="{B3008DA2-DBAB-42AA-8BD4-942B8EA70D3F}" type="parTrans" cxnId="{FC346F07-952E-4EDE-BA7A-9738540BDEB1}">
      <dgm:prSet/>
      <dgm:spPr/>
      <dgm:t>
        <a:bodyPr/>
        <a:lstStyle/>
        <a:p>
          <a:endParaRPr lang="pl-PL"/>
        </a:p>
      </dgm:t>
    </dgm:pt>
    <dgm:pt modelId="{C988F201-FB54-41A1-8776-E4154B9C6AEE}" type="sibTrans" cxnId="{FC346F07-952E-4EDE-BA7A-9738540BDEB1}">
      <dgm:prSet/>
      <dgm:spPr/>
      <dgm:t>
        <a:bodyPr/>
        <a:lstStyle/>
        <a:p>
          <a:endParaRPr lang="pl-PL"/>
        </a:p>
      </dgm:t>
    </dgm:pt>
    <dgm:pt modelId="{372007CB-5D8E-4FA9-95C4-5CC8E64B5264}">
      <dgm:prSet custT="1"/>
      <dgm:spPr/>
      <dgm:t>
        <a:bodyPr/>
        <a:lstStyle/>
        <a:p>
          <a:r>
            <a:rPr lang="pl-PL" sz="1600" b="0" dirty="0" smtClean="0"/>
            <a:t>Harmonogram wdrażania ww. nowego sposobu podziału subwencji oświatowej zakłada wejście w życie nowego modelu z początkiem roku budżetowego. Konieczne będzie zastosowanie odpowiednio długiego okresu „vacatio legis”. </a:t>
          </a:r>
          <a:r>
            <a:rPr lang="pl-PL" sz="1600" b="1" dirty="0" smtClean="0"/>
            <a:t>Nowy model podziału subwencji mógłby zostać wprowadzony najwcześniej na 2021 r. </a:t>
          </a:r>
        </a:p>
      </dgm:t>
    </dgm:pt>
    <dgm:pt modelId="{3A4FB45E-EFD2-4202-B0B2-4009EE357AE1}" type="parTrans" cxnId="{D2064FAE-B3CD-4CED-8BE5-158DD40693C3}">
      <dgm:prSet/>
      <dgm:spPr/>
      <dgm:t>
        <a:bodyPr/>
        <a:lstStyle/>
        <a:p>
          <a:endParaRPr lang="pl-PL"/>
        </a:p>
      </dgm:t>
    </dgm:pt>
    <dgm:pt modelId="{9B9FC59A-C3AA-478F-B442-0DFFB19F0426}" type="sibTrans" cxnId="{D2064FAE-B3CD-4CED-8BE5-158DD40693C3}">
      <dgm:prSet/>
      <dgm:spPr/>
      <dgm:t>
        <a:bodyPr/>
        <a:lstStyle/>
        <a:p>
          <a:endParaRPr lang="pl-PL"/>
        </a:p>
      </dgm:t>
    </dgm:pt>
    <dgm:pt modelId="{CBBB5C16-F57A-498C-A921-14575E890627}">
      <dgm:prSet phldrT="[Tekst]" custT="1"/>
      <dgm:spPr/>
      <dgm:t>
        <a:bodyPr/>
        <a:lstStyle/>
        <a:p>
          <a:r>
            <a:rPr lang="pl-PL" sz="1600" b="0" dirty="0" smtClean="0"/>
            <a:t>Kwestia rozszerzenia nowego modelu na szkoły ponadpodstawowe powinna zostać poddana dyskusji. </a:t>
          </a:r>
          <a:endParaRPr lang="pl-PL" sz="1600" b="0" dirty="0"/>
        </a:p>
      </dgm:t>
    </dgm:pt>
    <dgm:pt modelId="{60AA57C5-B247-4BA9-BC70-5A55C6224292}" type="parTrans" cxnId="{B9EAD769-C9A1-4E7A-8ABA-3472A499CF4F}">
      <dgm:prSet/>
      <dgm:spPr/>
      <dgm:t>
        <a:bodyPr/>
        <a:lstStyle/>
        <a:p>
          <a:endParaRPr lang="pl-PL"/>
        </a:p>
      </dgm:t>
    </dgm:pt>
    <dgm:pt modelId="{39B42622-2BB9-47AA-9548-9D13DD40604E}" type="sibTrans" cxnId="{B9EAD769-C9A1-4E7A-8ABA-3472A499CF4F}">
      <dgm:prSet/>
      <dgm:spPr/>
      <dgm:t>
        <a:bodyPr/>
        <a:lstStyle/>
        <a:p>
          <a:endParaRPr lang="pl-PL"/>
        </a:p>
      </dgm:t>
    </dgm:pt>
    <dgm:pt modelId="{1B78DBA1-5D84-4579-B17F-FAF3176BBE5E}" type="pres">
      <dgm:prSet presAssocID="{D64092CE-D968-4D2A-85B2-07F7975C1C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2193BEE-B569-4B18-BA26-E69677D40521}" type="pres">
      <dgm:prSet presAssocID="{1453E317-362A-467A-A529-D089F7296671}" presName="parentLin" presStyleCnt="0"/>
      <dgm:spPr/>
    </dgm:pt>
    <dgm:pt modelId="{5FEC8088-CB4B-437F-B4F5-5ABB6FA30829}" type="pres">
      <dgm:prSet presAssocID="{1453E317-362A-467A-A529-D089F7296671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ACD47C25-90EB-433B-AE88-C44F9E059646}" type="pres">
      <dgm:prSet presAssocID="{1453E317-362A-467A-A529-D089F7296671}" presName="parentText" presStyleLbl="node1" presStyleIdx="0" presStyleCnt="4" custScaleX="127537" custScaleY="17827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8E74D5-6D74-41FD-A15D-5BEE2FF5264A}" type="pres">
      <dgm:prSet presAssocID="{1453E317-362A-467A-A529-D089F7296671}" presName="negativeSpace" presStyleCnt="0"/>
      <dgm:spPr/>
    </dgm:pt>
    <dgm:pt modelId="{ACB9CB48-B9B7-4925-92F5-6EBD4571F941}" type="pres">
      <dgm:prSet presAssocID="{1453E317-362A-467A-A529-D089F7296671}" presName="childText" presStyleLbl="conFgAcc1" presStyleIdx="0" presStyleCnt="4">
        <dgm:presLayoutVars>
          <dgm:bulletEnabled val="1"/>
        </dgm:presLayoutVars>
      </dgm:prSet>
      <dgm:spPr/>
    </dgm:pt>
    <dgm:pt modelId="{A503BCE1-2D39-4CB8-B836-981A19D45548}" type="pres">
      <dgm:prSet presAssocID="{F92796BB-B8EC-4C94-921E-B4449649B6AC}" presName="spaceBetweenRectangles" presStyleCnt="0"/>
      <dgm:spPr/>
    </dgm:pt>
    <dgm:pt modelId="{F551C69D-FDC3-46DD-AADA-CA9BA5341D85}" type="pres">
      <dgm:prSet presAssocID="{CBBB5C16-F57A-498C-A921-14575E890627}" presName="parentLin" presStyleCnt="0"/>
      <dgm:spPr/>
    </dgm:pt>
    <dgm:pt modelId="{8A1481C5-E5D1-4FA6-85AD-D41CFA207525}" type="pres">
      <dgm:prSet presAssocID="{CBBB5C16-F57A-498C-A921-14575E890627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B066720B-EB28-483A-AF01-6C0D76BDADDC}" type="pres">
      <dgm:prSet presAssocID="{CBBB5C16-F57A-498C-A921-14575E890627}" presName="parentText" presStyleLbl="node1" presStyleIdx="1" presStyleCnt="4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711378-2680-4D44-9F01-F35BC98BC05F}" type="pres">
      <dgm:prSet presAssocID="{CBBB5C16-F57A-498C-A921-14575E890627}" presName="negativeSpace" presStyleCnt="0"/>
      <dgm:spPr/>
    </dgm:pt>
    <dgm:pt modelId="{33E311F1-983E-41FF-B711-8EE6032D817B}" type="pres">
      <dgm:prSet presAssocID="{CBBB5C16-F57A-498C-A921-14575E890627}" presName="childText" presStyleLbl="conFgAcc1" presStyleIdx="1" presStyleCnt="4">
        <dgm:presLayoutVars>
          <dgm:bulletEnabled val="1"/>
        </dgm:presLayoutVars>
      </dgm:prSet>
      <dgm:spPr/>
    </dgm:pt>
    <dgm:pt modelId="{22DB5046-302E-4684-B1CB-B229C2412F55}" type="pres">
      <dgm:prSet presAssocID="{39B42622-2BB9-47AA-9548-9D13DD40604E}" presName="spaceBetweenRectangles" presStyleCnt="0"/>
      <dgm:spPr/>
    </dgm:pt>
    <dgm:pt modelId="{21D0A127-6062-4549-B4F2-740085F00E46}" type="pres">
      <dgm:prSet presAssocID="{4583B871-BE8B-49D7-B925-FFCDEC6DF41F}" presName="parentLin" presStyleCnt="0"/>
      <dgm:spPr/>
    </dgm:pt>
    <dgm:pt modelId="{8AB15E39-1D1E-414E-865D-9E0FB2906DB1}" type="pres">
      <dgm:prSet presAssocID="{4583B871-BE8B-49D7-B925-FFCDEC6DF41F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FE0B91F4-6364-4BB8-B964-902F22607D40}" type="pres">
      <dgm:prSet presAssocID="{4583B871-BE8B-49D7-B925-FFCDEC6DF41F}" presName="parentText" presStyleLbl="node1" presStyleIdx="2" presStyleCnt="4" custScaleX="127537" custScaleY="12864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E76AD7-8E59-476B-9422-9657C7D657B2}" type="pres">
      <dgm:prSet presAssocID="{4583B871-BE8B-49D7-B925-FFCDEC6DF41F}" presName="negativeSpace" presStyleCnt="0"/>
      <dgm:spPr/>
    </dgm:pt>
    <dgm:pt modelId="{EE050820-41DB-4486-B527-E3930A080FCC}" type="pres">
      <dgm:prSet presAssocID="{4583B871-BE8B-49D7-B925-FFCDEC6DF41F}" presName="childText" presStyleLbl="conFgAcc1" presStyleIdx="2" presStyleCnt="4">
        <dgm:presLayoutVars>
          <dgm:bulletEnabled val="1"/>
        </dgm:presLayoutVars>
      </dgm:prSet>
      <dgm:spPr/>
    </dgm:pt>
    <dgm:pt modelId="{9B0471A0-8FAD-4683-ADF6-9ECB835A8E33}" type="pres">
      <dgm:prSet presAssocID="{C988F201-FB54-41A1-8776-E4154B9C6AEE}" presName="spaceBetweenRectangles" presStyleCnt="0"/>
      <dgm:spPr/>
    </dgm:pt>
    <dgm:pt modelId="{D79CBCA5-BBCB-4C0D-965E-47D60EAA5AD5}" type="pres">
      <dgm:prSet presAssocID="{372007CB-5D8E-4FA9-95C4-5CC8E64B5264}" presName="parentLin" presStyleCnt="0"/>
      <dgm:spPr/>
    </dgm:pt>
    <dgm:pt modelId="{A4370B94-42BB-4EC5-A271-F30C1E9D4FBC}" type="pres">
      <dgm:prSet presAssocID="{372007CB-5D8E-4FA9-95C4-5CC8E64B5264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FE916559-9EC7-4314-9347-76D4826B1D63}" type="pres">
      <dgm:prSet presAssocID="{372007CB-5D8E-4FA9-95C4-5CC8E64B5264}" presName="parentText" presStyleLbl="node1" presStyleIdx="3" presStyleCnt="4" custScaleX="127537" custScaleY="219189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D8934F-914D-448D-BEB8-2A7341E3BA30}" type="pres">
      <dgm:prSet presAssocID="{372007CB-5D8E-4FA9-95C4-5CC8E64B5264}" presName="negativeSpace" presStyleCnt="0"/>
      <dgm:spPr/>
    </dgm:pt>
    <dgm:pt modelId="{A44D7BC9-615E-4DE5-8624-5FA349385DB3}" type="pres">
      <dgm:prSet presAssocID="{372007CB-5D8E-4FA9-95C4-5CC8E64B526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8D98413-2A44-4975-BCC5-CADFA5E2473A}" type="presOf" srcId="{CBBB5C16-F57A-498C-A921-14575E890627}" destId="{8A1481C5-E5D1-4FA6-85AD-D41CFA207525}" srcOrd="0" destOrd="0" presId="urn:microsoft.com/office/officeart/2005/8/layout/list1"/>
    <dgm:cxn modelId="{090C5344-C795-4709-8957-4172CE34691B}" type="presOf" srcId="{CBBB5C16-F57A-498C-A921-14575E890627}" destId="{B066720B-EB28-483A-AF01-6C0D76BDADDC}" srcOrd="1" destOrd="0" presId="urn:microsoft.com/office/officeart/2005/8/layout/list1"/>
    <dgm:cxn modelId="{CE74691B-11F0-4C00-A329-66D24657ABFC}" type="presOf" srcId="{1453E317-362A-467A-A529-D089F7296671}" destId="{5FEC8088-CB4B-437F-B4F5-5ABB6FA30829}" srcOrd="0" destOrd="0" presId="urn:microsoft.com/office/officeart/2005/8/layout/list1"/>
    <dgm:cxn modelId="{D386A9FE-8A9F-4354-9698-9BBDC3AC4B85}" type="presOf" srcId="{372007CB-5D8E-4FA9-95C4-5CC8E64B5264}" destId="{FE916559-9EC7-4314-9347-76D4826B1D63}" srcOrd="1" destOrd="0" presId="urn:microsoft.com/office/officeart/2005/8/layout/list1"/>
    <dgm:cxn modelId="{255D01A2-7123-4149-8187-DA5CCF77ED7F}" srcId="{D64092CE-D968-4D2A-85B2-07F7975C1C45}" destId="{1453E317-362A-467A-A529-D089F7296671}" srcOrd="0" destOrd="0" parTransId="{F7CD1664-AF5C-4BF1-8962-8147B7771B35}" sibTransId="{F92796BB-B8EC-4C94-921E-B4449649B6AC}"/>
    <dgm:cxn modelId="{15A2813A-F760-4A8D-A4F3-28754FB8E12E}" type="presOf" srcId="{1453E317-362A-467A-A529-D089F7296671}" destId="{ACD47C25-90EB-433B-AE88-C44F9E059646}" srcOrd="1" destOrd="0" presId="urn:microsoft.com/office/officeart/2005/8/layout/list1"/>
    <dgm:cxn modelId="{AD932EE0-B4D1-4C89-91DA-25EE80670241}" type="presOf" srcId="{4583B871-BE8B-49D7-B925-FFCDEC6DF41F}" destId="{8AB15E39-1D1E-414E-865D-9E0FB2906DB1}" srcOrd="0" destOrd="0" presId="urn:microsoft.com/office/officeart/2005/8/layout/list1"/>
    <dgm:cxn modelId="{FF2DA090-9C31-45BB-94E5-1C6E8E43EF57}" type="presOf" srcId="{372007CB-5D8E-4FA9-95C4-5CC8E64B5264}" destId="{A4370B94-42BB-4EC5-A271-F30C1E9D4FBC}" srcOrd="0" destOrd="0" presId="urn:microsoft.com/office/officeart/2005/8/layout/list1"/>
    <dgm:cxn modelId="{B58E405F-A519-484A-82D4-4AA269AE43ED}" type="presOf" srcId="{D64092CE-D968-4D2A-85B2-07F7975C1C45}" destId="{1B78DBA1-5D84-4579-B17F-FAF3176BBE5E}" srcOrd="0" destOrd="0" presId="urn:microsoft.com/office/officeart/2005/8/layout/list1"/>
    <dgm:cxn modelId="{B9EAD769-C9A1-4E7A-8ABA-3472A499CF4F}" srcId="{D64092CE-D968-4D2A-85B2-07F7975C1C45}" destId="{CBBB5C16-F57A-498C-A921-14575E890627}" srcOrd="1" destOrd="0" parTransId="{60AA57C5-B247-4BA9-BC70-5A55C6224292}" sibTransId="{39B42622-2BB9-47AA-9548-9D13DD40604E}"/>
    <dgm:cxn modelId="{D2064FAE-B3CD-4CED-8BE5-158DD40693C3}" srcId="{D64092CE-D968-4D2A-85B2-07F7975C1C45}" destId="{372007CB-5D8E-4FA9-95C4-5CC8E64B5264}" srcOrd="3" destOrd="0" parTransId="{3A4FB45E-EFD2-4202-B0B2-4009EE357AE1}" sibTransId="{9B9FC59A-C3AA-478F-B442-0DFFB19F0426}"/>
    <dgm:cxn modelId="{C1687772-707C-4979-9B14-1BA9F45D1FD4}" type="presOf" srcId="{4583B871-BE8B-49D7-B925-FFCDEC6DF41F}" destId="{FE0B91F4-6364-4BB8-B964-902F22607D40}" srcOrd="1" destOrd="0" presId="urn:microsoft.com/office/officeart/2005/8/layout/list1"/>
    <dgm:cxn modelId="{FC346F07-952E-4EDE-BA7A-9738540BDEB1}" srcId="{D64092CE-D968-4D2A-85B2-07F7975C1C45}" destId="{4583B871-BE8B-49D7-B925-FFCDEC6DF41F}" srcOrd="2" destOrd="0" parTransId="{B3008DA2-DBAB-42AA-8BD4-942B8EA70D3F}" sibTransId="{C988F201-FB54-41A1-8776-E4154B9C6AEE}"/>
    <dgm:cxn modelId="{2C57645A-EF3C-438A-8EE1-746C567E9A60}" type="presParOf" srcId="{1B78DBA1-5D84-4579-B17F-FAF3176BBE5E}" destId="{B2193BEE-B569-4B18-BA26-E69677D40521}" srcOrd="0" destOrd="0" presId="urn:microsoft.com/office/officeart/2005/8/layout/list1"/>
    <dgm:cxn modelId="{FF091EB1-D463-45FC-91A7-4ECDD65A5CA9}" type="presParOf" srcId="{B2193BEE-B569-4B18-BA26-E69677D40521}" destId="{5FEC8088-CB4B-437F-B4F5-5ABB6FA30829}" srcOrd="0" destOrd="0" presId="urn:microsoft.com/office/officeart/2005/8/layout/list1"/>
    <dgm:cxn modelId="{921CBB18-1193-4EB9-8291-364F222D9269}" type="presParOf" srcId="{B2193BEE-B569-4B18-BA26-E69677D40521}" destId="{ACD47C25-90EB-433B-AE88-C44F9E059646}" srcOrd="1" destOrd="0" presId="urn:microsoft.com/office/officeart/2005/8/layout/list1"/>
    <dgm:cxn modelId="{46CB99F9-0220-4732-BCE2-4E2AA72F4043}" type="presParOf" srcId="{1B78DBA1-5D84-4579-B17F-FAF3176BBE5E}" destId="{A18E74D5-6D74-41FD-A15D-5BEE2FF5264A}" srcOrd="1" destOrd="0" presId="urn:microsoft.com/office/officeart/2005/8/layout/list1"/>
    <dgm:cxn modelId="{98312C7F-243A-4C9D-B16B-F4EF3655A7F9}" type="presParOf" srcId="{1B78DBA1-5D84-4579-B17F-FAF3176BBE5E}" destId="{ACB9CB48-B9B7-4925-92F5-6EBD4571F941}" srcOrd="2" destOrd="0" presId="urn:microsoft.com/office/officeart/2005/8/layout/list1"/>
    <dgm:cxn modelId="{C9885895-1BD9-4F69-98ED-DF4A10F7A732}" type="presParOf" srcId="{1B78DBA1-5D84-4579-B17F-FAF3176BBE5E}" destId="{A503BCE1-2D39-4CB8-B836-981A19D45548}" srcOrd="3" destOrd="0" presId="urn:microsoft.com/office/officeart/2005/8/layout/list1"/>
    <dgm:cxn modelId="{A04EAB8F-F6D5-4F82-8E70-568FF7CE3821}" type="presParOf" srcId="{1B78DBA1-5D84-4579-B17F-FAF3176BBE5E}" destId="{F551C69D-FDC3-46DD-AADA-CA9BA5341D85}" srcOrd="4" destOrd="0" presId="urn:microsoft.com/office/officeart/2005/8/layout/list1"/>
    <dgm:cxn modelId="{30DF3250-576D-479C-8735-8464B3FD4184}" type="presParOf" srcId="{F551C69D-FDC3-46DD-AADA-CA9BA5341D85}" destId="{8A1481C5-E5D1-4FA6-85AD-D41CFA207525}" srcOrd="0" destOrd="0" presId="urn:microsoft.com/office/officeart/2005/8/layout/list1"/>
    <dgm:cxn modelId="{9CCB20F6-A898-42F6-9DCF-2E1CB8819FEB}" type="presParOf" srcId="{F551C69D-FDC3-46DD-AADA-CA9BA5341D85}" destId="{B066720B-EB28-483A-AF01-6C0D76BDADDC}" srcOrd="1" destOrd="0" presId="urn:microsoft.com/office/officeart/2005/8/layout/list1"/>
    <dgm:cxn modelId="{985B61AD-7FA1-40C1-9AF9-B2A741AC3AE1}" type="presParOf" srcId="{1B78DBA1-5D84-4579-B17F-FAF3176BBE5E}" destId="{1B711378-2680-4D44-9F01-F35BC98BC05F}" srcOrd="5" destOrd="0" presId="urn:microsoft.com/office/officeart/2005/8/layout/list1"/>
    <dgm:cxn modelId="{9FCD2EEF-3AF9-45ED-9DB2-1D7042083D29}" type="presParOf" srcId="{1B78DBA1-5D84-4579-B17F-FAF3176BBE5E}" destId="{33E311F1-983E-41FF-B711-8EE6032D817B}" srcOrd="6" destOrd="0" presId="urn:microsoft.com/office/officeart/2005/8/layout/list1"/>
    <dgm:cxn modelId="{69DA88A8-B0D2-4524-8B9E-7F8F1209BC55}" type="presParOf" srcId="{1B78DBA1-5D84-4579-B17F-FAF3176BBE5E}" destId="{22DB5046-302E-4684-B1CB-B229C2412F55}" srcOrd="7" destOrd="0" presId="urn:microsoft.com/office/officeart/2005/8/layout/list1"/>
    <dgm:cxn modelId="{98EECFF1-4F27-4468-99A0-FAD41E14B936}" type="presParOf" srcId="{1B78DBA1-5D84-4579-B17F-FAF3176BBE5E}" destId="{21D0A127-6062-4549-B4F2-740085F00E46}" srcOrd="8" destOrd="0" presId="urn:microsoft.com/office/officeart/2005/8/layout/list1"/>
    <dgm:cxn modelId="{C946D979-5F0F-46B5-8D07-1ABDC0CA6DE6}" type="presParOf" srcId="{21D0A127-6062-4549-B4F2-740085F00E46}" destId="{8AB15E39-1D1E-414E-865D-9E0FB2906DB1}" srcOrd="0" destOrd="0" presId="urn:microsoft.com/office/officeart/2005/8/layout/list1"/>
    <dgm:cxn modelId="{145540C5-68A1-4034-BFD7-4DB9143EAE4A}" type="presParOf" srcId="{21D0A127-6062-4549-B4F2-740085F00E46}" destId="{FE0B91F4-6364-4BB8-B964-902F22607D40}" srcOrd="1" destOrd="0" presId="urn:microsoft.com/office/officeart/2005/8/layout/list1"/>
    <dgm:cxn modelId="{635CDE4C-F49A-4168-B47A-09DF7E607B5C}" type="presParOf" srcId="{1B78DBA1-5D84-4579-B17F-FAF3176BBE5E}" destId="{48E76AD7-8E59-476B-9422-9657C7D657B2}" srcOrd="9" destOrd="0" presId="urn:microsoft.com/office/officeart/2005/8/layout/list1"/>
    <dgm:cxn modelId="{E70EE873-E1F3-4A64-A4B6-8AEA1C45D3CE}" type="presParOf" srcId="{1B78DBA1-5D84-4579-B17F-FAF3176BBE5E}" destId="{EE050820-41DB-4486-B527-E3930A080FCC}" srcOrd="10" destOrd="0" presId="urn:microsoft.com/office/officeart/2005/8/layout/list1"/>
    <dgm:cxn modelId="{C94363F0-0416-4CD6-9214-018A18F48C30}" type="presParOf" srcId="{1B78DBA1-5D84-4579-B17F-FAF3176BBE5E}" destId="{9B0471A0-8FAD-4683-ADF6-9ECB835A8E33}" srcOrd="11" destOrd="0" presId="urn:microsoft.com/office/officeart/2005/8/layout/list1"/>
    <dgm:cxn modelId="{5CB8C35B-9DF8-4448-AC98-EBBA46786357}" type="presParOf" srcId="{1B78DBA1-5D84-4579-B17F-FAF3176BBE5E}" destId="{D79CBCA5-BBCB-4C0D-965E-47D60EAA5AD5}" srcOrd="12" destOrd="0" presId="urn:microsoft.com/office/officeart/2005/8/layout/list1"/>
    <dgm:cxn modelId="{B1ACDABF-9DF9-492A-8C21-E694C51FDE0C}" type="presParOf" srcId="{D79CBCA5-BBCB-4C0D-965E-47D60EAA5AD5}" destId="{A4370B94-42BB-4EC5-A271-F30C1E9D4FBC}" srcOrd="0" destOrd="0" presId="urn:microsoft.com/office/officeart/2005/8/layout/list1"/>
    <dgm:cxn modelId="{7EFEE09C-BA15-4EA6-982F-39331DCD7511}" type="presParOf" srcId="{D79CBCA5-BBCB-4C0D-965E-47D60EAA5AD5}" destId="{FE916559-9EC7-4314-9347-76D4826B1D63}" srcOrd="1" destOrd="0" presId="urn:microsoft.com/office/officeart/2005/8/layout/list1"/>
    <dgm:cxn modelId="{51B500FD-C3A1-4435-AB59-36CF35661FBA}" type="presParOf" srcId="{1B78DBA1-5D84-4579-B17F-FAF3176BBE5E}" destId="{A0D8934F-914D-448D-BEB8-2A7341E3BA30}" srcOrd="13" destOrd="0" presId="urn:microsoft.com/office/officeart/2005/8/layout/list1"/>
    <dgm:cxn modelId="{6AB293BB-CC52-46AD-A3FE-BF4091A5E364}" type="presParOf" srcId="{1B78DBA1-5D84-4579-B17F-FAF3176BBE5E}" destId="{A44D7BC9-615E-4DE5-8624-5FA349385DB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FE833-1630-4FCD-B8ED-D77D71E81ACC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54D68FF1-D89E-4BC4-9817-967128964DE0}">
      <dgm:prSet phldrT="[Tekst]"/>
      <dgm:spPr/>
      <dgm:t>
        <a:bodyPr/>
        <a:lstStyle/>
        <a:p>
          <a:r>
            <a:rPr lang="pl-PL" b="0" dirty="0" smtClean="0">
              <a:solidFill>
                <a:schemeClr val="tx1"/>
              </a:solidFill>
            </a:rPr>
            <a:t>W erze gospodarki opartej na wiedzy edukacja staje się  fundamentem rozwoju miast</a:t>
          </a:r>
          <a:endParaRPr lang="pl-PL" b="0" dirty="0">
            <a:solidFill>
              <a:schemeClr val="tx1"/>
            </a:solidFill>
          </a:endParaRPr>
        </a:p>
      </dgm:t>
    </dgm:pt>
    <dgm:pt modelId="{9097A2F7-DBD4-407D-9C5E-BCA53982BB8E}" type="parTrans" cxnId="{4940F8CA-6989-4802-B98D-B2EDB3D4687B}">
      <dgm:prSet/>
      <dgm:spPr/>
      <dgm:t>
        <a:bodyPr/>
        <a:lstStyle/>
        <a:p>
          <a:endParaRPr lang="pl-PL"/>
        </a:p>
      </dgm:t>
    </dgm:pt>
    <dgm:pt modelId="{0C6221EC-6D3C-4152-BC9A-BBBC9624414F}" type="sibTrans" cxnId="{4940F8CA-6989-4802-B98D-B2EDB3D4687B}">
      <dgm:prSet/>
      <dgm:spPr/>
      <dgm:t>
        <a:bodyPr/>
        <a:lstStyle/>
        <a:p>
          <a:endParaRPr lang="pl-PL"/>
        </a:p>
      </dgm:t>
    </dgm:pt>
    <dgm:pt modelId="{24CA8A61-E527-48F0-A581-1E1638F5219F}">
      <dgm:prSet phldrT="[Tekst]"/>
      <dgm:spPr/>
      <dgm:t>
        <a:bodyPr/>
        <a:lstStyle/>
        <a:p>
          <a:r>
            <a:rPr lang="pl-PL" dirty="0" smtClean="0"/>
            <a:t>Wykształcona i wykwalifikowana kadra, stanowiąca nową jakość </a:t>
          </a:r>
          <a:br>
            <a:rPr lang="pl-PL" dirty="0" smtClean="0"/>
          </a:br>
          <a:r>
            <a:rPr lang="pl-PL" dirty="0" smtClean="0"/>
            <a:t>w szeroko rozumianym kapitale ludzkim, nie tylko przesądza </a:t>
          </a:r>
          <a:br>
            <a:rPr lang="pl-PL" dirty="0" smtClean="0"/>
          </a:br>
          <a:r>
            <a:rPr lang="pl-PL" dirty="0" smtClean="0"/>
            <a:t>o większym potencjale gospodarczym miast, lecz stanowi podwaliny pod zupełnie inny kierunek ewolucji społecznej (jakość życia)</a:t>
          </a:r>
          <a:endParaRPr lang="pl-PL" dirty="0"/>
        </a:p>
      </dgm:t>
    </dgm:pt>
    <dgm:pt modelId="{76F83192-2298-4667-97B6-BEC2A9E36D60}" type="parTrans" cxnId="{28DBDF66-A5E6-4E78-B660-6A09CDE9244C}">
      <dgm:prSet/>
      <dgm:spPr/>
      <dgm:t>
        <a:bodyPr/>
        <a:lstStyle/>
        <a:p>
          <a:endParaRPr lang="pl-PL"/>
        </a:p>
      </dgm:t>
    </dgm:pt>
    <dgm:pt modelId="{EB897A8C-AAD7-42EE-A4FC-E687BA31CB99}" type="sibTrans" cxnId="{28DBDF66-A5E6-4E78-B660-6A09CDE9244C}">
      <dgm:prSet/>
      <dgm:spPr/>
      <dgm:t>
        <a:bodyPr/>
        <a:lstStyle/>
        <a:p>
          <a:endParaRPr lang="pl-PL"/>
        </a:p>
      </dgm:t>
    </dgm:pt>
    <dgm:pt modelId="{07F4B7BD-98BB-4DAB-AE81-A7379840E681}">
      <dgm:prSet phldrT="[Tekst]"/>
      <dgm:spPr/>
      <dgm:t>
        <a:bodyPr/>
        <a:lstStyle/>
        <a:p>
          <a:r>
            <a:rPr lang="pl-PL" b="0" dirty="0" smtClean="0">
              <a:solidFill>
                <a:schemeClr val="tx1"/>
              </a:solidFill>
            </a:rPr>
            <a:t>Wzrasta świadomość potrzeby dobrej edukacji </a:t>
          </a:r>
          <a:endParaRPr lang="pl-PL" b="0" dirty="0">
            <a:solidFill>
              <a:schemeClr val="tx1"/>
            </a:solidFill>
          </a:endParaRPr>
        </a:p>
      </dgm:t>
    </dgm:pt>
    <dgm:pt modelId="{B92B767E-B614-4F5E-AB92-AD6B6AB7D6FA}" type="parTrans" cxnId="{9D85EE84-0F26-43B8-A92B-3A420D3F364A}">
      <dgm:prSet/>
      <dgm:spPr/>
      <dgm:t>
        <a:bodyPr/>
        <a:lstStyle/>
        <a:p>
          <a:endParaRPr lang="pl-PL"/>
        </a:p>
      </dgm:t>
    </dgm:pt>
    <dgm:pt modelId="{6AD4627D-32C2-4E0E-82D8-47293BC5584D}" type="sibTrans" cxnId="{9D85EE84-0F26-43B8-A92B-3A420D3F364A}">
      <dgm:prSet/>
      <dgm:spPr/>
      <dgm:t>
        <a:bodyPr/>
        <a:lstStyle/>
        <a:p>
          <a:endParaRPr lang="pl-PL"/>
        </a:p>
      </dgm:t>
    </dgm:pt>
    <dgm:pt modelId="{D6C8E746-3739-49C7-A412-37B56CAE09E8}">
      <dgm:prSet phldrT="[Tekst]"/>
      <dgm:spPr/>
      <dgm:t>
        <a:bodyPr/>
        <a:lstStyle/>
        <a:p>
          <a:r>
            <a:rPr lang="pl-PL" dirty="0" smtClean="0"/>
            <a:t>Ludzie świadomi, że dobra edukacja i chęć do ustawicznego pogłębiania nabytych umiejętności, przekładają się na ich wymierny dobrobyt, postępując racjonalnie, będą – edukując się – tym samym budować podwaliny pod szybszy rozwój gospodarczy miast</a:t>
          </a:r>
          <a:endParaRPr lang="pl-PL" dirty="0"/>
        </a:p>
      </dgm:t>
    </dgm:pt>
    <dgm:pt modelId="{2D69F93F-374B-4A29-BB44-31E6509008C3}" type="parTrans" cxnId="{A42C9CCE-08A8-49F9-B01E-81927E0EDCDA}">
      <dgm:prSet/>
      <dgm:spPr/>
      <dgm:t>
        <a:bodyPr/>
        <a:lstStyle/>
        <a:p>
          <a:endParaRPr lang="pl-PL"/>
        </a:p>
      </dgm:t>
    </dgm:pt>
    <dgm:pt modelId="{1F513625-7612-4F34-8B63-0B76B7C2D785}" type="sibTrans" cxnId="{A42C9CCE-08A8-49F9-B01E-81927E0EDCDA}">
      <dgm:prSet/>
      <dgm:spPr/>
      <dgm:t>
        <a:bodyPr/>
        <a:lstStyle/>
        <a:p>
          <a:endParaRPr lang="pl-PL"/>
        </a:p>
      </dgm:t>
    </dgm:pt>
    <dgm:pt modelId="{5F626DFC-F1C1-41B2-91C3-D9A4D38C08C7}" type="pres">
      <dgm:prSet presAssocID="{454FE833-1630-4FCD-B8ED-D77D71E81A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0F18AA0-F058-4110-834E-EB1196E08A15}" type="pres">
      <dgm:prSet presAssocID="{54D68FF1-D89E-4BC4-9817-967128964DE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105DBB-00AF-4283-AD59-B600F360FCA3}" type="pres">
      <dgm:prSet presAssocID="{54D68FF1-D89E-4BC4-9817-967128964DE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41C6351-DA38-4FAD-BFD0-1C44AF88F3E4}" type="pres">
      <dgm:prSet presAssocID="{07F4B7BD-98BB-4DAB-AE81-A7379840E68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382969-25E2-4471-94E6-DE859F8BF691}" type="pres">
      <dgm:prSet presAssocID="{07F4B7BD-98BB-4DAB-AE81-A7379840E68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296CFE-AF5D-4B8C-A0D2-F688746CD9A2}" type="presOf" srcId="{454FE833-1630-4FCD-B8ED-D77D71E81ACC}" destId="{5F626DFC-F1C1-41B2-91C3-D9A4D38C08C7}" srcOrd="0" destOrd="0" presId="urn:microsoft.com/office/officeart/2005/8/layout/vList2"/>
    <dgm:cxn modelId="{DD4F222D-7098-455F-926F-C987F13DB80B}" type="presOf" srcId="{24CA8A61-E527-48F0-A581-1E1638F5219F}" destId="{42105DBB-00AF-4283-AD59-B600F360FCA3}" srcOrd="0" destOrd="0" presId="urn:microsoft.com/office/officeart/2005/8/layout/vList2"/>
    <dgm:cxn modelId="{A42C9CCE-08A8-49F9-B01E-81927E0EDCDA}" srcId="{07F4B7BD-98BB-4DAB-AE81-A7379840E681}" destId="{D6C8E746-3739-49C7-A412-37B56CAE09E8}" srcOrd="0" destOrd="0" parTransId="{2D69F93F-374B-4A29-BB44-31E6509008C3}" sibTransId="{1F513625-7612-4F34-8B63-0B76B7C2D785}"/>
    <dgm:cxn modelId="{28DBDF66-A5E6-4E78-B660-6A09CDE9244C}" srcId="{54D68FF1-D89E-4BC4-9817-967128964DE0}" destId="{24CA8A61-E527-48F0-A581-1E1638F5219F}" srcOrd="0" destOrd="0" parTransId="{76F83192-2298-4667-97B6-BEC2A9E36D60}" sibTransId="{EB897A8C-AAD7-42EE-A4FC-E687BA31CB99}"/>
    <dgm:cxn modelId="{9D85EE84-0F26-43B8-A92B-3A420D3F364A}" srcId="{454FE833-1630-4FCD-B8ED-D77D71E81ACC}" destId="{07F4B7BD-98BB-4DAB-AE81-A7379840E681}" srcOrd="1" destOrd="0" parTransId="{B92B767E-B614-4F5E-AB92-AD6B6AB7D6FA}" sibTransId="{6AD4627D-32C2-4E0E-82D8-47293BC5584D}"/>
    <dgm:cxn modelId="{4940F8CA-6989-4802-B98D-B2EDB3D4687B}" srcId="{454FE833-1630-4FCD-B8ED-D77D71E81ACC}" destId="{54D68FF1-D89E-4BC4-9817-967128964DE0}" srcOrd="0" destOrd="0" parTransId="{9097A2F7-DBD4-407D-9C5E-BCA53982BB8E}" sibTransId="{0C6221EC-6D3C-4152-BC9A-BBBC9624414F}"/>
    <dgm:cxn modelId="{2E1B37D3-18E1-4069-A716-9BD5AF6F871D}" type="presOf" srcId="{D6C8E746-3739-49C7-A412-37B56CAE09E8}" destId="{11382969-25E2-4471-94E6-DE859F8BF691}" srcOrd="0" destOrd="0" presId="urn:microsoft.com/office/officeart/2005/8/layout/vList2"/>
    <dgm:cxn modelId="{00738822-DE1E-4AF2-9DF4-89B647D2B1BA}" type="presOf" srcId="{54D68FF1-D89E-4BC4-9817-967128964DE0}" destId="{10F18AA0-F058-4110-834E-EB1196E08A15}" srcOrd="0" destOrd="0" presId="urn:microsoft.com/office/officeart/2005/8/layout/vList2"/>
    <dgm:cxn modelId="{D8A7FC81-F3C0-4131-BA78-92B6C9F00B51}" type="presOf" srcId="{07F4B7BD-98BB-4DAB-AE81-A7379840E681}" destId="{241C6351-DA38-4FAD-BFD0-1C44AF88F3E4}" srcOrd="0" destOrd="0" presId="urn:microsoft.com/office/officeart/2005/8/layout/vList2"/>
    <dgm:cxn modelId="{FC727A51-C7A8-4C6F-943A-1909B30795E4}" type="presParOf" srcId="{5F626DFC-F1C1-41B2-91C3-D9A4D38C08C7}" destId="{10F18AA0-F058-4110-834E-EB1196E08A15}" srcOrd="0" destOrd="0" presId="urn:microsoft.com/office/officeart/2005/8/layout/vList2"/>
    <dgm:cxn modelId="{81C283F7-63E7-483D-AD7D-B51F3FD24DE3}" type="presParOf" srcId="{5F626DFC-F1C1-41B2-91C3-D9A4D38C08C7}" destId="{42105DBB-00AF-4283-AD59-B600F360FCA3}" srcOrd="1" destOrd="0" presId="urn:microsoft.com/office/officeart/2005/8/layout/vList2"/>
    <dgm:cxn modelId="{5DCDAB23-DFE5-41B5-BF98-9EBC70AA9B50}" type="presParOf" srcId="{5F626DFC-F1C1-41B2-91C3-D9A4D38C08C7}" destId="{241C6351-DA38-4FAD-BFD0-1C44AF88F3E4}" srcOrd="2" destOrd="0" presId="urn:microsoft.com/office/officeart/2005/8/layout/vList2"/>
    <dgm:cxn modelId="{44C7D53C-3B9C-4822-9781-746E4F691DB9}" type="presParOf" srcId="{5F626DFC-F1C1-41B2-91C3-D9A4D38C08C7}" destId="{11382969-25E2-4471-94E6-DE859F8BF69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F3EF9E-C697-4D3B-9844-0469CE46929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19C5A3C-4874-4B9F-A954-8E266C068929}">
      <dgm:prSet phldrT="[Tekst]"/>
      <dgm:spPr/>
      <dgm:t>
        <a:bodyPr/>
        <a:lstStyle/>
        <a:p>
          <a:r>
            <a:rPr lang="pl-PL" dirty="0" smtClean="0"/>
            <a:t>Nie będzie rozwoju społeczno – gospodarczego bez dobrej edukacji </a:t>
          </a:r>
          <a:endParaRPr lang="pl-PL" dirty="0"/>
        </a:p>
      </dgm:t>
    </dgm:pt>
    <dgm:pt modelId="{A1ACDA58-950E-4B31-BCD3-6F213FDA2C9B}" type="parTrans" cxnId="{7FA33F75-5B48-4A8D-A663-F9FB3660E8B9}">
      <dgm:prSet/>
      <dgm:spPr/>
      <dgm:t>
        <a:bodyPr/>
        <a:lstStyle/>
        <a:p>
          <a:endParaRPr lang="pl-PL"/>
        </a:p>
      </dgm:t>
    </dgm:pt>
    <dgm:pt modelId="{C2D53269-08D5-44DE-BD97-E771288221D4}" type="sibTrans" cxnId="{7FA33F75-5B48-4A8D-A663-F9FB3660E8B9}">
      <dgm:prSet/>
      <dgm:spPr/>
      <dgm:t>
        <a:bodyPr/>
        <a:lstStyle/>
        <a:p>
          <a:endParaRPr lang="pl-PL"/>
        </a:p>
      </dgm:t>
    </dgm:pt>
    <dgm:pt modelId="{E361C3F0-256C-4DD8-B64C-92F046007472}">
      <dgm:prSet phldrT="[Tekst]"/>
      <dgm:spPr/>
      <dgm:t>
        <a:bodyPr/>
        <a:lstStyle/>
        <a:p>
          <a:r>
            <a:rPr lang="pl-PL" dirty="0" smtClean="0"/>
            <a:t>Nie będzie dobrej edukacji bez odpowiednich środków finansowych</a:t>
          </a:r>
          <a:endParaRPr lang="pl-PL" dirty="0"/>
        </a:p>
      </dgm:t>
    </dgm:pt>
    <dgm:pt modelId="{50FB0D6C-2042-4393-9E1E-81FEBC61E411}" type="parTrans" cxnId="{90B18D51-0D84-440D-BE1D-E78ED276FB56}">
      <dgm:prSet/>
      <dgm:spPr/>
      <dgm:t>
        <a:bodyPr/>
        <a:lstStyle/>
        <a:p>
          <a:endParaRPr lang="pl-PL"/>
        </a:p>
      </dgm:t>
    </dgm:pt>
    <dgm:pt modelId="{61D9E22F-61FB-404A-B9F6-3F43429B0BE3}" type="sibTrans" cxnId="{90B18D51-0D84-440D-BE1D-E78ED276FB56}">
      <dgm:prSet/>
      <dgm:spPr/>
      <dgm:t>
        <a:bodyPr/>
        <a:lstStyle/>
        <a:p>
          <a:endParaRPr lang="pl-PL"/>
        </a:p>
      </dgm:t>
    </dgm:pt>
    <dgm:pt modelId="{0B20E575-2E5E-4A16-8D91-CDECFBA4A865}" type="pres">
      <dgm:prSet presAssocID="{02F3EF9E-C697-4D3B-9844-0469CE46929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48E899-64A2-43E6-BD0C-E318C2FAF0DD}" type="pres">
      <dgm:prSet presAssocID="{02F3EF9E-C697-4D3B-9844-0469CE469290}" presName="divider" presStyleLbl="fgShp" presStyleIdx="0" presStyleCnt="1"/>
      <dgm:spPr/>
    </dgm:pt>
    <dgm:pt modelId="{80C3388A-D66E-4804-BB49-319CE764FBE7}" type="pres">
      <dgm:prSet presAssocID="{819C5A3C-4874-4B9F-A954-8E266C068929}" presName="downArrow" presStyleLbl="node1" presStyleIdx="0" presStyleCnt="2"/>
      <dgm:spPr/>
    </dgm:pt>
    <dgm:pt modelId="{0F9F3299-D3AD-49DC-82CF-B23C6B7ED943}" type="pres">
      <dgm:prSet presAssocID="{819C5A3C-4874-4B9F-A954-8E266C06892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4BAB8F-66EF-4BBA-9FE4-EAF28EC6E940}" type="pres">
      <dgm:prSet presAssocID="{E361C3F0-256C-4DD8-B64C-92F046007472}" presName="upArrow" presStyleLbl="node1" presStyleIdx="1" presStyleCnt="2"/>
      <dgm:spPr/>
    </dgm:pt>
    <dgm:pt modelId="{E4380D38-4CBC-47E7-9BDA-15632C386CA3}" type="pres">
      <dgm:prSet presAssocID="{E361C3F0-256C-4DD8-B64C-92F04600747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EC0635-987D-42E6-AF93-C297689DC703}" type="presOf" srcId="{02F3EF9E-C697-4D3B-9844-0469CE469290}" destId="{0B20E575-2E5E-4A16-8D91-CDECFBA4A865}" srcOrd="0" destOrd="0" presId="urn:microsoft.com/office/officeart/2005/8/layout/arrow3"/>
    <dgm:cxn modelId="{90B18D51-0D84-440D-BE1D-E78ED276FB56}" srcId="{02F3EF9E-C697-4D3B-9844-0469CE469290}" destId="{E361C3F0-256C-4DD8-B64C-92F046007472}" srcOrd="1" destOrd="0" parTransId="{50FB0D6C-2042-4393-9E1E-81FEBC61E411}" sibTransId="{61D9E22F-61FB-404A-B9F6-3F43429B0BE3}"/>
    <dgm:cxn modelId="{7FA33F75-5B48-4A8D-A663-F9FB3660E8B9}" srcId="{02F3EF9E-C697-4D3B-9844-0469CE469290}" destId="{819C5A3C-4874-4B9F-A954-8E266C068929}" srcOrd="0" destOrd="0" parTransId="{A1ACDA58-950E-4B31-BCD3-6F213FDA2C9B}" sibTransId="{C2D53269-08D5-44DE-BD97-E771288221D4}"/>
    <dgm:cxn modelId="{E375F1F5-177B-478D-A877-76903256C5CC}" type="presOf" srcId="{E361C3F0-256C-4DD8-B64C-92F046007472}" destId="{E4380D38-4CBC-47E7-9BDA-15632C386CA3}" srcOrd="0" destOrd="0" presId="urn:microsoft.com/office/officeart/2005/8/layout/arrow3"/>
    <dgm:cxn modelId="{28E80029-9EA4-4F2A-8240-5FD4C01FE622}" type="presOf" srcId="{819C5A3C-4874-4B9F-A954-8E266C068929}" destId="{0F9F3299-D3AD-49DC-82CF-B23C6B7ED943}" srcOrd="0" destOrd="0" presId="urn:microsoft.com/office/officeart/2005/8/layout/arrow3"/>
    <dgm:cxn modelId="{5B16E5BE-AD75-44F7-BBF2-898F9A66F05F}" type="presParOf" srcId="{0B20E575-2E5E-4A16-8D91-CDECFBA4A865}" destId="{1948E899-64A2-43E6-BD0C-E318C2FAF0DD}" srcOrd="0" destOrd="0" presId="urn:microsoft.com/office/officeart/2005/8/layout/arrow3"/>
    <dgm:cxn modelId="{E9688F95-4C59-4504-B177-EE99AC9B279E}" type="presParOf" srcId="{0B20E575-2E5E-4A16-8D91-CDECFBA4A865}" destId="{80C3388A-D66E-4804-BB49-319CE764FBE7}" srcOrd="1" destOrd="0" presId="urn:microsoft.com/office/officeart/2005/8/layout/arrow3"/>
    <dgm:cxn modelId="{1EA1ED4B-AAA4-4956-A6BC-2BACCF66C988}" type="presParOf" srcId="{0B20E575-2E5E-4A16-8D91-CDECFBA4A865}" destId="{0F9F3299-D3AD-49DC-82CF-B23C6B7ED943}" srcOrd="2" destOrd="0" presId="urn:microsoft.com/office/officeart/2005/8/layout/arrow3"/>
    <dgm:cxn modelId="{32FB092E-D4E8-4F72-B9A3-6724585505CB}" type="presParOf" srcId="{0B20E575-2E5E-4A16-8D91-CDECFBA4A865}" destId="{2B4BAB8F-66EF-4BBA-9FE4-EAF28EC6E940}" srcOrd="3" destOrd="0" presId="urn:microsoft.com/office/officeart/2005/8/layout/arrow3"/>
    <dgm:cxn modelId="{36D9F8A1-3C35-4853-8CFA-1FC69F69D459}" type="presParOf" srcId="{0B20E575-2E5E-4A16-8D91-CDECFBA4A865}" destId="{E4380D38-4CBC-47E7-9BDA-15632C386CA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0A9558-4265-4C65-BC39-8FF0B15F6516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8576DDA5-2FE9-4A05-860C-640A46D6E826}">
      <dgm:prSet phldrT="[Tekst]" custT="1"/>
      <dgm:spPr/>
      <dgm:t>
        <a:bodyPr/>
        <a:lstStyle/>
        <a:p>
          <a:r>
            <a:rPr lang="pl-PL" sz="2000" dirty="0" smtClean="0"/>
            <a:t>Blisko 20 tys. więcej nauczycieli</a:t>
          </a:r>
          <a:endParaRPr lang="pl-PL" sz="2000" dirty="0"/>
        </a:p>
      </dgm:t>
    </dgm:pt>
    <dgm:pt modelId="{02CEF457-DAD4-464D-846A-777E631177EF}" type="parTrans" cxnId="{C7D16AA7-CB52-4EE3-8492-92239D84282C}">
      <dgm:prSet/>
      <dgm:spPr/>
      <dgm:t>
        <a:bodyPr/>
        <a:lstStyle/>
        <a:p>
          <a:endParaRPr lang="pl-PL"/>
        </a:p>
      </dgm:t>
    </dgm:pt>
    <dgm:pt modelId="{EF7EC826-C9C1-4C43-B74E-09175B1DC36F}" type="sibTrans" cxnId="{C7D16AA7-CB52-4EE3-8492-92239D84282C}">
      <dgm:prSet/>
      <dgm:spPr/>
      <dgm:t>
        <a:bodyPr/>
        <a:lstStyle/>
        <a:p>
          <a:endParaRPr lang="pl-PL"/>
        </a:p>
      </dgm:t>
    </dgm:pt>
    <dgm:pt modelId="{054E511E-0E32-4599-97D0-67C54A4B02A9}">
      <dgm:prSet custT="1"/>
      <dgm:spPr/>
      <dgm:t>
        <a:bodyPr/>
        <a:lstStyle/>
        <a:p>
          <a:r>
            <a:rPr lang="pl-PL" sz="2000" dirty="0" smtClean="0"/>
            <a:t>17 tys. więcej oddziałów szkolnych</a:t>
          </a:r>
          <a:endParaRPr lang="pl-PL" sz="2000" dirty="0"/>
        </a:p>
      </dgm:t>
    </dgm:pt>
    <dgm:pt modelId="{88C10B6E-69DF-4D5A-9AA9-85E2CE699AE1}" type="parTrans" cxnId="{5D62F98B-3E5A-4D7D-98F2-FD9681982F56}">
      <dgm:prSet/>
      <dgm:spPr/>
      <dgm:t>
        <a:bodyPr/>
        <a:lstStyle/>
        <a:p>
          <a:endParaRPr lang="pl-PL"/>
        </a:p>
      </dgm:t>
    </dgm:pt>
    <dgm:pt modelId="{B8D4D18D-DC41-43F8-AE07-854B25B42772}" type="sibTrans" cxnId="{5D62F98B-3E5A-4D7D-98F2-FD9681982F56}">
      <dgm:prSet/>
      <dgm:spPr/>
      <dgm:t>
        <a:bodyPr/>
        <a:lstStyle/>
        <a:p>
          <a:endParaRPr lang="pl-PL"/>
        </a:p>
      </dgm:t>
    </dgm:pt>
    <dgm:pt modelId="{5C2FBDC4-5068-4C5D-B477-DD9103CABCF7}">
      <dgm:prSet custT="1"/>
      <dgm:spPr/>
      <dgm:t>
        <a:bodyPr/>
        <a:lstStyle/>
        <a:p>
          <a:r>
            <a:rPr lang="pl-PL" sz="2000" dirty="0" smtClean="0"/>
            <a:t>Średnio, o 1,5 ucznia mniej na odział szkolny</a:t>
          </a:r>
          <a:endParaRPr lang="pl-PL" sz="2000" dirty="0"/>
        </a:p>
      </dgm:t>
    </dgm:pt>
    <dgm:pt modelId="{9E382D50-E2E2-4EFC-B2C8-C682D5A4F7AA}" type="parTrans" cxnId="{18D1C07E-62EA-4FA3-9BB2-0A59D0C85F56}">
      <dgm:prSet/>
      <dgm:spPr/>
      <dgm:t>
        <a:bodyPr/>
        <a:lstStyle/>
        <a:p>
          <a:endParaRPr lang="pl-PL"/>
        </a:p>
      </dgm:t>
    </dgm:pt>
    <dgm:pt modelId="{B0C3E17C-66F9-4A65-8F99-5EE4A2BF5116}" type="sibTrans" cxnId="{18D1C07E-62EA-4FA3-9BB2-0A59D0C85F56}">
      <dgm:prSet/>
      <dgm:spPr/>
      <dgm:t>
        <a:bodyPr/>
        <a:lstStyle/>
        <a:p>
          <a:endParaRPr lang="pl-PL"/>
        </a:p>
      </dgm:t>
    </dgm:pt>
    <dgm:pt modelId="{380B2DE9-989E-4F56-AC25-06768F211D5E}">
      <dgm:prSet custT="1"/>
      <dgm:spPr/>
      <dgm:t>
        <a:bodyPr/>
        <a:lstStyle/>
        <a:p>
          <a:r>
            <a:rPr lang="pl-PL" sz="2000" dirty="0" smtClean="0"/>
            <a:t>Podwójny rocznik, stołówki szkolne, dodatkowe sale lekcyjne dla klas VII i VIII</a:t>
          </a:r>
          <a:r>
            <a:rPr lang="pl-PL" sz="2000" dirty="0" smtClean="0"/>
            <a:t>, </a:t>
          </a:r>
          <a:endParaRPr lang="pl-PL" sz="2000" dirty="0"/>
        </a:p>
      </dgm:t>
    </dgm:pt>
    <dgm:pt modelId="{35727289-E67E-4E34-B400-2C72C94E33CA}" type="parTrans" cxnId="{C40D99BB-0935-43E5-852A-5202D6E4975B}">
      <dgm:prSet/>
      <dgm:spPr/>
      <dgm:t>
        <a:bodyPr/>
        <a:lstStyle/>
        <a:p>
          <a:endParaRPr lang="pl-PL"/>
        </a:p>
      </dgm:t>
    </dgm:pt>
    <dgm:pt modelId="{DC925196-2E20-4182-AC44-8C3F5E166C0B}" type="sibTrans" cxnId="{C40D99BB-0935-43E5-852A-5202D6E4975B}">
      <dgm:prSet/>
      <dgm:spPr/>
      <dgm:t>
        <a:bodyPr/>
        <a:lstStyle/>
        <a:p>
          <a:endParaRPr lang="pl-PL"/>
        </a:p>
      </dgm:t>
    </dgm:pt>
    <dgm:pt modelId="{0936BA8B-BFA3-453F-9914-B13D4D8276DB}">
      <dgm:prSet custT="1"/>
      <dgm:spPr/>
      <dgm:t>
        <a:bodyPr/>
        <a:lstStyle/>
        <a:p>
          <a:r>
            <a:rPr lang="pl-PL" sz="2000" dirty="0" smtClean="0"/>
            <a:t>Nowe plany nauczania dla SP są droższe o około 1 proc. od poprzednich</a:t>
          </a:r>
          <a:endParaRPr lang="pl-PL" sz="2000" dirty="0"/>
        </a:p>
      </dgm:t>
    </dgm:pt>
    <dgm:pt modelId="{FBC28A28-9788-4769-9504-AF30FD8BA5C2}" type="parTrans" cxnId="{A0502770-ECDD-4A34-9A40-F920585FDE5C}">
      <dgm:prSet/>
      <dgm:spPr/>
      <dgm:t>
        <a:bodyPr/>
        <a:lstStyle/>
        <a:p>
          <a:endParaRPr lang="pl-PL"/>
        </a:p>
      </dgm:t>
    </dgm:pt>
    <dgm:pt modelId="{59AB7112-05BA-4A17-8ABF-ED1FC90EBB92}" type="sibTrans" cxnId="{A0502770-ECDD-4A34-9A40-F920585FDE5C}">
      <dgm:prSet/>
      <dgm:spPr/>
      <dgm:t>
        <a:bodyPr/>
        <a:lstStyle/>
        <a:p>
          <a:endParaRPr lang="pl-PL"/>
        </a:p>
      </dgm:t>
    </dgm:pt>
    <dgm:pt modelId="{E86D8B35-FD13-403D-91A8-92E191A013A3}" type="pres">
      <dgm:prSet presAssocID="{350A9558-4265-4C65-BC39-8FF0B15F65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795670-5CBC-4F04-9EBC-AD9E070E7948}" type="pres">
      <dgm:prSet presAssocID="{8576DDA5-2FE9-4A05-860C-640A46D6E826}" presName="parentLin" presStyleCnt="0"/>
      <dgm:spPr/>
    </dgm:pt>
    <dgm:pt modelId="{D6AC201E-7FE3-47E2-AFBE-D7C983220E4B}" type="pres">
      <dgm:prSet presAssocID="{8576DDA5-2FE9-4A05-860C-640A46D6E826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C70862A0-5D60-45A5-AFF7-EA3EF79EB81E}" type="pres">
      <dgm:prSet presAssocID="{8576DDA5-2FE9-4A05-860C-640A46D6E8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3EBB6C-518E-4AFC-87A7-BC824A521137}" type="pres">
      <dgm:prSet presAssocID="{8576DDA5-2FE9-4A05-860C-640A46D6E826}" presName="negativeSpace" presStyleCnt="0"/>
      <dgm:spPr/>
    </dgm:pt>
    <dgm:pt modelId="{C7161D2F-B8F0-44F2-B3E2-1666EBDB2E5B}" type="pres">
      <dgm:prSet presAssocID="{8576DDA5-2FE9-4A05-860C-640A46D6E826}" presName="childText" presStyleLbl="conFgAcc1" presStyleIdx="0" presStyleCnt="5">
        <dgm:presLayoutVars>
          <dgm:bulletEnabled val="1"/>
        </dgm:presLayoutVars>
      </dgm:prSet>
      <dgm:spPr/>
    </dgm:pt>
    <dgm:pt modelId="{D0184CD6-2CC0-44FE-88FE-BCA4D75F25C4}" type="pres">
      <dgm:prSet presAssocID="{EF7EC826-C9C1-4C43-B74E-09175B1DC36F}" presName="spaceBetweenRectangles" presStyleCnt="0"/>
      <dgm:spPr/>
    </dgm:pt>
    <dgm:pt modelId="{EE1DF3C7-D8D4-4B59-9BD6-D57954CD806C}" type="pres">
      <dgm:prSet presAssocID="{054E511E-0E32-4599-97D0-67C54A4B02A9}" presName="parentLin" presStyleCnt="0"/>
      <dgm:spPr/>
    </dgm:pt>
    <dgm:pt modelId="{9F6D89F7-9BE4-4918-97D3-F56E44CF1FCE}" type="pres">
      <dgm:prSet presAssocID="{054E511E-0E32-4599-97D0-67C54A4B02A9}" presName="parentLeftMargin" presStyleLbl="node1" presStyleIdx="0" presStyleCnt="5"/>
      <dgm:spPr/>
      <dgm:t>
        <a:bodyPr/>
        <a:lstStyle/>
        <a:p>
          <a:endParaRPr lang="pl-PL"/>
        </a:p>
      </dgm:t>
    </dgm:pt>
    <dgm:pt modelId="{9CE93BD9-6C21-4B62-BD47-677170778CAB}" type="pres">
      <dgm:prSet presAssocID="{054E511E-0E32-4599-97D0-67C54A4B02A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F8097D-A493-4578-A8EF-215AF18DBD48}" type="pres">
      <dgm:prSet presAssocID="{054E511E-0E32-4599-97D0-67C54A4B02A9}" presName="negativeSpace" presStyleCnt="0"/>
      <dgm:spPr/>
    </dgm:pt>
    <dgm:pt modelId="{9AA9BDAD-D5A9-4739-98C7-23D66BD561EE}" type="pres">
      <dgm:prSet presAssocID="{054E511E-0E32-4599-97D0-67C54A4B02A9}" presName="childText" presStyleLbl="conFgAcc1" presStyleIdx="1" presStyleCnt="5">
        <dgm:presLayoutVars>
          <dgm:bulletEnabled val="1"/>
        </dgm:presLayoutVars>
      </dgm:prSet>
      <dgm:spPr/>
    </dgm:pt>
    <dgm:pt modelId="{91BCB45B-AA02-4456-8CA9-7940F3F7279D}" type="pres">
      <dgm:prSet presAssocID="{B8D4D18D-DC41-43F8-AE07-854B25B42772}" presName="spaceBetweenRectangles" presStyleCnt="0"/>
      <dgm:spPr/>
    </dgm:pt>
    <dgm:pt modelId="{1743D1CD-18E8-4313-80CF-D55652FB7FE9}" type="pres">
      <dgm:prSet presAssocID="{5C2FBDC4-5068-4C5D-B477-DD9103CABCF7}" presName="parentLin" presStyleCnt="0"/>
      <dgm:spPr/>
    </dgm:pt>
    <dgm:pt modelId="{E61C7251-CCB5-4E86-8A6D-A3C05B1C5589}" type="pres">
      <dgm:prSet presAssocID="{5C2FBDC4-5068-4C5D-B477-DD9103CABCF7}" presName="parentLeftMargin" presStyleLbl="node1" presStyleIdx="1" presStyleCnt="5"/>
      <dgm:spPr/>
      <dgm:t>
        <a:bodyPr/>
        <a:lstStyle/>
        <a:p>
          <a:endParaRPr lang="pl-PL"/>
        </a:p>
      </dgm:t>
    </dgm:pt>
    <dgm:pt modelId="{D8225A00-1557-4B24-98EB-0AB95FEADC46}" type="pres">
      <dgm:prSet presAssocID="{5C2FBDC4-5068-4C5D-B477-DD9103CABCF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524283-6AF6-4610-89DC-3D3D94844BBD}" type="pres">
      <dgm:prSet presAssocID="{5C2FBDC4-5068-4C5D-B477-DD9103CABCF7}" presName="negativeSpace" presStyleCnt="0"/>
      <dgm:spPr/>
    </dgm:pt>
    <dgm:pt modelId="{4D6E6719-308D-450B-8189-5D6A1D50F647}" type="pres">
      <dgm:prSet presAssocID="{5C2FBDC4-5068-4C5D-B477-DD9103CABCF7}" presName="childText" presStyleLbl="conFgAcc1" presStyleIdx="2" presStyleCnt="5">
        <dgm:presLayoutVars>
          <dgm:bulletEnabled val="1"/>
        </dgm:presLayoutVars>
      </dgm:prSet>
      <dgm:spPr/>
    </dgm:pt>
    <dgm:pt modelId="{2D97FAE8-D568-4C35-8FE6-8F2EB87B66EE}" type="pres">
      <dgm:prSet presAssocID="{B0C3E17C-66F9-4A65-8F99-5EE4A2BF5116}" presName="spaceBetweenRectangles" presStyleCnt="0"/>
      <dgm:spPr/>
    </dgm:pt>
    <dgm:pt modelId="{688B5642-0CA8-4594-8981-733944C339B3}" type="pres">
      <dgm:prSet presAssocID="{380B2DE9-989E-4F56-AC25-06768F211D5E}" presName="parentLin" presStyleCnt="0"/>
      <dgm:spPr/>
    </dgm:pt>
    <dgm:pt modelId="{392D837E-C808-4A9D-9D0B-E23FB1971A64}" type="pres">
      <dgm:prSet presAssocID="{380B2DE9-989E-4F56-AC25-06768F211D5E}" presName="parentLeftMargin" presStyleLbl="node1" presStyleIdx="2" presStyleCnt="5"/>
      <dgm:spPr/>
      <dgm:t>
        <a:bodyPr/>
        <a:lstStyle/>
        <a:p>
          <a:endParaRPr lang="pl-PL"/>
        </a:p>
      </dgm:t>
    </dgm:pt>
    <dgm:pt modelId="{0490843D-31D9-497E-BD72-2AA76427F09E}" type="pres">
      <dgm:prSet presAssocID="{380B2DE9-989E-4F56-AC25-06768F211D5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ACD1DE-52C2-4000-A3A6-C30C60B70117}" type="pres">
      <dgm:prSet presAssocID="{380B2DE9-989E-4F56-AC25-06768F211D5E}" presName="negativeSpace" presStyleCnt="0"/>
      <dgm:spPr/>
    </dgm:pt>
    <dgm:pt modelId="{9C9E4D11-7274-464B-8114-F60EBC9063A9}" type="pres">
      <dgm:prSet presAssocID="{380B2DE9-989E-4F56-AC25-06768F211D5E}" presName="childText" presStyleLbl="conFgAcc1" presStyleIdx="3" presStyleCnt="5">
        <dgm:presLayoutVars>
          <dgm:bulletEnabled val="1"/>
        </dgm:presLayoutVars>
      </dgm:prSet>
      <dgm:spPr/>
    </dgm:pt>
    <dgm:pt modelId="{F711C60F-6F7D-4BCA-ACAF-351D6281F464}" type="pres">
      <dgm:prSet presAssocID="{DC925196-2E20-4182-AC44-8C3F5E166C0B}" presName="spaceBetweenRectangles" presStyleCnt="0"/>
      <dgm:spPr/>
    </dgm:pt>
    <dgm:pt modelId="{CF5D62B7-466F-435D-9D13-7AD0DC4E7C28}" type="pres">
      <dgm:prSet presAssocID="{0936BA8B-BFA3-453F-9914-B13D4D8276DB}" presName="parentLin" presStyleCnt="0"/>
      <dgm:spPr/>
    </dgm:pt>
    <dgm:pt modelId="{773FBEAD-0A2A-4D1E-B3F5-89C3961D85A0}" type="pres">
      <dgm:prSet presAssocID="{0936BA8B-BFA3-453F-9914-B13D4D8276DB}" presName="parentLeftMargin" presStyleLbl="node1" presStyleIdx="3" presStyleCnt="5"/>
      <dgm:spPr/>
      <dgm:t>
        <a:bodyPr/>
        <a:lstStyle/>
        <a:p>
          <a:endParaRPr lang="pl-PL"/>
        </a:p>
      </dgm:t>
    </dgm:pt>
    <dgm:pt modelId="{367B98EE-7B10-4CC0-B17C-1EF0D0C39DA2}" type="pres">
      <dgm:prSet presAssocID="{0936BA8B-BFA3-453F-9914-B13D4D8276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A63F97-033E-42E6-999A-5533E6A6BEDF}" type="pres">
      <dgm:prSet presAssocID="{0936BA8B-BFA3-453F-9914-B13D4D8276DB}" presName="negativeSpace" presStyleCnt="0"/>
      <dgm:spPr/>
    </dgm:pt>
    <dgm:pt modelId="{6B6D55D9-A34A-43BF-BD23-8CDFEF224F75}" type="pres">
      <dgm:prSet presAssocID="{0936BA8B-BFA3-453F-9914-B13D4D8276D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E473CCA-D8C1-4EE6-8F72-76B67E180765}" type="presOf" srcId="{054E511E-0E32-4599-97D0-67C54A4B02A9}" destId="{9F6D89F7-9BE4-4918-97D3-F56E44CF1FCE}" srcOrd="0" destOrd="0" presId="urn:microsoft.com/office/officeart/2005/8/layout/list1"/>
    <dgm:cxn modelId="{0544CEBA-6511-43A5-9BF8-89830DBB574D}" type="presOf" srcId="{380B2DE9-989E-4F56-AC25-06768F211D5E}" destId="{392D837E-C808-4A9D-9D0B-E23FB1971A64}" srcOrd="0" destOrd="0" presId="urn:microsoft.com/office/officeart/2005/8/layout/list1"/>
    <dgm:cxn modelId="{13540C69-4998-4135-9374-A0B382E72486}" type="presOf" srcId="{350A9558-4265-4C65-BC39-8FF0B15F6516}" destId="{E86D8B35-FD13-403D-91A8-92E191A013A3}" srcOrd="0" destOrd="0" presId="urn:microsoft.com/office/officeart/2005/8/layout/list1"/>
    <dgm:cxn modelId="{0B9FD66C-5A23-417A-A3F5-49AB13181EB8}" type="presOf" srcId="{0936BA8B-BFA3-453F-9914-B13D4D8276DB}" destId="{773FBEAD-0A2A-4D1E-B3F5-89C3961D85A0}" srcOrd="0" destOrd="0" presId="urn:microsoft.com/office/officeart/2005/8/layout/list1"/>
    <dgm:cxn modelId="{C7D16AA7-CB52-4EE3-8492-92239D84282C}" srcId="{350A9558-4265-4C65-BC39-8FF0B15F6516}" destId="{8576DDA5-2FE9-4A05-860C-640A46D6E826}" srcOrd="0" destOrd="0" parTransId="{02CEF457-DAD4-464D-846A-777E631177EF}" sibTransId="{EF7EC826-C9C1-4C43-B74E-09175B1DC36F}"/>
    <dgm:cxn modelId="{A0502770-ECDD-4A34-9A40-F920585FDE5C}" srcId="{350A9558-4265-4C65-BC39-8FF0B15F6516}" destId="{0936BA8B-BFA3-453F-9914-B13D4D8276DB}" srcOrd="4" destOrd="0" parTransId="{FBC28A28-9788-4769-9504-AF30FD8BA5C2}" sibTransId="{59AB7112-05BA-4A17-8ABF-ED1FC90EBB92}"/>
    <dgm:cxn modelId="{5D62F98B-3E5A-4D7D-98F2-FD9681982F56}" srcId="{350A9558-4265-4C65-BC39-8FF0B15F6516}" destId="{054E511E-0E32-4599-97D0-67C54A4B02A9}" srcOrd="1" destOrd="0" parTransId="{88C10B6E-69DF-4D5A-9AA9-85E2CE699AE1}" sibTransId="{B8D4D18D-DC41-43F8-AE07-854B25B42772}"/>
    <dgm:cxn modelId="{7E87CE82-5DB0-4358-BB16-A6748B025CED}" type="presOf" srcId="{054E511E-0E32-4599-97D0-67C54A4B02A9}" destId="{9CE93BD9-6C21-4B62-BD47-677170778CAB}" srcOrd="1" destOrd="0" presId="urn:microsoft.com/office/officeart/2005/8/layout/list1"/>
    <dgm:cxn modelId="{2DBE9D1E-5AD9-49A4-8F49-445A756E09A2}" type="presOf" srcId="{8576DDA5-2FE9-4A05-860C-640A46D6E826}" destId="{C70862A0-5D60-45A5-AFF7-EA3EF79EB81E}" srcOrd="1" destOrd="0" presId="urn:microsoft.com/office/officeart/2005/8/layout/list1"/>
    <dgm:cxn modelId="{3C751501-CFA0-4B05-8880-B799BA13BCAA}" type="presOf" srcId="{5C2FBDC4-5068-4C5D-B477-DD9103CABCF7}" destId="{D8225A00-1557-4B24-98EB-0AB95FEADC46}" srcOrd="1" destOrd="0" presId="urn:microsoft.com/office/officeart/2005/8/layout/list1"/>
    <dgm:cxn modelId="{E7247B09-F1D3-4C90-93FD-676E1C025AB7}" type="presOf" srcId="{0936BA8B-BFA3-453F-9914-B13D4D8276DB}" destId="{367B98EE-7B10-4CC0-B17C-1EF0D0C39DA2}" srcOrd="1" destOrd="0" presId="urn:microsoft.com/office/officeart/2005/8/layout/list1"/>
    <dgm:cxn modelId="{6538612B-B387-4AC4-9B5E-1E7BE523EE65}" type="presOf" srcId="{380B2DE9-989E-4F56-AC25-06768F211D5E}" destId="{0490843D-31D9-497E-BD72-2AA76427F09E}" srcOrd="1" destOrd="0" presId="urn:microsoft.com/office/officeart/2005/8/layout/list1"/>
    <dgm:cxn modelId="{69F91105-4AC2-4CE4-82F6-6B6BBC29AB17}" type="presOf" srcId="{8576DDA5-2FE9-4A05-860C-640A46D6E826}" destId="{D6AC201E-7FE3-47E2-AFBE-D7C983220E4B}" srcOrd="0" destOrd="0" presId="urn:microsoft.com/office/officeart/2005/8/layout/list1"/>
    <dgm:cxn modelId="{C40D99BB-0935-43E5-852A-5202D6E4975B}" srcId="{350A9558-4265-4C65-BC39-8FF0B15F6516}" destId="{380B2DE9-989E-4F56-AC25-06768F211D5E}" srcOrd="3" destOrd="0" parTransId="{35727289-E67E-4E34-B400-2C72C94E33CA}" sibTransId="{DC925196-2E20-4182-AC44-8C3F5E166C0B}"/>
    <dgm:cxn modelId="{20F72E2F-5A28-4208-B655-23720E51E300}" type="presOf" srcId="{5C2FBDC4-5068-4C5D-B477-DD9103CABCF7}" destId="{E61C7251-CCB5-4E86-8A6D-A3C05B1C5589}" srcOrd="0" destOrd="0" presId="urn:microsoft.com/office/officeart/2005/8/layout/list1"/>
    <dgm:cxn modelId="{18D1C07E-62EA-4FA3-9BB2-0A59D0C85F56}" srcId="{350A9558-4265-4C65-BC39-8FF0B15F6516}" destId="{5C2FBDC4-5068-4C5D-B477-DD9103CABCF7}" srcOrd="2" destOrd="0" parTransId="{9E382D50-E2E2-4EFC-B2C8-C682D5A4F7AA}" sibTransId="{B0C3E17C-66F9-4A65-8F99-5EE4A2BF5116}"/>
    <dgm:cxn modelId="{69739309-1D06-400B-BC3D-1B081F00E201}" type="presParOf" srcId="{E86D8B35-FD13-403D-91A8-92E191A013A3}" destId="{D3795670-5CBC-4F04-9EBC-AD9E070E7948}" srcOrd="0" destOrd="0" presId="urn:microsoft.com/office/officeart/2005/8/layout/list1"/>
    <dgm:cxn modelId="{A4C4E22E-55C6-479B-BEAF-2DC5DC0F0912}" type="presParOf" srcId="{D3795670-5CBC-4F04-9EBC-AD9E070E7948}" destId="{D6AC201E-7FE3-47E2-AFBE-D7C983220E4B}" srcOrd="0" destOrd="0" presId="urn:microsoft.com/office/officeart/2005/8/layout/list1"/>
    <dgm:cxn modelId="{4775CE4B-1064-49E9-8657-55AE1277C837}" type="presParOf" srcId="{D3795670-5CBC-4F04-9EBC-AD9E070E7948}" destId="{C70862A0-5D60-45A5-AFF7-EA3EF79EB81E}" srcOrd="1" destOrd="0" presId="urn:microsoft.com/office/officeart/2005/8/layout/list1"/>
    <dgm:cxn modelId="{005C2CA0-F543-4EA9-9CE3-43D01AA13D38}" type="presParOf" srcId="{E86D8B35-FD13-403D-91A8-92E191A013A3}" destId="{673EBB6C-518E-4AFC-87A7-BC824A521137}" srcOrd="1" destOrd="0" presId="urn:microsoft.com/office/officeart/2005/8/layout/list1"/>
    <dgm:cxn modelId="{4EBEFED5-BCED-44A3-A9AE-BCBA32183398}" type="presParOf" srcId="{E86D8B35-FD13-403D-91A8-92E191A013A3}" destId="{C7161D2F-B8F0-44F2-B3E2-1666EBDB2E5B}" srcOrd="2" destOrd="0" presId="urn:microsoft.com/office/officeart/2005/8/layout/list1"/>
    <dgm:cxn modelId="{C2B76001-87C8-4948-AF30-B0B1BCC82BE5}" type="presParOf" srcId="{E86D8B35-FD13-403D-91A8-92E191A013A3}" destId="{D0184CD6-2CC0-44FE-88FE-BCA4D75F25C4}" srcOrd="3" destOrd="0" presId="urn:microsoft.com/office/officeart/2005/8/layout/list1"/>
    <dgm:cxn modelId="{21866B80-90C8-4B90-80C8-BA15DCAB2B9A}" type="presParOf" srcId="{E86D8B35-FD13-403D-91A8-92E191A013A3}" destId="{EE1DF3C7-D8D4-4B59-9BD6-D57954CD806C}" srcOrd="4" destOrd="0" presId="urn:microsoft.com/office/officeart/2005/8/layout/list1"/>
    <dgm:cxn modelId="{B73E7BCE-053D-4570-AC56-F8EA6110D69A}" type="presParOf" srcId="{EE1DF3C7-D8D4-4B59-9BD6-D57954CD806C}" destId="{9F6D89F7-9BE4-4918-97D3-F56E44CF1FCE}" srcOrd="0" destOrd="0" presId="urn:microsoft.com/office/officeart/2005/8/layout/list1"/>
    <dgm:cxn modelId="{B56AE65A-1A54-4BB7-8B34-3C0B7AE1B7FB}" type="presParOf" srcId="{EE1DF3C7-D8D4-4B59-9BD6-D57954CD806C}" destId="{9CE93BD9-6C21-4B62-BD47-677170778CAB}" srcOrd="1" destOrd="0" presId="urn:microsoft.com/office/officeart/2005/8/layout/list1"/>
    <dgm:cxn modelId="{0280E74F-3443-4073-806D-CD9EE7DA6DDA}" type="presParOf" srcId="{E86D8B35-FD13-403D-91A8-92E191A013A3}" destId="{ABF8097D-A493-4578-A8EF-215AF18DBD48}" srcOrd="5" destOrd="0" presId="urn:microsoft.com/office/officeart/2005/8/layout/list1"/>
    <dgm:cxn modelId="{9C4F82CF-1545-4347-A16C-53B8F954CA43}" type="presParOf" srcId="{E86D8B35-FD13-403D-91A8-92E191A013A3}" destId="{9AA9BDAD-D5A9-4739-98C7-23D66BD561EE}" srcOrd="6" destOrd="0" presId="urn:microsoft.com/office/officeart/2005/8/layout/list1"/>
    <dgm:cxn modelId="{041D5756-B12A-4170-B2FC-EB50160F1FAE}" type="presParOf" srcId="{E86D8B35-FD13-403D-91A8-92E191A013A3}" destId="{91BCB45B-AA02-4456-8CA9-7940F3F7279D}" srcOrd="7" destOrd="0" presId="urn:microsoft.com/office/officeart/2005/8/layout/list1"/>
    <dgm:cxn modelId="{B938AC2A-3B49-40F7-8CC2-87488056762B}" type="presParOf" srcId="{E86D8B35-FD13-403D-91A8-92E191A013A3}" destId="{1743D1CD-18E8-4313-80CF-D55652FB7FE9}" srcOrd="8" destOrd="0" presId="urn:microsoft.com/office/officeart/2005/8/layout/list1"/>
    <dgm:cxn modelId="{12DA495C-6A29-42FB-A05A-46E2C9F84616}" type="presParOf" srcId="{1743D1CD-18E8-4313-80CF-D55652FB7FE9}" destId="{E61C7251-CCB5-4E86-8A6D-A3C05B1C5589}" srcOrd="0" destOrd="0" presId="urn:microsoft.com/office/officeart/2005/8/layout/list1"/>
    <dgm:cxn modelId="{EA403EFE-54E6-4225-AAD4-D8AD21686904}" type="presParOf" srcId="{1743D1CD-18E8-4313-80CF-D55652FB7FE9}" destId="{D8225A00-1557-4B24-98EB-0AB95FEADC46}" srcOrd="1" destOrd="0" presId="urn:microsoft.com/office/officeart/2005/8/layout/list1"/>
    <dgm:cxn modelId="{C71BEA9A-8C37-4B4D-934F-D9219CFA7A27}" type="presParOf" srcId="{E86D8B35-FD13-403D-91A8-92E191A013A3}" destId="{D2524283-6AF6-4610-89DC-3D3D94844BBD}" srcOrd="9" destOrd="0" presId="urn:microsoft.com/office/officeart/2005/8/layout/list1"/>
    <dgm:cxn modelId="{0F7A0239-00AF-428D-9678-8539D6168A01}" type="presParOf" srcId="{E86D8B35-FD13-403D-91A8-92E191A013A3}" destId="{4D6E6719-308D-450B-8189-5D6A1D50F647}" srcOrd="10" destOrd="0" presId="urn:microsoft.com/office/officeart/2005/8/layout/list1"/>
    <dgm:cxn modelId="{36FCDC0E-F012-4D83-8CA0-718FA76A8744}" type="presParOf" srcId="{E86D8B35-FD13-403D-91A8-92E191A013A3}" destId="{2D97FAE8-D568-4C35-8FE6-8F2EB87B66EE}" srcOrd="11" destOrd="0" presId="urn:microsoft.com/office/officeart/2005/8/layout/list1"/>
    <dgm:cxn modelId="{2021EAEE-6706-4831-A088-D3006BA3C0F9}" type="presParOf" srcId="{E86D8B35-FD13-403D-91A8-92E191A013A3}" destId="{688B5642-0CA8-4594-8981-733944C339B3}" srcOrd="12" destOrd="0" presId="urn:microsoft.com/office/officeart/2005/8/layout/list1"/>
    <dgm:cxn modelId="{4A95FE7E-6B87-43F8-89EB-7DE42FDD828E}" type="presParOf" srcId="{688B5642-0CA8-4594-8981-733944C339B3}" destId="{392D837E-C808-4A9D-9D0B-E23FB1971A64}" srcOrd="0" destOrd="0" presId="urn:microsoft.com/office/officeart/2005/8/layout/list1"/>
    <dgm:cxn modelId="{D52D94A9-A77E-4984-BF83-E82BDEE3ED53}" type="presParOf" srcId="{688B5642-0CA8-4594-8981-733944C339B3}" destId="{0490843D-31D9-497E-BD72-2AA76427F09E}" srcOrd="1" destOrd="0" presId="urn:microsoft.com/office/officeart/2005/8/layout/list1"/>
    <dgm:cxn modelId="{282A336E-A199-4CA5-A21C-64C1C4A92C08}" type="presParOf" srcId="{E86D8B35-FD13-403D-91A8-92E191A013A3}" destId="{CBACD1DE-52C2-4000-A3A6-C30C60B70117}" srcOrd="13" destOrd="0" presId="urn:microsoft.com/office/officeart/2005/8/layout/list1"/>
    <dgm:cxn modelId="{FC69CEA9-95A8-49D3-A6CD-965459790E16}" type="presParOf" srcId="{E86D8B35-FD13-403D-91A8-92E191A013A3}" destId="{9C9E4D11-7274-464B-8114-F60EBC9063A9}" srcOrd="14" destOrd="0" presId="urn:microsoft.com/office/officeart/2005/8/layout/list1"/>
    <dgm:cxn modelId="{463B3D85-9A10-4E27-B376-1B6579FB351C}" type="presParOf" srcId="{E86D8B35-FD13-403D-91A8-92E191A013A3}" destId="{F711C60F-6F7D-4BCA-ACAF-351D6281F464}" srcOrd="15" destOrd="0" presId="urn:microsoft.com/office/officeart/2005/8/layout/list1"/>
    <dgm:cxn modelId="{7A5535E6-29FC-4BE4-89CD-30FC797C4238}" type="presParOf" srcId="{E86D8B35-FD13-403D-91A8-92E191A013A3}" destId="{CF5D62B7-466F-435D-9D13-7AD0DC4E7C28}" srcOrd="16" destOrd="0" presId="urn:microsoft.com/office/officeart/2005/8/layout/list1"/>
    <dgm:cxn modelId="{666CD42B-6881-49D4-8356-D565748DA105}" type="presParOf" srcId="{CF5D62B7-466F-435D-9D13-7AD0DC4E7C28}" destId="{773FBEAD-0A2A-4D1E-B3F5-89C3961D85A0}" srcOrd="0" destOrd="0" presId="urn:microsoft.com/office/officeart/2005/8/layout/list1"/>
    <dgm:cxn modelId="{D6CA5374-014E-4A6C-9AD9-F5F8024341A2}" type="presParOf" srcId="{CF5D62B7-466F-435D-9D13-7AD0DC4E7C28}" destId="{367B98EE-7B10-4CC0-B17C-1EF0D0C39DA2}" srcOrd="1" destOrd="0" presId="urn:microsoft.com/office/officeart/2005/8/layout/list1"/>
    <dgm:cxn modelId="{537DC5A3-70C0-4D1B-A3E2-5933D436A866}" type="presParOf" srcId="{E86D8B35-FD13-403D-91A8-92E191A013A3}" destId="{60A63F97-033E-42E6-999A-5533E6A6BEDF}" srcOrd="17" destOrd="0" presId="urn:microsoft.com/office/officeart/2005/8/layout/list1"/>
    <dgm:cxn modelId="{5368D20E-BB08-46C9-964D-723EC5614735}" type="presParOf" srcId="{E86D8B35-FD13-403D-91A8-92E191A013A3}" destId="{6B6D55D9-A34A-43BF-BD23-8CDFEF224F7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FC84DD-ED8D-4F22-BEB1-7A78A850F7B0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386EC52-F980-4559-8A01-8A6BD2210A9D}">
      <dgm:prSet phldrT="[Tekst]" custT="1"/>
      <dgm:spPr/>
      <dgm:t>
        <a:bodyPr/>
        <a:lstStyle/>
        <a:p>
          <a:r>
            <a:rPr lang="pl-PL" sz="1800" dirty="0" smtClean="0"/>
            <a:t>600 mln zł z tytułu niedoszacowania wzrostu wynagrodzeń nauczycieli  w 2018 roku  </a:t>
          </a:r>
          <a:endParaRPr lang="pl-PL" sz="1800" dirty="0"/>
        </a:p>
      </dgm:t>
    </dgm:pt>
    <dgm:pt modelId="{8C8699F6-AE20-4FDE-A263-0DB64D8A5978}" type="parTrans" cxnId="{73F4D01F-61E1-4BC4-88FF-8E5E9ACBED22}">
      <dgm:prSet/>
      <dgm:spPr/>
      <dgm:t>
        <a:bodyPr/>
        <a:lstStyle/>
        <a:p>
          <a:endParaRPr lang="pl-PL"/>
        </a:p>
      </dgm:t>
    </dgm:pt>
    <dgm:pt modelId="{CEF10538-01DA-40BE-9670-E1256BC441D1}" type="sibTrans" cxnId="{73F4D01F-61E1-4BC4-88FF-8E5E9ACBED22}">
      <dgm:prSet/>
      <dgm:spPr/>
      <dgm:t>
        <a:bodyPr/>
        <a:lstStyle/>
        <a:p>
          <a:endParaRPr lang="pl-PL"/>
        </a:p>
      </dgm:t>
    </dgm:pt>
    <dgm:pt modelId="{9C66843C-321E-4E54-B186-5659AF2DA8F2}">
      <dgm:prSet phldrT="[Tekst]" custT="1"/>
      <dgm:spPr/>
      <dgm:t>
        <a:bodyPr/>
        <a:lstStyle/>
        <a:p>
          <a:r>
            <a:rPr lang="pl-PL" sz="1800" dirty="0" smtClean="0"/>
            <a:t>800 mln zł z tytułu niedoszacowania w 2018 roku bazy wyjściowej do wyliczania wzrostu wynagrodzeń nauczycieli  </a:t>
          </a:r>
          <a:endParaRPr lang="pl-PL" sz="1800" dirty="0"/>
        </a:p>
      </dgm:t>
    </dgm:pt>
    <dgm:pt modelId="{6830A1CA-FF1D-4789-B1BA-84ABA269A568}" type="parTrans" cxnId="{D86D6E9F-51B1-47F8-9281-B5C2938A2AFD}">
      <dgm:prSet/>
      <dgm:spPr/>
      <dgm:t>
        <a:bodyPr/>
        <a:lstStyle/>
        <a:p>
          <a:endParaRPr lang="pl-PL"/>
        </a:p>
      </dgm:t>
    </dgm:pt>
    <dgm:pt modelId="{49CFB8F6-8889-4652-84E1-B75E730D55FA}" type="sibTrans" cxnId="{D86D6E9F-51B1-47F8-9281-B5C2938A2AFD}">
      <dgm:prSet/>
      <dgm:spPr/>
      <dgm:t>
        <a:bodyPr/>
        <a:lstStyle/>
        <a:p>
          <a:endParaRPr lang="pl-PL"/>
        </a:p>
      </dgm:t>
    </dgm:pt>
    <dgm:pt modelId="{CCA8A662-2B20-403E-9551-310341CC9379}">
      <dgm:prSet phldrT="[Tekst]" custT="1"/>
      <dgm:spPr/>
      <dgm:t>
        <a:bodyPr/>
        <a:lstStyle/>
        <a:p>
          <a:r>
            <a:rPr lang="pl-PL" sz="1800" dirty="0" smtClean="0"/>
            <a:t>Co najmniej 1 mld zł z tytułu podwyżek płac nauczycieli planowanych od 1 września 2019r.  </a:t>
          </a:r>
          <a:endParaRPr lang="pl-PL" sz="1800" dirty="0"/>
        </a:p>
      </dgm:t>
    </dgm:pt>
    <dgm:pt modelId="{474F9E8E-30DE-4628-8D1B-729F15094FE4}" type="parTrans" cxnId="{4A056403-3A18-4693-98F2-A8DF26DD9E1E}">
      <dgm:prSet/>
      <dgm:spPr/>
      <dgm:t>
        <a:bodyPr/>
        <a:lstStyle/>
        <a:p>
          <a:endParaRPr lang="pl-PL"/>
        </a:p>
      </dgm:t>
    </dgm:pt>
    <dgm:pt modelId="{F51376D9-81B5-42C1-B48C-D43E18090ED0}" type="sibTrans" cxnId="{4A056403-3A18-4693-98F2-A8DF26DD9E1E}">
      <dgm:prSet/>
      <dgm:spPr/>
      <dgm:t>
        <a:bodyPr/>
        <a:lstStyle/>
        <a:p>
          <a:endParaRPr lang="pl-PL"/>
        </a:p>
      </dgm:t>
    </dgm:pt>
    <dgm:pt modelId="{ACDD903A-CBE3-4342-86B4-3560310D9CD1}">
      <dgm:prSet phldrT="[Tekst]" custT="1"/>
      <dgm:spPr/>
      <dgm:t>
        <a:bodyPr/>
        <a:lstStyle/>
        <a:p>
          <a:r>
            <a:rPr lang="pl-PL" sz="1800" dirty="0" smtClean="0"/>
            <a:t>Co najmniej 450 mln zł na skutki zmian w zasadach kształtowania wynagrodzeń, negocjowane ze związkami zawodowymi  w lutym br.</a:t>
          </a:r>
          <a:endParaRPr lang="pl-PL" sz="1800" dirty="0"/>
        </a:p>
      </dgm:t>
    </dgm:pt>
    <dgm:pt modelId="{AB144010-9B93-4C77-B47C-455182A57A54}" type="parTrans" cxnId="{9FB8BFCF-A563-456A-88D8-16EB5BF0A81C}">
      <dgm:prSet/>
      <dgm:spPr/>
      <dgm:t>
        <a:bodyPr/>
        <a:lstStyle/>
        <a:p>
          <a:endParaRPr lang="pl-PL"/>
        </a:p>
      </dgm:t>
    </dgm:pt>
    <dgm:pt modelId="{E5571052-4DAD-48F6-9C8E-FB3494541BD5}" type="sibTrans" cxnId="{9FB8BFCF-A563-456A-88D8-16EB5BF0A81C}">
      <dgm:prSet/>
      <dgm:spPr/>
      <dgm:t>
        <a:bodyPr/>
        <a:lstStyle/>
        <a:p>
          <a:endParaRPr lang="pl-PL"/>
        </a:p>
      </dgm:t>
    </dgm:pt>
    <dgm:pt modelId="{6C894EE0-DEE9-46FE-93CC-A4BFD103EBE0}" type="pres">
      <dgm:prSet presAssocID="{11FC84DD-ED8D-4F22-BEB1-7A78A850F7B0}" presName="linear" presStyleCnt="0">
        <dgm:presLayoutVars>
          <dgm:dir/>
          <dgm:animLvl val="lvl"/>
          <dgm:resizeHandles val="exact"/>
        </dgm:presLayoutVars>
      </dgm:prSet>
      <dgm:spPr/>
    </dgm:pt>
    <dgm:pt modelId="{80B8C49B-9695-41C3-BBE7-2B5866E7DF71}" type="pres">
      <dgm:prSet presAssocID="{3386EC52-F980-4559-8A01-8A6BD2210A9D}" presName="parentLin" presStyleCnt="0"/>
      <dgm:spPr/>
    </dgm:pt>
    <dgm:pt modelId="{B6A320AF-20DC-4FE1-B8EB-4540AD0F6E6F}" type="pres">
      <dgm:prSet presAssocID="{3386EC52-F980-4559-8A01-8A6BD2210A9D}" presName="parentLeftMargin" presStyleLbl="node1" presStyleIdx="0" presStyleCnt="4"/>
      <dgm:spPr/>
    </dgm:pt>
    <dgm:pt modelId="{C7EEB55B-C341-4FD5-BFAE-C3D075C9221C}" type="pres">
      <dgm:prSet presAssocID="{3386EC52-F980-4559-8A01-8A6BD2210A9D}" presName="parentText" presStyleLbl="node1" presStyleIdx="0" presStyleCnt="4" custScaleX="127537">
        <dgm:presLayoutVars>
          <dgm:chMax val="0"/>
          <dgm:bulletEnabled val="1"/>
        </dgm:presLayoutVars>
      </dgm:prSet>
      <dgm:spPr/>
    </dgm:pt>
    <dgm:pt modelId="{A6A5F005-00E7-4DC8-B983-CBC5362159E0}" type="pres">
      <dgm:prSet presAssocID="{3386EC52-F980-4559-8A01-8A6BD2210A9D}" presName="negativeSpace" presStyleCnt="0"/>
      <dgm:spPr/>
    </dgm:pt>
    <dgm:pt modelId="{7D31DFD8-8AF9-4C96-AC18-2D5465F4A2C6}" type="pres">
      <dgm:prSet presAssocID="{3386EC52-F980-4559-8A01-8A6BD2210A9D}" presName="childText" presStyleLbl="conFgAcc1" presStyleIdx="0" presStyleCnt="4">
        <dgm:presLayoutVars>
          <dgm:bulletEnabled val="1"/>
        </dgm:presLayoutVars>
      </dgm:prSet>
      <dgm:spPr/>
    </dgm:pt>
    <dgm:pt modelId="{C4DE4FA5-BE00-460A-B0DA-E979A9E89ECC}" type="pres">
      <dgm:prSet presAssocID="{CEF10538-01DA-40BE-9670-E1256BC441D1}" presName="spaceBetweenRectangles" presStyleCnt="0"/>
      <dgm:spPr/>
    </dgm:pt>
    <dgm:pt modelId="{3AD33D54-3756-466E-9DD9-D37F7522F0AE}" type="pres">
      <dgm:prSet presAssocID="{9C66843C-321E-4E54-B186-5659AF2DA8F2}" presName="parentLin" presStyleCnt="0"/>
      <dgm:spPr/>
    </dgm:pt>
    <dgm:pt modelId="{50DE5D49-E302-4735-B9F3-90DD0894A48C}" type="pres">
      <dgm:prSet presAssocID="{9C66843C-321E-4E54-B186-5659AF2DA8F2}" presName="parentLeftMargin" presStyleLbl="node1" presStyleIdx="0" presStyleCnt="4"/>
      <dgm:spPr/>
    </dgm:pt>
    <dgm:pt modelId="{8B6F7834-2C47-40EB-97FC-367416D901FB}" type="pres">
      <dgm:prSet presAssocID="{9C66843C-321E-4E54-B186-5659AF2DA8F2}" presName="parentText" presStyleLbl="node1" presStyleIdx="1" presStyleCnt="4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A4059F-8644-4FA6-9734-0925E74D8B7D}" type="pres">
      <dgm:prSet presAssocID="{9C66843C-321E-4E54-B186-5659AF2DA8F2}" presName="negativeSpace" presStyleCnt="0"/>
      <dgm:spPr/>
    </dgm:pt>
    <dgm:pt modelId="{6934ED09-19D9-4D3A-91AE-183620322BE0}" type="pres">
      <dgm:prSet presAssocID="{9C66843C-321E-4E54-B186-5659AF2DA8F2}" presName="childText" presStyleLbl="conFgAcc1" presStyleIdx="1" presStyleCnt="4">
        <dgm:presLayoutVars>
          <dgm:bulletEnabled val="1"/>
        </dgm:presLayoutVars>
      </dgm:prSet>
      <dgm:spPr/>
    </dgm:pt>
    <dgm:pt modelId="{B7033426-FBD6-409B-BE62-BD6F0319AA77}" type="pres">
      <dgm:prSet presAssocID="{49CFB8F6-8889-4652-84E1-B75E730D55FA}" presName="spaceBetweenRectangles" presStyleCnt="0"/>
      <dgm:spPr/>
    </dgm:pt>
    <dgm:pt modelId="{9DD08F06-3BCE-45A1-A48B-54171BF72402}" type="pres">
      <dgm:prSet presAssocID="{CCA8A662-2B20-403E-9551-310341CC9379}" presName="parentLin" presStyleCnt="0"/>
      <dgm:spPr/>
    </dgm:pt>
    <dgm:pt modelId="{F8B5A564-A113-4400-91A2-49D2F82CCAAF}" type="pres">
      <dgm:prSet presAssocID="{CCA8A662-2B20-403E-9551-310341CC9379}" presName="parentLeftMargin" presStyleLbl="node1" presStyleIdx="1" presStyleCnt="4"/>
      <dgm:spPr/>
    </dgm:pt>
    <dgm:pt modelId="{2E4078CF-CE87-4D38-B5DF-BF047E6C4B84}" type="pres">
      <dgm:prSet presAssocID="{CCA8A662-2B20-403E-9551-310341CC9379}" presName="parentText" presStyleLbl="node1" presStyleIdx="2" presStyleCnt="4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ED7C09-795D-403D-AD16-71E86F33AE02}" type="pres">
      <dgm:prSet presAssocID="{CCA8A662-2B20-403E-9551-310341CC9379}" presName="negativeSpace" presStyleCnt="0"/>
      <dgm:spPr/>
    </dgm:pt>
    <dgm:pt modelId="{56C06593-6BBF-445E-B505-9D548052235D}" type="pres">
      <dgm:prSet presAssocID="{CCA8A662-2B20-403E-9551-310341CC9379}" presName="childText" presStyleLbl="conFgAcc1" presStyleIdx="2" presStyleCnt="4">
        <dgm:presLayoutVars>
          <dgm:bulletEnabled val="1"/>
        </dgm:presLayoutVars>
      </dgm:prSet>
      <dgm:spPr/>
    </dgm:pt>
    <dgm:pt modelId="{22E58CB9-EBD2-400E-AFC5-ED2B9FE6F3E4}" type="pres">
      <dgm:prSet presAssocID="{F51376D9-81B5-42C1-B48C-D43E18090ED0}" presName="spaceBetweenRectangles" presStyleCnt="0"/>
      <dgm:spPr/>
    </dgm:pt>
    <dgm:pt modelId="{603852E1-875B-46DB-B546-E67FCED39AB9}" type="pres">
      <dgm:prSet presAssocID="{ACDD903A-CBE3-4342-86B4-3560310D9CD1}" presName="parentLin" presStyleCnt="0"/>
      <dgm:spPr/>
    </dgm:pt>
    <dgm:pt modelId="{E18A78A4-B415-4437-9B70-2D3167FC824F}" type="pres">
      <dgm:prSet presAssocID="{ACDD903A-CBE3-4342-86B4-3560310D9CD1}" presName="parentLeftMargin" presStyleLbl="node1" presStyleIdx="2" presStyleCnt="4"/>
      <dgm:spPr/>
    </dgm:pt>
    <dgm:pt modelId="{C2C3EEE5-AE52-4BB9-A31A-75C6364844D6}" type="pres">
      <dgm:prSet presAssocID="{ACDD903A-CBE3-4342-86B4-3560310D9CD1}" presName="parentText" presStyleLbl="node1" presStyleIdx="3" presStyleCnt="4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5D8F74-AA44-417C-A0A1-44FF3205B04D}" type="pres">
      <dgm:prSet presAssocID="{ACDD903A-CBE3-4342-86B4-3560310D9CD1}" presName="negativeSpace" presStyleCnt="0"/>
      <dgm:spPr/>
    </dgm:pt>
    <dgm:pt modelId="{71B785AA-4030-4501-ADD5-7F6A5B477D98}" type="pres">
      <dgm:prSet presAssocID="{ACDD903A-CBE3-4342-86B4-3560310D9CD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567A65B-6FAF-40D0-8703-9ABEC715D270}" type="presOf" srcId="{9C66843C-321E-4E54-B186-5659AF2DA8F2}" destId="{8B6F7834-2C47-40EB-97FC-367416D901FB}" srcOrd="1" destOrd="0" presId="urn:microsoft.com/office/officeart/2005/8/layout/list1"/>
    <dgm:cxn modelId="{4A056403-3A18-4693-98F2-A8DF26DD9E1E}" srcId="{11FC84DD-ED8D-4F22-BEB1-7A78A850F7B0}" destId="{CCA8A662-2B20-403E-9551-310341CC9379}" srcOrd="2" destOrd="0" parTransId="{474F9E8E-30DE-4628-8D1B-729F15094FE4}" sibTransId="{F51376D9-81B5-42C1-B48C-D43E18090ED0}"/>
    <dgm:cxn modelId="{AFF31FC4-9A57-4BE9-8FC9-0F3A63BE248A}" type="presOf" srcId="{3386EC52-F980-4559-8A01-8A6BD2210A9D}" destId="{B6A320AF-20DC-4FE1-B8EB-4540AD0F6E6F}" srcOrd="0" destOrd="0" presId="urn:microsoft.com/office/officeart/2005/8/layout/list1"/>
    <dgm:cxn modelId="{5C631E15-7AB9-47A2-972E-36566A032FBA}" type="presOf" srcId="{11FC84DD-ED8D-4F22-BEB1-7A78A850F7B0}" destId="{6C894EE0-DEE9-46FE-93CC-A4BFD103EBE0}" srcOrd="0" destOrd="0" presId="urn:microsoft.com/office/officeart/2005/8/layout/list1"/>
    <dgm:cxn modelId="{73F4D01F-61E1-4BC4-88FF-8E5E9ACBED22}" srcId="{11FC84DD-ED8D-4F22-BEB1-7A78A850F7B0}" destId="{3386EC52-F980-4559-8A01-8A6BD2210A9D}" srcOrd="0" destOrd="0" parTransId="{8C8699F6-AE20-4FDE-A263-0DB64D8A5978}" sibTransId="{CEF10538-01DA-40BE-9670-E1256BC441D1}"/>
    <dgm:cxn modelId="{CAA00208-7B57-4D91-A960-E2C2D65C29E9}" type="presOf" srcId="{ACDD903A-CBE3-4342-86B4-3560310D9CD1}" destId="{C2C3EEE5-AE52-4BB9-A31A-75C6364844D6}" srcOrd="1" destOrd="0" presId="urn:microsoft.com/office/officeart/2005/8/layout/list1"/>
    <dgm:cxn modelId="{9FB8BFCF-A563-456A-88D8-16EB5BF0A81C}" srcId="{11FC84DD-ED8D-4F22-BEB1-7A78A850F7B0}" destId="{ACDD903A-CBE3-4342-86B4-3560310D9CD1}" srcOrd="3" destOrd="0" parTransId="{AB144010-9B93-4C77-B47C-455182A57A54}" sibTransId="{E5571052-4DAD-48F6-9C8E-FB3494541BD5}"/>
    <dgm:cxn modelId="{2A182CDB-31AB-40B8-99A1-E8ABDEDB739C}" type="presOf" srcId="{9C66843C-321E-4E54-B186-5659AF2DA8F2}" destId="{50DE5D49-E302-4735-B9F3-90DD0894A48C}" srcOrd="0" destOrd="0" presId="urn:microsoft.com/office/officeart/2005/8/layout/list1"/>
    <dgm:cxn modelId="{D86D6E9F-51B1-47F8-9281-B5C2938A2AFD}" srcId="{11FC84DD-ED8D-4F22-BEB1-7A78A850F7B0}" destId="{9C66843C-321E-4E54-B186-5659AF2DA8F2}" srcOrd="1" destOrd="0" parTransId="{6830A1CA-FF1D-4789-B1BA-84ABA269A568}" sibTransId="{49CFB8F6-8889-4652-84E1-B75E730D55FA}"/>
    <dgm:cxn modelId="{755066C7-A54E-4D58-BEFA-7C5F6207801E}" type="presOf" srcId="{CCA8A662-2B20-403E-9551-310341CC9379}" destId="{F8B5A564-A113-4400-91A2-49D2F82CCAAF}" srcOrd="0" destOrd="0" presId="urn:microsoft.com/office/officeart/2005/8/layout/list1"/>
    <dgm:cxn modelId="{1752BFE6-5DFC-4D81-834A-FF7648E39E2B}" type="presOf" srcId="{CCA8A662-2B20-403E-9551-310341CC9379}" destId="{2E4078CF-CE87-4D38-B5DF-BF047E6C4B84}" srcOrd="1" destOrd="0" presId="urn:microsoft.com/office/officeart/2005/8/layout/list1"/>
    <dgm:cxn modelId="{B0F2A4F4-5D4D-4413-B624-5DBAA2330086}" type="presOf" srcId="{ACDD903A-CBE3-4342-86B4-3560310D9CD1}" destId="{E18A78A4-B415-4437-9B70-2D3167FC824F}" srcOrd="0" destOrd="0" presId="urn:microsoft.com/office/officeart/2005/8/layout/list1"/>
    <dgm:cxn modelId="{538D10D9-D63C-44B9-8A7D-11BDC2E015BB}" type="presOf" srcId="{3386EC52-F980-4559-8A01-8A6BD2210A9D}" destId="{C7EEB55B-C341-4FD5-BFAE-C3D075C9221C}" srcOrd="1" destOrd="0" presId="urn:microsoft.com/office/officeart/2005/8/layout/list1"/>
    <dgm:cxn modelId="{1C135917-7D30-4D94-A09F-8E87E515319E}" type="presParOf" srcId="{6C894EE0-DEE9-46FE-93CC-A4BFD103EBE0}" destId="{80B8C49B-9695-41C3-BBE7-2B5866E7DF71}" srcOrd="0" destOrd="0" presId="urn:microsoft.com/office/officeart/2005/8/layout/list1"/>
    <dgm:cxn modelId="{0283D0EB-EF88-479D-937D-BBDF710E4FA4}" type="presParOf" srcId="{80B8C49B-9695-41C3-BBE7-2B5866E7DF71}" destId="{B6A320AF-20DC-4FE1-B8EB-4540AD0F6E6F}" srcOrd="0" destOrd="0" presId="urn:microsoft.com/office/officeart/2005/8/layout/list1"/>
    <dgm:cxn modelId="{9B58A53A-8C5F-4C63-AE2B-E0BAECCEF381}" type="presParOf" srcId="{80B8C49B-9695-41C3-BBE7-2B5866E7DF71}" destId="{C7EEB55B-C341-4FD5-BFAE-C3D075C9221C}" srcOrd="1" destOrd="0" presId="urn:microsoft.com/office/officeart/2005/8/layout/list1"/>
    <dgm:cxn modelId="{786E2763-A32C-4D34-ACC6-6E4A9B4F7BB2}" type="presParOf" srcId="{6C894EE0-DEE9-46FE-93CC-A4BFD103EBE0}" destId="{A6A5F005-00E7-4DC8-B983-CBC5362159E0}" srcOrd="1" destOrd="0" presId="urn:microsoft.com/office/officeart/2005/8/layout/list1"/>
    <dgm:cxn modelId="{B9CFA76E-77E9-4365-B868-EF46B107973D}" type="presParOf" srcId="{6C894EE0-DEE9-46FE-93CC-A4BFD103EBE0}" destId="{7D31DFD8-8AF9-4C96-AC18-2D5465F4A2C6}" srcOrd="2" destOrd="0" presId="urn:microsoft.com/office/officeart/2005/8/layout/list1"/>
    <dgm:cxn modelId="{C91BCB74-7565-4775-8C11-7BAD4CA3851D}" type="presParOf" srcId="{6C894EE0-DEE9-46FE-93CC-A4BFD103EBE0}" destId="{C4DE4FA5-BE00-460A-B0DA-E979A9E89ECC}" srcOrd="3" destOrd="0" presId="urn:microsoft.com/office/officeart/2005/8/layout/list1"/>
    <dgm:cxn modelId="{A1D1F89D-61CA-4535-B56B-B9F62C4E0866}" type="presParOf" srcId="{6C894EE0-DEE9-46FE-93CC-A4BFD103EBE0}" destId="{3AD33D54-3756-466E-9DD9-D37F7522F0AE}" srcOrd="4" destOrd="0" presId="urn:microsoft.com/office/officeart/2005/8/layout/list1"/>
    <dgm:cxn modelId="{2D49E210-0774-40EB-9EED-EFC929EA08CE}" type="presParOf" srcId="{3AD33D54-3756-466E-9DD9-D37F7522F0AE}" destId="{50DE5D49-E302-4735-B9F3-90DD0894A48C}" srcOrd="0" destOrd="0" presId="urn:microsoft.com/office/officeart/2005/8/layout/list1"/>
    <dgm:cxn modelId="{EF2FF4BC-030E-4CB5-9853-57A89BBDBF46}" type="presParOf" srcId="{3AD33D54-3756-466E-9DD9-D37F7522F0AE}" destId="{8B6F7834-2C47-40EB-97FC-367416D901FB}" srcOrd="1" destOrd="0" presId="urn:microsoft.com/office/officeart/2005/8/layout/list1"/>
    <dgm:cxn modelId="{EB5CAC06-C11A-4E9C-BBDB-625A56DBB858}" type="presParOf" srcId="{6C894EE0-DEE9-46FE-93CC-A4BFD103EBE0}" destId="{ABA4059F-8644-4FA6-9734-0925E74D8B7D}" srcOrd="5" destOrd="0" presId="urn:microsoft.com/office/officeart/2005/8/layout/list1"/>
    <dgm:cxn modelId="{E901477D-708D-46E9-A13A-4E92F651686E}" type="presParOf" srcId="{6C894EE0-DEE9-46FE-93CC-A4BFD103EBE0}" destId="{6934ED09-19D9-4D3A-91AE-183620322BE0}" srcOrd="6" destOrd="0" presId="urn:microsoft.com/office/officeart/2005/8/layout/list1"/>
    <dgm:cxn modelId="{BFA61269-F13B-4B18-A501-142FDBCD5DA0}" type="presParOf" srcId="{6C894EE0-DEE9-46FE-93CC-A4BFD103EBE0}" destId="{B7033426-FBD6-409B-BE62-BD6F0319AA77}" srcOrd="7" destOrd="0" presId="urn:microsoft.com/office/officeart/2005/8/layout/list1"/>
    <dgm:cxn modelId="{545611B0-F174-43CA-8971-C3A65A12F8C0}" type="presParOf" srcId="{6C894EE0-DEE9-46FE-93CC-A4BFD103EBE0}" destId="{9DD08F06-3BCE-45A1-A48B-54171BF72402}" srcOrd="8" destOrd="0" presId="urn:microsoft.com/office/officeart/2005/8/layout/list1"/>
    <dgm:cxn modelId="{240198DD-BC74-4743-9AB4-FD2D4BE766F9}" type="presParOf" srcId="{9DD08F06-3BCE-45A1-A48B-54171BF72402}" destId="{F8B5A564-A113-4400-91A2-49D2F82CCAAF}" srcOrd="0" destOrd="0" presId="urn:microsoft.com/office/officeart/2005/8/layout/list1"/>
    <dgm:cxn modelId="{79860932-4A14-49F2-84F4-D2B503AFFFFE}" type="presParOf" srcId="{9DD08F06-3BCE-45A1-A48B-54171BF72402}" destId="{2E4078CF-CE87-4D38-B5DF-BF047E6C4B84}" srcOrd="1" destOrd="0" presId="urn:microsoft.com/office/officeart/2005/8/layout/list1"/>
    <dgm:cxn modelId="{048973F9-FAA0-40D7-AC62-679470605636}" type="presParOf" srcId="{6C894EE0-DEE9-46FE-93CC-A4BFD103EBE0}" destId="{83ED7C09-795D-403D-AD16-71E86F33AE02}" srcOrd="9" destOrd="0" presId="urn:microsoft.com/office/officeart/2005/8/layout/list1"/>
    <dgm:cxn modelId="{FF1444A1-B531-4CF9-8C6C-9F3E7F45B874}" type="presParOf" srcId="{6C894EE0-DEE9-46FE-93CC-A4BFD103EBE0}" destId="{56C06593-6BBF-445E-B505-9D548052235D}" srcOrd="10" destOrd="0" presId="urn:microsoft.com/office/officeart/2005/8/layout/list1"/>
    <dgm:cxn modelId="{615CDEB3-0DEB-4683-AD3F-6883D16D4312}" type="presParOf" srcId="{6C894EE0-DEE9-46FE-93CC-A4BFD103EBE0}" destId="{22E58CB9-EBD2-400E-AFC5-ED2B9FE6F3E4}" srcOrd="11" destOrd="0" presId="urn:microsoft.com/office/officeart/2005/8/layout/list1"/>
    <dgm:cxn modelId="{76E9EC6F-35BB-45DD-9A8B-78EE44A599E4}" type="presParOf" srcId="{6C894EE0-DEE9-46FE-93CC-A4BFD103EBE0}" destId="{603852E1-875B-46DB-B546-E67FCED39AB9}" srcOrd="12" destOrd="0" presId="urn:microsoft.com/office/officeart/2005/8/layout/list1"/>
    <dgm:cxn modelId="{1EBB9866-164C-46FD-A23E-27E7B5CE3D37}" type="presParOf" srcId="{603852E1-875B-46DB-B546-E67FCED39AB9}" destId="{E18A78A4-B415-4437-9B70-2D3167FC824F}" srcOrd="0" destOrd="0" presId="urn:microsoft.com/office/officeart/2005/8/layout/list1"/>
    <dgm:cxn modelId="{D7147800-7D54-400F-8732-20E128124BD1}" type="presParOf" srcId="{603852E1-875B-46DB-B546-E67FCED39AB9}" destId="{C2C3EEE5-AE52-4BB9-A31A-75C6364844D6}" srcOrd="1" destOrd="0" presId="urn:microsoft.com/office/officeart/2005/8/layout/list1"/>
    <dgm:cxn modelId="{535491D3-DDF1-4248-9917-229F42C9B544}" type="presParOf" srcId="{6C894EE0-DEE9-46FE-93CC-A4BFD103EBE0}" destId="{A95D8F74-AA44-417C-A0A1-44FF3205B04D}" srcOrd="13" destOrd="0" presId="urn:microsoft.com/office/officeart/2005/8/layout/list1"/>
    <dgm:cxn modelId="{1A18B1E4-B524-44FB-8685-4229DD3F50E0}" type="presParOf" srcId="{6C894EE0-DEE9-46FE-93CC-A4BFD103EBE0}" destId="{71B785AA-4030-4501-ADD5-7F6A5B477D9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7B9F11-EFB3-4050-AD9A-9B0F9771F161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AA9B13E4-E17D-41BE-A94C-DE0BFA05BFEE}">
      <dgm:prSet phldrT="[Tekst]"/>
      <dgm:spPr/>
      <dgm:t>
        <a:bodyPr/>
        <a:lstStyle/>
        <a:p>
          <a:r>
            <a:rPr lang="pl-PL" dirty="0" smtClean="0"/>
            <a:t>Rozszerzenie uprawnienia do dodatku </a:t>
          </a:r>
          <a:br>
            <a:rPr lang="pl-PL" dirty="0" smtClean="0"/>
          </a:br>
          <a:r>
            <a:rPr lang="pl-PL" dirty="0" smtClean="0"/>
            <a:t>za wyróżniającą pracę na nauczycieli kontraktowych oraz mianowanych (kontraktowy 200 zł, mianowany -  400 zł). Dodatek ten nie będzie uwzględniany przy obliczaniu kwot wydatkowanych na średnie wynagrodzenia nauczycieli. Nauczyciel dyplomowany  otrzyma taki dodatek </a:t>
          </a:r>
          <a:br>
            <a:rPr lang="pl-PL" dirty="0" smtClean="0"/>
          </a:br>
          <a:r>
            <a:rPr lang="pl-PL" dirty="0" smtClean="0"/>
            <a:t>w wysokości 500 zł</a:t>
          </a:r>
          <a:endParaRPr lang="pl-PL" dirty="0"/>
        </a:p>
      </dgm:t>
    </dgm:pt>
    <dgm:pt modelId="{3AD75507-98D6-4BEE-8C7F-A4CD45069A2D}" type="parTrans" cxnId="{66430731-738E-4281-82D5-5EE4C33C2179}">
      <dgm:prSet/>
      <dgm:spPr/>
      <dgm:t>
        <a:bodyPr/>
        <a:lstStyle/>
        <a:p>
          <a:endParaRPr lang="pl-PL"/>
        </a:p>
      </dgm:t>
    </dgm:pt>
    <dgm:pt modelId="{4B7CB5F4-7207-4AD5-92E7-3A88EAA1DE1E}" type="sibTrans" cxnId="{66430731-738E-4281-82D5-5EE4C33C2179}">
      <dgm:prSet/>
      <dgm:spPr/>
      <dgm:t>
        <a:bodyPr/>
        <a:lstStyle/>
        <a:p>
          <a:endParaRPr lang="pl-PL"/>
        </a:p>
      </dgm:t>
    </dgm:pt>
    <dgm:pt modelId="{4A52CEFC-C692-4F8D-B9E6-0FA66A478F49}">
      <dgm:prSet/>
      <dgm:spPr/>
      <dgm:t>
        <a:bodyPr/>
        <a:lstStyle/>
        <a:p>
          <a:r>
            <a:rPr lang="pl-PL" dirty="0" smtClean="0"/>
            <a:t>Wprowadzenie nowego świadczenia dla nauczycieli stażystów - „Stażyście na start". Nauczyciel stażysta otrzyma dwukrotnie, </a:t>
          </a:r>
          <a:br>
            <a:rPr lang="pl-PL" dirty="0" smtClean="0"/>
          </a:br>
          <a:r>
            <a:rPr lang="pl-PL" dirty="0" smtClean="0"/>
            <a:t>w okresie stażu na stopień nauczyciela kontraktowego jednorazowe świadczenie </a:t>
          </a:r>
          <a:br>
            <a:rPr lang="pl-PL" dirty="0" smtClean="0"/>
          </a:br>
          <a:r>
            <a:rPr lang="pl-PL" dirty="0" smtClean="0"/>
            <a:t>w wysokości tysiąca zł. Świadczenie będzie wypłacane w pierwszym oraz drugim roku stażu. Świadczenie nie będzie uwzględniane przy obliczaniu kwot wydatkowanych na średnie wynagrodzenia nauczycieli</a:t>
          </a:r>
          <a:endParaRPr lang="pl-PL" dirty="0"/>
        </a:p>
      </dgm:t>
    </dgm:pt>
    <dgm:pt modelId="{F436D9CF-728C-4075-9E37-5D98BBDABE05}" type="parTrans" cxnId="{B0F50B83-BFA5-4FA8-8B2D-411E5389491E}">
      <dgm:prSet/>
      <dgm:spPr/>
      <dgm:t>
        <a:bodyPr/>
        <a:lstStyle/>
        <a:p>
          <a:endParaRPr lang="pl-PL"/>
        </a:p>
      </dgm:t>
    </dgm:pt>
    <dgm:pt modelId="{D0C9A78C-6B33-4DB8-B328-C1DB0D0CEA3B}" type="sibTrans" cxnId="{B0F50B83-BFA5-4FA8-8B2D-411E5389491E}">
      <dgm:prSet/>
      <dgm:spPr/>
      <dgm:t>
        <a:bodyPr/>
        <a:lstStyle/>
        <a:p>
          <a:endParaRPr lang="pl-PL"/>
        </a:p>
      </dgm:t>
    </dgm:pt>
    <dgm:pt modelId="{1F545553-A0EB-428A-B5E3-EFE44DEFE464}">
      <dgm:prSet/>
      <dgm:spPr/>
      <dgm:t>
        <a:bodyPr/>
        <a:lstStyle/>
        <a:p>
          <a:r>
            <a:rPr lang="pl-PL" dirty="0" smtClean="0"/>
            <a:t>Przywrócenie obowiązku corocznego uchwalania przez organy prowadzące szkoły będące jednostkami samorządu terytorialnego regulaminów    wynagradzania    nauczycieli    oraz    ich    uzgadniania z nauczycielskimi związkami zawodowymi</a:t>
          </a:r>
          <a:endParaRPr lang="pl-PL" dirty="0"/>
        </a:p>
      </dgm:t>
    </dgm:pt>
    <dgm:pt modelId="{09DBFFB6-701A-47E9-8765-77FE474108AC}" type="parTrans" cxnId="{93FEEEFD-2592-4C6A-BA5B-53D366CB79E4}">
      <dgm:prSet/>
      <dgm:spPr/>
      <dgm:t>
        <a:bodyPr/>
        <a:lstStyle/>
        <a:p>
          <a:endParaRPr lang="pl-PL"/>
        </a:p>
      </dgm:t>
    </dgm:pt>
    <dgm:pt modelId="{642325DB-4598-4119-B81B-3C2DD8D4829D}" type="sibTrans" cxnId="{93FEEEFD-2592-4C6A-BA5B-53D366CB79E4}">
      <dgm:prSet/>
      <dgm:spPr/>
      <dgm:t>
        <a:bodyPr/>
        <a:lstStyle/>
        <a:p>
          <a:endParaRPr lang="pl-PL"/>
        </a:p>
      </dgm:t>
    </dgm:pt>
    <dgm:pt modelId="{3EFBFB33-D5E5-4EDD-9EF7-BEB2329BC83F}">
      <dgm:prSet/>
      <dgm:spPr/>
      <dgm:t>
        <a:bodyPr/>
        <a:lstStyle/>
        <a:p>
          <a:r>
            <a:rPr lang="pl-PL" dirty="0" smtClean="0"/>
            <a:t>Ponadto w ramach prac nad zmianą ustawy - Karta Nauczyciela będą analizowane kwestie dotyczące minimalnych stawek i zakresu uprawnień do dodatków do wynagrodzenia  zasadniczego,  w szczególności  dodatku za wychowawstwo i za warunki pracy</a:t>
          </a:r>
          <a:endParaRPr lang="pl-PL" dirty="0"/>
        </a:p>
      </dgm:t>
    </dgm:pt>
    <dgm:pt modelId="{9D7454F2-3C22-4813-9321-BA58EA339C65}" type="parTrans" cxnId="{EB6B45DB-C1EC-49B3-BFED-F6A631204AC8}">
      <dgm:prSet/>
      <dgm:spPr/>
      <dgm:t>
        <a:bodyPr/>
        <a:lstStyle/>
        <a:p>
          <a:endParaRPr lang="pl-PL"/>
        </a:p>
      </dgm:t>
    </dgm:pt>
    <dgm:pt modelId="{26179793-73D3-47A3-81A9-820855E6DB00}" type="sibTrans" cxnId="{EB6B45DB-C1EC-49B3-BFED-F6A631204AC8}">
      <dgm:prSet/>
      <dgm:spPr/>
      <dgm:t>
        <a:bodyPr/>
        <a:lstStyle/>
        <a:p>
          <a:endParaRPr lang="pl-PL"/>
        </a:p>
      </dgm:t>
    </dgm:pt>
    <dgm:pt modelId="{8EE4BEBB-85F7-43B6-AF9A-49BABFE5EE46}" type="pres">
      <dgm:prSet presAssocID="{A37B9F11-EFB3-4050-AD9A-9B0F9771F161}" presName="diagram" presStyleCnt="0">
        <dgm:presLayoutVars>
          <dgm:dir/>
          <dgm:resizeHandles val="exact"/>
        </dgm:presLayoutVars>
      </dgm:prSet>
      <dgm:spPr/>
    </dgm:pt>
    <dgm:pt modelId="{AD5C0658-2729-4201-AE50-D939C0236630}" type="pres">
      <dgm:prSet presAssocID="{AA9B13E4-E17D-41BE-A94C-DE0BFA05BF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83A23F-A98E-4BE0-AD2B-A9D451507FFF}" type="pres">
      <dgm:prSet presAssocID="{4B7CB5F4-7207-4AD5-92E7-3A88EAA1DE1E}" presName="sibTrans" presStyleCnt="0"/>
      <dgm:spPr/>
    </dgm:pt>
    <dgm:pt modelId="{B794207C-5B7A-4032-B663-E66600087BBD}" type="pres">
      <dgm:prSet presAssocID="{4A52CEFC-C692-4F8D-B9E6-0FA66A478F4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764338-7256-4AEF-B803-C232B71A6A7E}" type="pres">
      <dgm:prSet presAssocID="{D0C9A78C-6B33-4DB8-B328-C1DB0D0CEA3B}" presName="sibTrans" presStyleCnt="0"/>
      <dgm:spPr/>
    </dgm:pt>
    <dgm:pt modelId="{9EE3AB42-500B-46FC-9D1C-7D07D745D485}" type="pres">
      <dgm:prSet presAssocID="{1F545553-A0EB-428A-B5E3-EFE44DEFE4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52A0F4-7D25-4B0C-8268-343FE47A6941}" type="pres">
      <dgm:prSet presAssocID="{642325DB-4598-4119-B81B-3C2DD8D4829D}" presName="sibTrans" presStyleCnt="0"/>
      <dgm:spPr/>
    </dgm:pt>
    <dgm:pt modelId="{4CF8E5DC-A7EA-4C2A-8DFD-39D2E5A45671}" type="pres">
      <dgm:prSet presAssocID="{3EFBFB33-D5E5-4EDD-9EF7-BEB2329BC83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BFE891F-B369-4613-A6AA-5FD3AB24615F}" type="presOf" srcId="{1F545553-A0EB-428A-B5E3-EFE44DEFE464}" destId="{9EE3AB42-500B-46FC-9D1C-7D07D745D485}" srcOrd="0" destOrd="0" presId="urn:microsoft.com/office/officeart/2005/8/layout/default"/>
    <dgm:cxn modelId="{66430731-738E-4281-82D5-5EE4C33C2179}" srcId="{A37B9F11-EFB3-4050-AD9A-9B0F9771F161}" destId="{AA9B13E4-E17D-41BE-A94C-DE0BFA05BFEE}" srcOrd="0" destOrd="0" parTransId="{3AD75507-98D6-4BEE-8C7F-A4CD45069A2D}" sibTransId="{4B7CB5F4-7207-4AD5-92E7-3A88EAA1DE1E}"/>
    <dgm:cxn modelId="{93FEEEFD-2592-4C6A-BA5B-53D366CB79E4}" srcId="{A37B9F11-EFB3-4050-AD9A-9B0F9771F161}" destId="{1F545553-A0EB-428A-B5E3-EFE44DEFE464}" srcOrd="2" destOrd="0" parTransId="{09DBFFB6-701A-47E9-8765-77FE474108AC}" sibTransId="{642325DB-4598-4119-B81B-3C2DD8D4829D}"/>
    <dgm:cxn modelId="{EB6B45DB-C1EC-49B3-BFED-F6A631204AC8}" srcId="{A37B9F11-EFB3-4050-AD9A-9B0F9771F161}" destId="{3EFBFB33-D5E5-4EDD-9EF7-BEB2329BC83F}" srcOrd="3" destOrd="0" parTransId="{9D7454F2-3C22-4813-9321-BA58EA339C65}" sibTransId="{26179793-73D3-47A3-81A9-820855E6DB00}"/>
    <dgm:cxn modelId="{BA532C06-482D-4CF3-AB2C-211A9F27DACE}" type="presOf" srcId="{4A52CEFC-C692-4F8D-B9E6-0FA66A478F49}" destId="{B794207C-5B7A-4032-B663-E66600087BBD}" srcOrd="0" destOrd="0" presId="urn:microsoft.com/office/officeart/2005/8/layout/default"/>
    <dgm:cxn modelId="{BF5709E4-FBB3-458B-8D9A-72FFC4B0A9FC}" type="presOf" srcId="{3EFBFB33-D5E5-4EDD-9EF7-BEB2329BC83F}" destId="{4CF8E5DC-A7EA-4C2A-8DFD-39D2E5A45671}" srcOrd="0" destOrd="0" presId="urn:microsoft.com/office/officeart/2005/8/layout/default"/>
    <dgm:cxn modelId="{54C2ED30-F71C-46E7-8A37-AD5413C80628}" type="presOf" srcId="{A37B9F11-EFB3-4050-AD9A-9B0F9771F161}" destId="{8EE4BEBB-85F7-43B6-AF9A-49BABFE5EE46}" srcOrd="0" destOrd="0" presId="urn:microsoft.com/office/officeart/2005/8/layout/default"/>
    <dgm:cxn modelId="{B0F50B83-BFA5-4FA8-8B2D-411E5389491E}" srcId="{A37B9F11-EFB3-4050-AD9A-9B0F9771F161}" destId="{4A52CEFC-C692-4F8D-B9E6-0FA66A478F49}" srcOrd="1" destOrd="0" parTransId="{F436D9CF-728C-4075-9E37-5D98BBDABE05}" sibTransId="{D0C9A78C-6B33-4DB8-B328-C1DB0D0CEA3B}"/>
    <dgm:cxn modelId="{5AB3A0E6-5BC2-45C4-A0C6-4D97A31B8EE2}" type="presOf" srcId="{AA9B13E4-E17D-41BE-A94C-DE0BFA05BFEE}" destId="{AD5C0658-2729-4201-AE50-D939C0236630}" srcOrd="0" destOrd="0" presId="urn:microsoft.com/office/officeart/2005/8/layout/default"/>
    <dgm:cxn modelId="{0E7A7496-75CD-4550-9644-24D96C9C7B39}" type="presParOf" srcId="{8EE4BEBB-85F7-43B6-AF9A-49BABFE5EE46}" destId="{AD5C0658-2729-4201-AE50-D939C0236630}" srcOrd="0" destOrd="0" presId="urn:microsoft.com/office/officeart/2005/8/layout/default"/>
    <dgm:cxn modelId="{64B1DB5B-DC05-4883-868F-1D12BFFE4857}" type="presParOf" srcId="{8EE4BEBB-85F7-43B6-AF9A-49BABFE5EE46}" destId="{8483A23F-A98E-4BE0-AD2B-A9D451507FFF}" srcOrd="1" destOrd="0" presId="urn:microsoft.com/office/officeart/2005/8/layout/default"/>
    <dgm:cxn modelId="{0C6757A7-5CDC-4122-B485-FB5CC6614A3C}" type="presParOf" srcId="{8EE4BEBB-85F7-43B6-AF9A-49BABFE5EE46}" destId="{B794207C-5B7A-4032-B663-E66600087BBD}" srcOrd="2" destOrd="0" presId="urn:microsoft.com/office/officeart/2005/8/layout/default"/>
    <dgm:cxn modelId="{6E0CDC15-A284-45B0-861D-5C7CBFF54A38}" type="presParOf" srcId="{8EE4BEBB-85F7-43B6-AF9A-49BABFE5EE46}" destId="{C9764338-7256-4AEF-B803-C232B71A6A7E}" srcOrd="3" destOrd="0" presId="urn:microsoft.com/office/officeart/2005/8/layout/default"/>
    <dgm:cxn modelId="{700507CE-A8B0-40CD-A5A5-AC594F37BB1C}" type="presParOf" srcId="{8EE4BEBB-85F7-43B6-AF9A-49BABFE5EE46}" destId="{9EE3AB42-500B-46FC-9D1C-7D07D745D485}" srcOrd="4" destOrd="0" presId="urn:microsoft.com/office/officeart/2005/8/layout/default"/>
    <dgm:cxn modelId="{AA942FBB-DCC2-4373-8871-F6BEF8C72CF1}" type="presParOf" srcId="{8EE4BEBB-85F7-43B6-AF9A-49BABFE5EE46}" destId="{6C52A0F4-7D25-4B0C-8268-343FE47A6941}" srcOrd="5" destOrd="0" presId="urn:microsoft.com/office/officeart/2005/8/layout/default"/>
    <dgm:cxn modelId="{4BE8C2EA-08FD-48E7-A1AE-AE8FD0AE7538}" type="presParOf" srcId="{8EE4BEBB-85F7-43B6-AF9A-49BABFE5EE46}" destId="{4CF8E5DC-A7EA-4C2A-8DFD-39D2E5A456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994B5C-D573-44AF-8C8B-FBD5919B6D4C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D367E985-1F98-4B38-88F7-96FB491B727A}">
      <dgm:prSet phldrT="[Tekst]" custT="1"/>
      <dgm:spPr/>
      <dgm:t>
        <a:bodyPr/>
        <a:lstStyle/>
        <a:p>
          <a:r>
            <a:rPr lang="pl-PL" sz="1800" dirty="0" smtClean="0"/>
            <a:t>W poczuciu odpowiedzialności za wspólnoty samorządowe, których funkcjonowanie jest zagrożone, wnosimy o to by zmienione zostały zasady wypłacania wynagrodzeń dla nauczycieli. </a:t>
          </a:r>
          <a:endParaRPr lang="pl-PL" sz="1800" dirty="0"/>
        </a:p>
      </dgm:t>
    </dgm:pt>
    <dgm:pt modelId="{9664CD4F-C148-418F-A45C-4DCDBEF83B12}" type="parTrans" cxnId="{002CA428-FFD6-4764-8A44-CB2D0E87C942}">
      <dgm:prSet/>
      <dgm:spPr/>
      <dgm:t>
        <a:bodyPr/>
        <a:lstStyle/>
        <a:p>
          <a:endParaRPr lang="pl-PL"/>
        </a:p>
      </dgm:t>
    </dgm:pt>
    <dgm:pt modelId="{6A12FC33-92BB-4EDE-B309-6AC9FC5DF245}" type="sibTrans" cxnId="{002CA428-FFD6-4764-8A44-CB2D0E87C942}">
      <dgm:prSet/>
      <dgm:spPr/>
      <dgm:t>
        <a:bodyPr/>
        <a:lstStyle/>
        <a:p>
          <a:endParaRPr lang="pl-PL"/>
        </a:p>
      </dgm:t>
    </dgm:pt>
    <dgm:pt modelId="{0BDCDE1F-06F7-4B8B-9199-8FC5EDCE569B}">
      <dgm:prSet custT="1"/>
      <dgm:spPr/>
      <dgm:t>
        <a:bodyPr/>
        <a:lstStyle/>
        <a:p>
          <a:r>
            <a:rPr lang="pl-PL" sz="1800" dirty="0" smtClean="0"/>
            <a:t>Niech w ten sposób administracja rządowa weźmie wreszcie odpowiedzialność za podejmowane przez siebie decyzje dotyczące kwestii kluczowej dla finansowania oświaty!</a:t>
          </a:r>
          <a:endParaRPr lang="pl-PL" sz="1800" dirty="0"/>
        </a:p>
      </dgm:t>
    </dgm:pt>
    <dgm:pt modelId="{5AC01EA5-91F0-49DD-956D-23F99B9E90C9}" type="parTrans" cxnId="{3C33EED7-68EF-40EA-B648-F4347E11CEEB}">
      <dgm:prSet/>
      <dgm:spPr/>
      <dgm:t>
        <a:bodyPr/>
        <a:lstStyle/>
        <a:p>
          <a:endParaRPr lang="pl-PL"/>
        </a:p>
      </dgm:t>
    </dgm:pt>
    <dgm:pt modelId="{45ACA59F-5E96-481E-821E-8EF47F34378C}" type="sibTrans" cxnId="{3C33EED7-68EF-40EA-B648-F4347E11CEEB}">
      <dgm:prSet/>
      <dgm:spPr/>
      <dgm:t>
        <a:bodyPr/>
        <a:lstStyle/>
        <a:p>
          <a:endParaRPr lang="pl-PL"/>
        </a:p>
      </dgm:t>
    </dgm:pt>
    <dgm:pt modelId="{6AC56FD3-9904-4319-BA45-358D62F890F5}">
      <dgm:prSet phldrT="[Tekst]" custT="1"/>
      <dgm:spPr/>
      <dgm:t>
        <a:bodyPr/>
        <a:lstStyle/>
        <a:p>
          <a:r>
            <a:rPr lang="pl-PL" sz="1800" dirty="0" smtClean="0"/>
            <a:t>Wnioskujemy, aby wypłacane były bezpośrednio z budżetu państwa, w formie dotacji celowej dla gmin, powiatów i województw.</a:t>
          </a:r>
          <a:endParaRPr lang="pl-PL" sz="1800" dirty="0"/>
        </a:p>
      </dgm:t>
    </dgm:pt>
    <dgm:pt modelId="{E7C92E36-6BBE-4C2B-81D6-B93F0B9EC7B5}" type="parTrans" cxnId="{C5D237CD-7BCD-400B-A472-57DBA066C0B7}">
      <dgm:prSet/>
      <dgm:spPr/>
      <dgm:t>
        <a:bodyPr/>
        <a:lstStyle/>
        <a:p>
          <a:endParaRPr lang="pl-PL"/>
        </a:p>
      </dgm:t>
    </dgm:pt>
    <dgm:pt modelId="{C5BEFC48-555E-489F-9BC1-72555E46D845}" type="sibTrans" cxnId="{C5D237CD-7BCD-400B-A472-57DBA066C0B7}">
      <dgm:prSet/>
      <dgm:spPr/>
      <dgm:t>
        <a:bodyPr/>
        <a:lstStyle/>
        <a:p>
          <a:endParaRPr lang="pl-PL"/>
        </a:p>
      </dgm:t>
    </dgm:pt>
    <dgm:pt modelId="{EDD4D7A9-11C2-4AE3-9BB5-3E2D8028B045}" type="pres">
      <dgm:prSet presAssocID="{73994B5C-D573-44AF-8C8B-FBD5919B6D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1BCEBD2-2AE8-4F13-BD08-84DB02059539}" type="pres">
      <dgm:prSet presAssocID="{D367E985-1F98-4B38-88F7-96FB491B727A}" presName="parentLin" presStyleCnt="0"/>
      <dgm:spPr/>
    </dgm:pt>
    <dgm:pt modelId="{B59D4325-DA31-42D6-91CD-096FE1D7FF73}" type="pres">
      <dgm:prSet presAssocID="{D367E985-1F98-4B38-88F7-96FB491B727A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C1FC56EB-60ED-4A58-A0EB-740AEC3BA216}" type="pres">
      <dgm:prSet presAssocID="{D367E985-1F98-4B38-88F7-96FB491B727A}" presName="parentText" presStyleLbl="node1" presStyleIdx="0" presStyleCnt="3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E488CF-7C93-45CB-835F-08A2CD5CC3E9}" type="pres">
      <dgm:prSet presAssocID="{D367E985-1F98-4B38-88F7-96FB491B727A}" presName="negativeSpace" presStyleCnt="0"/>
      <dgm:spPr/>
    </dgm:pt>
    <dgm:pt modelId="{8A3E225C-15DD-4514-8C8A-EF7A2E5B6E10}" type="pres">
      <dgm:prSet presAssocID="{D367E985-1F98-4B38-88F7-96FB491B727A}" presName="childText" presStyleLbl="conFgAcc1" presStyleIdx="0" presStyleCnt="3">
        <dgm:presLayoutVars>
          <dgm:bulletEnabled val="1"/>
        </dgm:presLayoutVars>
      </dgm:prSet>
      <dgm:spPr/>
    </dgm:pt>
    <dgm:pt modelId="{1C048625-56AC-4AAC-BC7A-964C9714ECAB}" type="pres">
      <dgm:prSet presAssocID="{6A12FC33-92BB-4EDE-B309-6AC9FC5DF245}" presName="spaceBetweenRectangles" presStyleCnt="0"/>
      <dgm:spPr/>
    </dgm:pt>
    <dgm:pt modelId="{2F78BC4E-B12E-49AD-B2CD-85C054D1553F}" type="pres">
      <dgm:prSet presAssocID="{6AC56FD3-9904-4319-BA45-358D62F890F5}" presName="parentLin" presStyleCnt="0"/>
      <dgm:spPr/>
    </dgm:pt>
    <dgm:pt modelId="{836AB445-F97C-42CF-86FE-4A83D5B117ED}" type="pres">
      <dgm:prSet presAssocID="{6AC56FD3-9904-4319-BA45-358D62F890F5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0E5AC83F-E70F-4CA6-A1DA-A56446D99EE2}" type="pres">
      <dgm:prSet presAssocID="{6AC56FD3-9904-4319-BA45-358D62F890F5}" presName="parentText" presStyleLbl="node1" presStyleIdx="1" presStyleCnt="3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4B98D8-B9A1-47E5-9A04-5ADAEEF487D8}" type="pres">
      <dgm:prSet presAssocID="{6AC56FD3-9904-4319-BA45-358D62F890F5}" presName="negativeSpace" presStyleCnt="0"/>
      <dgm:spPr/>
    </dgm:pt>
    <dgm:pt modelId="{A8DD8385-EB05-439A-AEAB-E68498C7849D}" type="pres">
      <dgm:prSet presAssocID="{6AC56FD3-9904-4319-BA45-358D62F890F5}" presName="childText" presStyleLbl="conFgAcc1" presStyleIdx="1" presStyleCnt="3">
        <dgm:presLayoutVars>
          <dgm:bulletEnabled val="1"/>
        </dgm:presLayoutVars>
      </dgm:prSet>
      <dgm:spPr/>
    </dgm:pt>
    <dgm:pt modelId="{2209766B-FB2C-43CA-BC52-035F73B96C27}" type="pres">
      <dgm:prSet presAssocID="{C5BEFC48-555E-489F-9BC1-72555E46D845}" presName="spaceBetweenRectangles" presStyleCnt="0"/>
      <dgm:spPr/>
    </dgm:pt>
    <dgm:pt modelId="{58BD24AF-401F-465D-85B3-054138F13A30}" type="pres">
      <dgm:prSet presAssocID="{0BDCDE1F-06F7-4B8B-9199-8FC5EDCE569B}" presName="parentLin" presStyleCnt="0"/>
      <dgm:spPr/>
    </dgm:pt>
    <dgm:pt modelId="{B6680274-1C8C-4BB7-89AB-7CB5E348205A}" type="pres">
      <dgm:prSet presAssocID="{0BDCDE1F-06F7-4B8B-9199-8FC5EDCE569B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FBE0BA91-6284-4077-B8FB-60C3EF2F4760}" type="pres">
      <dgm:prSet presAssocID="{0BDCDE1F-06F7-4B8B-9199-8FC5EDCE569B}" presName="parentText" presStyleLbl="node1" presStyleIdx="2" presStyleCnt="3" custScaleX="12753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DB1DF2-4D03-4461-8B76-F62A09F2C451}" type="pres">
      <dgm:prSet presAssocID="{0BDCDE1F-06F7-4B8B-9199-8FC5EDCE569B}" presName="negativeSpace" presStyleCnt="0"/>
      <dgm:spPr/>
    </dgm:pt>
    <dgm:pt modelId="{3AF8E748-BF2D-4426-B4C9-FDC6116E960E}" type="pres">
      <dgm:prSet presAssocID="{0BDCDE1F-06F7-4B8B-9199-8FC5EDCE569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5D237CD-7BCD-400B-A472-57DBA066C0B7}" srcId="{73994B5C-D573-44AF-8C8B-FBD5919B6D4C}" destId="{6AC56FD3-9904-4319-BA45-358D62F890F5}" srcOrd="1" destOrd="0" parTransId="{E7C92E36-6BBE-4C2B-81D6-B93F0B9EC7B5}" sibTransId="{C5BEFC48-555E-489F-9BC1-72555E46D845}"/>
    <dgm:cxn modelId="{ED0E3F2D-4B86-49F4-8632-24B511069E29}" type="presOf" srcId="{6AC56FD3-9904-4319-BA45-358D62F890F5}" destId="{836AB445-F97C-42CF-86FE-4A83D5B117ED}" srcOrd="0" destOrd="0" presId="urn:microsoft.com/office/officeart/2005/8/layout/list1"/>
    <dgm:cxn modelId="{D4E30FBB-C121-403C-A34C-22B2DFDBC52C}" type="presOf" srcId="{0BDCDE1F-06F7-4B8B-9199-8FC5EDCE569B}" destId="{B6680274-1C8C-4BB7-89AB-7CB5E348205A}" srcOrd="0" destOrd="0" presId="urn:microsoft.com/office/officeart/2005/8/layout/list1"/>
    <dgm:cxn modelId="{6021761C-DBF9-476E-885D-E4600BEAB7EE}" type="presOf" srcId="{D367E985-1F98-4B38-88F7-96FB491B727A}" destId="{B59D4325-DA31-42D6-91CD-096FE1D7FF73}" srcOrd="0" destOrd="0" presId="urn:microsoft.com/office/officeart/2005/8/layout/list1"/>
    <dgm:cxn modelId="{002CA428-FFD6-4764-8A44-CB2D0E87C942}" srcId="{73994B5C-D573-44AF-8C8B-FBD5919B6D4C}" destId="{D367E985-1F98-4B38-88F7-96FB491B727A}" srcOrd="0" destOrd="0" parTransId="{9664CD4F-C148-418F-A45C-4DCDBEF83B12}" sibTransId="{6A12FC33-92BB-4EDE-B309-6AC9FC5DF245}"/>
    <dgm:cxn modelId="{3C33EED7-68EF-40EA-B648-F4347E11CEEB}" srcId="{73994B5C-D573-44AF-8C8B-FBD5919B6D4C}" destId="{0BDCDE1F-06F7-4B8B-9199-8FC5EDCE569B}" srcOrd="2" destOrd="0" parTransId="{5AC01EA5-91F0-49DD-956D-23F99B9E90C9}" sibTransId="{45ACA59F-5E96-481E-821E-8EF47F34378C}"/>
    <dgm:cxn modelId="{718F6FC9-0DE7-4D2D-B16A-1DE6A799014B}" type="presOf" srcId="{D367E985-1F98-4B38-88F7-96FB491B727A}" destId="{C1FC56EB-60ED-4A58-A0EB-740AEC3BA216}" srcOrd="1" destOrd="0" presId="urn:microsoft.com/office/officeart/2005/8/layout/list1"/>
    <dgm:cxn modelId="{CFDFC5CD-D7C5-4196-9632-6884A4E6EF48}" type="presOf" srcId="{0BDCDE1F-06F7-4B8B-9199-8FC5EDCE569B}" destId="{FBE0BA91-6284-4077-B8FB-60C3EF2F4760}" srcOrd="1" destOrd="0" presId="urn:microsoft.com/office/officeart/2005/8/layout/list1"/>
    <dgm:cxn modelId="{0D449F64-AA47-4CBE-93A9-60062D90E300}" type="presOf" srcId="{73994B5C-D573-44AF-8C8B-FBD5919B6D4C}" destId="{EDD4D7A9-11C2-4AE3-9BB5-3E2D8028B045}" srcOrd="0" destOrd="0" presId="urn:microsoft.com/office/officeart/2005/8/layout/list1"/>
    <dgm:cxn modelId="{5509B63B-A52E-4C37-B21A-1493143490DC}" type="presOf" srcId="{6AC56FD3-9904-4319-BA45-358D62F890F5}" destId="{0E5AC83F-E70F-4CA6-A1DA-A56446D99EE2}" srcOrd="1" destOrd="0" presId="urn:microsoft.com/office/officeart/2005/8/layout/list1"/>
    <dgm:cxn modelId="{07DFB9BF-85F7-4C5B-B56F-DC16B753AE62}" type="presParOf" srcId="{EDD4D7A9-11C2-4AE3-9BB5-3E2D8028B045}" destId="{71BCEBD2-2AE8-4F13-BD08-84DB02059539}" srcOrd="0" destOrd="0" presId="urn:microsoft.com/office/officeart/2005/8/layout/list1"/>
    <dgm:cxn modelId="{3B9641E8-8C91-4DD7-995A-11C61073F069}" type="presParOf" srcId="{71BCEBD2-2AE8-4F13-BD08-84DB02059539}" destId="{B59D4325-DA31-42D6-91CD-096FE1D7FF73}" srcOrd="0" destOrd="0" presId="urn:microsoft.com/office/officeart/2005/8/layout/list1"/>
    <dgm:cxn modelId="{C1CAF545-0A12-4461-914C-7D6AB8311F66}" type="presParOf" srcId="{71BCEBD2-2AE8-4F13-BD08-84DB02059539}" destId="{C1FC56EB-60ED-4A58-A0EB-740AEC3BA216}" srcOrd="1" destOrd="0" presId="urn:microsoft.com/office/officeart/2005/8/layout/list1"/>
    <dgm:cxn modelId="{0FC94107-5927-4F69-96D2-A1AB2C90B551}" type="presParOf" srcId="{EDD4D7A9-11C2-4AE3-9BB5-3E2D8028B045}" destId="{40E488CF-7C93-45CB-835F-08A2CD5CC3E9}" srcOrd="1" destOrd="0" presId="urn:microsoft.com/office/officeart/2005/8/layout/list1"/>
    <dgm:cxn modelId="{2984C38F-5187-4448-A279-AE42811C6044}" type="presParOf" srcId="{EDD4D7A9-11C2-4AE3-9BB5-3E2D8028B045}" destId="{8A3E225C-15DD-4514-8C8A-EF7A2E5B6E10}" srcOrd="2" destOrd="0" presId="urn:microsoft.com/office/officeart/2005/8/layout/list1"/>
    <dgm:cxn modelId="{5FEA9B84-E5FD-425B-858F-FD03F00E23AD}" type="presParOf" srcId="{EDD4D7A9-11C2-4AE3-9BB5-3E2D8028B045}" destId="{1C048625-56AC-4AAC-BC7A-964C9714ECAB}" srcOrd="3" destOrd="0" presId="urn:microsoft.com/office/officeart/2005/8/layout/list1"/>
    <dgm:cxn modelId="{AA5AF312-ECC9-4A03-8936-713A69B5D9E4}" type="presParOf" srcId="{EDD4D7A9-11C2-4AE3-9BB5-3E2D8028B045}" destId="{2F78BC4E-B12E-49AD-B2CD-85C054D1553F}" srcOrd="4" destOrd="0" presId="urn:microsoft.com/office/officeart/2005/8/layout/list1"/>
    <dgm:cxn modelId="{FC3B7A81-6911-400E-9F7D-8366C06AD322}" type="presParOf" srcId="{2F78BC4E-B12E-49AD-B2CD-85C054D1553F}" destId="{836AB445-F97C-42CF-86FE-4A83D5B117ED}" srcOrd="0" destOrd="0" presId="urn:microsoft.com/office/officeart/2005/8/layout/list1"/>
    <dgm:cxn modelId="{991B1A4E-91B9-45A8-BCBC-A433E304D869}" type="presParOf" srcId="{2F78BC4E-B12E-49AD-B2CD-85C054D1553F}" destId="{0E5AC83F-E70F-4CA6-A1DA-A56446D99EE2}" srcOrd="1" destOrd="0" presId="urn:microsoft.com/office/officeart/2005/8/layout/list1"/>
    <dgm:cxn modelId="{2C1FC922-78BB-4DEB-806A-563D2C8D33D1}" type="presParOf" srcId="{EDD4D7A9-11C2-4AE3-9BB5-3E2D8028B045}" destId="{B74B98D8-B9A1-47E5-9A04-5ADAEEF487D8}" srcOrd="5" destOrd="0" presId="urn:microsoft.com/office/officeart/2005/8/layout/list1"/>
    <dgm:cxn modelId="{B7CC0CDC-BAAE-4072-BFC3-028F806FD28F}" type="presParOf" srcId="{EDD4D7A9-11C2-4AE3-9BB5-3E2D8028B045}" destId="{A8DD8385-EB05-439A-AEAB-E68498C7849D}" srcOrd="6" destOrd="0" presId="urn:microsoft.com/office/officeart/2005/8/layout/list1"/>
    <dgm:cxn modelId="{CA41C280-C856-4E6F-BB47-8333DB53250E}" type="presParOf" srcId="{EDD4D7A9-11C2-4AE3-9BB5-3E2D8028B045}" destId="{2209766B-FB2C-43CA-BC52-035F73B96C27}" srcOrd="7" destOrd="0" presId="urn:microsoft.com/office/officeart/2005/8/layout/list1"/>
    <dgm:cxn modelId="{A360A710-3A2D-4FF6-B1FB-DDC2FE0FD131}" type="presParOf" srcId="{EDD4D7A9-11C2-4AE3-9BB5-3E2D8028B045}" destId="{58BD24AF-401F-465D-85B3-054138F13A30}" srcOrd="8" destOrd="0" presId="urn:microsoft.com/office/officeart/2005/8/layout/list1"/>
    <dgm:cxn modelId="{7DA15CBE-E2F3-4DE8-BDB7-8623F280CC8A}" type="presParOf" srcId="{58BD24AF-401F-465D-85B3-054138F13A30}" destId="{B6680274-1C8C-4BB7-89AB-7CB5E348205A}" srcOrd="0" destOrd="0" presId="urn:microsoft.com/office/officeart/2005/8/layout/list1"/>
    <dgm:cxn modelId="{58398F6D-8F76-4384-BFD4-66E0505150ED}" type="presParOf" srcId="{58BD24AF-401F-465D-85B3-054138F13A30}" destId="{FBE0BA91-6284-4077-B8FB-60C3EF2F4760}" srcOrd="1" destOrd="0" presId="urn:microsoft.com/office/officeart/2005/8/layout/list1"/>
    <dgm:cxn modelId="{3C3F1A19-6D00-4455-9814-9F4589D4655E}" type="presParOf" srcId="{EDD4D7A9-11C2-4AE3-9BB5-3E2D8028B045}" destId="{41DB1DF2-4D03-4461-8B76-F62A09F2C451}" srcOrd="9" destOrd="0" presId="urn:microsoft.com/office/officeart/2005/8/layout/list1"/>
    <dgm:cxn modelId="{43E24132-A614-4F53-9F7F-A83E1010662E}" type="presParOf" srcId="{EDD4D7A9-11C2-4AE3-9BB5-3E2D8028B045}" destId="{3AF8E748-BF2D-4426-B4C9-FDC6116E96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5F1E7A-B43E-4A2C-9AD2-FFACB9928140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7F3A428E-2C31-4F84-B908-2BD02C42B83B}">
      <dgm:prSet phldrT="[Tekst]" custT="1"/>
      <dgm:spPr/>
      <dgm:t>
        <a:bodyPr/>
        <a:lstStyle/>
        <a:p>
          <a:r>
            <a:rPr lang="pl-PL" sz="3600" b="1" dirty="0" smtClean="0"/>
            <a:t>Edukacja </a:t>
          </a:r>
          <a:endParaRPr lang="pl-PL" sz="3600" b="1" dirty="0"/>
        </a:p>
      </dgm:t>
    </dgm:pt>
    <dgm:pt modelId="{BBDB0507-F714-4AAA-92D6-B522BA8F1C4E}" type="parTrans" cxnId="{D163398C-7268-4511-AF51-89A5BF6A1643}">
      <dgm:prSet/>
      <dgm:spPr/>
      <dgm:t>
        <a:bodyPr/>
        <a:lstStyle/>
        <a:p>
          <a:endParaRPr lang="pl-PL"/>
        </a:p>
      </dgm:t>
    </dgm:pt>
    <dgm:pt modelId="{83778ED5-46F4-4E59-839B-6C5A40A95BA0}" type="sibTrans" cxnId="{D163398C-7268-4511-AF51-89A5BF6A1643}">
      <dgm:prSet/>
      <dgm:spPr/>
      <dgm:t>
        <a:bodyPr/>
        <a:lstStyle/>
        <a:p>
          <a:endParaRPr lang="pl-PL"/>
        </a:p>
      </dgm:t>
    </dgm:pt>
    <dgm:pt modelId="{DE74CF31-EDC8-4DC8-B011-01F78192EECC}">
      <dgm:prSet phldrT="[Tekst]" custT="1"/>
      <dgm:spPr/>
      <dgm:t>
        <a:bodyPr/>
        <a:lstStyle/>
        <a:p>
          <a:r>
            <a:rPr lang="pl-PL" sz="3200" b="1" dirty="0" smtClean="0"/>
            <a:t>Kapitał ludzki </a:t>
          </a:r>
          <a:endParaRPr lang="pl-PL" sz="3200" b="1" dirty="0"/>
        </a:p>
      </dgm:t>
    </dgm:pt>
    <dgm:pt modelId="{D5331A82-DEF7-4FB3-B6A0-CB6ABA9E2F4A}" type="parTrans" cxnId="{5C18F018-8258-4F94-AD96-A06B9DF8D7D7}">
      <dgm:prSet/>
      <dgm:spPr/>
      <dgm:t>
        <a:bodyPr/>
        <a:lstStyle/>
        <a:p>
          <a:endParaRPr lang="pl-PL"/>
        </a:p>
      </dgm:t>
    </dgm:pt>
    <dgm:pt modelId="{640E026C-D432-4AC0-957E-93118A1084A6}" type="sibTrans" cxnId="{5C18F018-8258-4F94-AD96-A06B9DF8D7D7}">
      <dgm:prSet/>
      <dgm:spPr/>
      <dgm:t>
        <a:bodyPr/>
        <a:lstStyle/>
        <a:p>
          <a:endParaRPr lang="pl-PL"/>
        </a:p>
      </dgm:t>
    </dgm:pt>
    <dgm:pt modelId="{D830363B-D37E-4FDF-9DD8-AF869358B88E}">
      <dgm:prSet phldrT="[Tekst]" custT="1"/>
      <dgm:spPr/>
      <dgm:t>
        <a:bodyPr/>
        <a:lstStyle/>
        <a:p>
          <a:r>
            <a:rPr lang="pl-PL" sz="3200" b="1" dirty="0" smtClean="0"/>
            <a:t>Kapitał społeczny</a:t>
          </a:r>
          <a:r>
            <a:rPr lang="pl-PL" sz="3700" dirty="0" smtClean="0"/>
            <a:t> </a:t>
          </a:r>
          <a:endParaRPr lang="pl-PL" sz="3700" dirty="0"/>
        </a:p>
      </dgm:t>
    </dgm:pt>
    <dgm:pt modelId="{117FAFFB-6FDE-4A5D-866F-E2BFA11752B1}" type="parTrans" cxnId="{21006C8B-C185-49E5-9350-8F76EC562983}">
      <dgm:prSet/>
      <dgm:spPr/>
      <dgm:t>
        <a:bodyPr/>
        <a:lstStyle/>
        <a:p>
          <a:endParaRPr lang="pl-PL"/>
        </a:p>
      </dgm:t>
    </dgm:pt>
    <dgm:pt modelId="{26AB8240-CFE4-4E59-822B-49AC57B7C1FC}" type="sibTrans" cxnId="{21006C8B-C185-49E5-9350-8F76EC562983}">
      <dgm:prSet/>
      <dgm:spPr/>
      <dgm:t>
        <a:bodyPr/>
        <a:lstStyle/>
        <a:p>
          <a:endParaRPr lang="pl-PL"/>
        </a:p>
      </dgm:t>
    </dgm:pt>
    <dgm:pt modelId="{D0B30C51-2A43-44FA-A604-082A1B0596B5}">
      <dgm:prSet phldrT="[Tekst]" custT="1"/>
      <dgm:spPr/>
      <dgm:t>
        <a:bodyPr/>
        <a:lstStyle/>
        <a:p>
          <a:r>
            <a:rPr lang="pl-PL" sz="3200" b="1" dirty="0" smtClean="0"/>
            <a:t>Kultura </a:t>
          </a:r>
          <a:br>
            <a:rPr lang="pl-PL" sz="3200" b="1" dirty="0" smtClean="0"/>
          </a:br>
          <a:r>
            <a:rPr lang="pl-PL" sz="3200" b="1" dirty="0" smtClean="0"/>
            <a:t>Innowacje</a:t>
          </a:r>
          <a:r>
            <a:rPr lang="pl-PL" sz="3700" dirty="0" smtClean="0"/>
            <a:t>  </a:t>
          </a:r>
          <a:endParaRPr lang="pl-PL" sz="3700" dirty="0"/>
        </a:p>
      </dgm:t>
    </dgm:pt>
    <dgm:pt modelId="{9BDF66E6-1EB5-4009-A631-68DCEA2C0681}" type="parTrans" cxnId="{1B68058F-6D0F-4D18-8F33-E8989B998F55}">
      <dgm:prSet/>
      <dgm:spPr/>
      <dgm:t>
        <a:bodyPr/>
        <a:lstStyle/>
        <a:p>
          <a:endParaRPr lang="pl-PL"/>
        </a:p>
      </dgm:t>
    </dgm:pt>
    <dgm:pt modelId="{64E3154F-E8ED-4812-A21B-FB7D942F0E28}" type="sibTrans" cxnId="{1B68058F-6D0F-4D18-8F33-E8989B998F55}">
      <dgm:prSet/>
      <dgm:spPr/>
      <dgm:t>
        <a:bodyPr/>
        <a:lstStyle/>
        <a:p>
          <a:endParaRPr lang="pl-PL"/>
        </a:p>
      </dgm:t>
    </dgm:pt>
    <dgm:pt modelId="{4E015C39-86AF-459A-BE9F-8C1D9DED6EFB}">
      <dgm:prSet phldrT="[Tekst]" custT="1"/>
      <dgm:spPr/>
      <dgm:t>
        <a:bodyPr/>
        <a:lstStyle/>
        <a:p>
          <a:r>
            <a:rPr lang="pl-PL" sz="3200" b="1" dirty="0" smtClean="0"/>
            <a:t>Gospodarka Jakość </a:t>
          </a:r>
          <a:r>
            <a:rPr lang="pl-PL" sz="3200" b="1" dirty="0" smtClean="0"/>
            <a:t>systemu instytucjonalnego </a:t>
          </a:r>
          <a:endParaRPr lang="pl-PL" sz="3200" b="1" dirty="0"/>
        </a:p>
      </dgm:t>
    </dgm:pt>
    <dgm:pt modelId="{DE410D13-66F1-4470-A50C-2C37634B016F}" type="parTrans" cxnId="{EA026F8F-3361-4657-9937-28223DBCFA2C}">
      <dgm:prSet/>
      <dgm:spPr/>
      <dgm:t>
        <a:bodyPr/>
        <a:lstStyle/>
        <a:p>
          <a:endParaRPr lang="pl-PL"/>
        </a:p>
      </dgm:t>
    </dgm:pt>
    <dgm:pt modelId="{72368B55-336F-45DF-B319-D2CAEE2A5F53}" type="sibTrans" cxnId="{EA026F8F-3361-4657-9937-28223DBCFA2C}">
      <dgm:prSet/>
      <dgm:spPr/>
      <dgm:t>
        <a:bodyPr/>
        <a:lstStyle/>
        <a:p>
          <a:endParaRPr lang="pl-PL"/>
        </a:p>
      </dgm:t>
    </dgm:pt>
    <dgm:pt modelId="{970C6B47-306D-48F5-997F-922940467807}" type="pres">
      <dgm:prSet presAssocID="{945F1E7A-B43E-4A2C-9AD2-FFACB992814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29B600-64CA-4B5C-9150-D336727ED336}" type="pres">
      <dgm:prSet presAssocID="{945F1E7A-B43E-4A2C-9AD2-FFACB9928140}" presName="matrix" presStyleCnt="0"/>
      <dgm:spPr/>
    </dgm:pt>
    <dgm:pt modelId="{DA79349C-C7FC-4305-B969-2CF89B1BCA85}" type="pres">
      <dgm:prSet presAssocID="{945F1E7A-B43E-4A2C-9AD2-FFACB9928140}" presName="tile1" presStyleLbl="node1" presStyleIdx="0" presStyleCnt="4"/>
      <dgm:spPr/>
      <dgm:t>
        <a:bodyPr/>
        <a:lstStyle/>
        <a:p>
          <a:endParaRPr lang="pl-PL"/>
        </a:p>
      </dgm:t>
    </dgm:pt>
    <dgm:pt modelId="{4B63DCEF-1D29-41A4-9327-DEEBF1317195}" type="pres">
      <dgm:prSet presAssocID="{945F1E7A-B43E-4A2C-9AD2-FFACB992814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D49D6E-1321-48CF-9F9C-985CC63BAEB3}" type="pres">
      <dgm:prSet presAssocID="{945F1E7A-B43E-4A2C-9AD2-FFACB9928140}" presName="tile2" presStyleLbl="node1" presStyleIdx="1" presStyleCnt="4"/>
      <dgm:spPr/>
      <dgm:t>
        <a:bodyPr/>
        <a:lstStyle/>
        <a:p>
          <a:endParaRPr lang="pl-PL"/>
        </a:p>
      </dgm:t>
    </dgm:pt>
    <dgm:pt modelId="{6C6A8456-35D3-47CD-8A6E-847A99618F19}" type="pres">
      <dgm:prSet presAssocID="{945F1E7A-B43E-4A2C-9AD2-FFACB992814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4F8E39-6D1B-4A10-9A81-2686B1A90603}" type="pres">
      <dgm:prSet presAssocID="{945F1E7A-B43E-4A2C-9AD2-FFACB9928140}" presName="tile3" presStyleLbl="node1" presStyleIdx="2" presStyleCnt="4"/>
      <dgm:spPr/>
      <dgm:t>
        <a:bodyPr/>
        <a:lstStyle/>
        <a:p>
          <a:endParaRPr lang="pl-PL"/>
        </a:p>
      </dgm:t>
    </dgm:pt>
    <dgm:pt modelId="{A693852A-16C8-44B1-801D-7AC1D12BA1CA}" type="pres">
      <dgm:prSet presAssocID="{945F1E7A-B43E-4A2C-9AD2-FFACB992814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EA6DC8-B20E-4FE6-B971-55883645991D}" type="pres">
      <dgm:prSet presAssocID="{945F1E7A-B43E-4A2C-9AD2-FFACB9928140}" presName="tile4" presStyleLbl="node1" presStyleIdx="3" presStyleCnt="4"/>
      <dgm:spPr/>
      <dgm:t>
        <a:bodyPr/>
        <a:lstStyle/>
        <a:p>
          <a:endParaRPr lang="pl-PL"/>
        </a:p>
      </dgm:t>
    </dgm:pt>
    <dgm:pt modelId="{263F0408-DF24-4D9D-B145-E969B62CBF6B}" type="pres">
      <dgm:prSet presAssocID="{945F1E7A-B43E-4A2C-9AD2-FFACB992814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553303-6D64-4409-81EE-BE10CBC9FF53}" type="pres">
      <dgm:prSet presAssocID="{945F1E7A-B43E-4A2C-9AD2-FFACB992814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4BC9B4C9-58B2-41D6-B755-CB759C81E912}" type="presOf" srcId="{DE74CF31-EDC8-4DC8-B011-01F78192EECC}" destId="{4B63DCEF-1D29-41A4-9327-DEEBF1317195}" srcOrd="1" destOrd="0" presId="urn:microsoft.com/office/officeart/2005/8/layout/matrix1"/>
    <dgm:cxn modelId="{21006C8B-C185-49E5-9350-8F76EC562983}" srcId="{7F3A428E-2C31-4F84-B908-2BD02C42B83B}" destId="{D830363B-D37E-4FDF-9DD8-AF869358B88E}" srcOrd="1" destOrd="0" parTransId="{117FAFFB-6FDE-4A5D-866F-E2BFA11752B1}" sibTransId="{26AB8240-CFE4-4E59-822B-49AC57B7C1FC}"/>
    <dgm:cxn modelId="{2EA73D54-6681-405D-B3E3-8601ACB53AC8}" type="presOf" srcId="{D0B30C51-2A43-44FA-A604-082A1B0596B5}" destId="{B84F8E39-6D1B-4A10-9A81-2686B1A90603}" srcOrd="0" destOrd="0" presId="urn:microsoft.com/office/officeart/2005/8/layout/matrix1"/>
    <dgm:cxn modelId="{707FA90A-AB4F-4615-AF0C-16722AED72F6}" type="presOf" srcId="{7F3A428E-2C31-4F84-B908-2BD02C42B83B}" destId="{1D553303-6D64-4409-81EE-BE10CBC9FF53}" srcOrd="0" destOrd="0" presId="urn:microsoft.com/office/officeart/2005/8/layout/matrix1"/>
    <dgm:cxn modelId="{469F067C-0832-418F-AE55-1E7124F544F4}" type="presOf" srcId="{945F1E7A-B43E-4A2C-9AD2-FFACB9928140}" destId="{970C6B47-306D-48F5-997F-922940467807}" srcOrd="0" destOrd="0" presId="urn:microsoft.com/office/officeart/2005/8/layout/matrix1"/>
    <dgm:cxn modelId="{F796459F-9E0B-496B-BE64-2E90FB097BFE}" type="presOf" srcId="{DE74CF31-EDC8-4DC8-B011-01F78192EECC}" destId="{DA79349C-C7FC-4305-B969-2CF89B1BCA85}" srcOrd="0" destOrd="0" presId="urn:microsoft.com/office/officeart/2005/8/layout/matrix1"/>
    <dgm:cxn modelId="{5C18F018-8258-4F94-AD96-A06B9DF8D7D7}" srcId="{7F3A428E-2C31-4F84-B908-2BD02C42B83B}" destId="{DE74CF31-EDC8-4DC8-B011-01F78192EECC}" srcOrd="0" destOrd="0" parTransId="{D5331A82-DEF7-4FB3-B6A0-CB6ABA9E2F4A}" sibTransId="{640E026C-D432-4AC0-957E-93118A1084A6}"/>
    <dgm:cxn modelId="{2A1D7EF3-E38F-43C9-91CD-923CC3D9EE49}" type="presOf" srcId="{D830363B-D37E-4FDF-9DD8-AF869358B88E}" destId="{B8D49D6E-1321-48CF-9F9C-985CC63BAEB3}" srcOrd="0" destOrd="0" presId="urn:microsoft.com/office/officeart/2005/8/layout/matrix1"/>
    <dgm:cxn modelId="{1B68058F-6D0F-4D18-8F33-E8989B998F55}" srcId="{7F3A428E-2C31-4F84-B908-2BD02C42B83B}" destId="{D0B30C51-2A43-44FA-A604-082A1B0596B5}" srcOrd="2" destOrd="0" parTransId="{9BDF66E6-1EB5-4009-A631-68DCEA2C0681}" sibTransId="{64E3154F-E8ED-4812-A21B-FB7D942F0E28}"/>
    <dgm:cxn modelId="{EA026F8F-3361-4657-9937-28223DBCFA2C}" srcId="{7F3A428E-2C31-4F84-B908-2BD02C42B83B}" destId="{4E015C39-86AF-459A-BE9F-8C1D9DED6EFB}" srcOrd="3" destOrd="0" parTransId="{DE410D13-66F1-4470-A50C-2C37634B016F}" sibTransId="{72368B55-336F-45DF-B319-D2CAEE2A5F53}"/>
    <dgm:cxn modelId="{B31FF0BE-E10F-49EF-B156-D975EB35A74D}" type="presOf" srcId="{4E015C39-86AF-459A-BE9F-8C1D9DED6EFB}" destId="{0EEA6DC8-B20E-4FE6-B971-55883645991D}" srcOrd="0" destOrd="0" presId="urn:microsoft.com/office/officeart/2005/8/layout/matrix1"/>
    <dgm:cxn modelId="{3015F000-2370-4A92-8D92-9952253010B6}" type="presOf" srcId="{4E015C39-86AF-459A-BE9F-8C1D9DED6EFB}" destId="{263F0408-DF24-4D9D-B145-E969B62CBF6B}" srcOrd="1" destOrd="0" presId="urn:microsoft.com/office/officeart/2005/8/layout/matrix1"/>
    <dgm:cxn modelId="{D163398C-7268-4511-AF51-89A5BF6A1643}" srcId="{945F1E7A-B43E-4A2C-9AD2-FFACB9928140}" destId="{7F3A428E-2C31-4F84-B908-2BD02C42B83B}" srcOrd="0" destOrd="0" parTransId="{BBDB0507-F714-4AAA-92D6-B522BA8F1C4E}" sibTransId="{83778ED5-46F4-4E59-839B-6C5A40A95BA0}"/>
    <dgm:cxn modelId="{353A4067-616D-43A2-980D-A6935BE5DEA1}" type="presOf" srcId="{D830363B-D37E-4FDF-9DD8-AF869358B88E}" destId="{6C6A8456-35D3-47CD-8A6E-847A99618F19}" srcOrd="1" destOrd="0" presId="urn:microsoft.com/office/officeart/2005/8/layout/matrix1"/>
    <dgm:cxn modelId="{637A2CDB-67F7-4CD5-9109-57F38B86A5F6}" type="presOf" srcId="{D0B30C51-2A43-44FA-A604-082A1B0596B5}" destId="{A693852A-16C8-44B1-801D-7AC1D12BA1CA}" srcOrd="1" destOrd="0" presId="urn:microsoft.com/office/officeart/2005/8/layout/matrix1"/>
    <dgm:cxn modelId="{CFAC1CD8-ED11-4360-9C87-907C98F53A3C}" type="presParOf" srcId="{970C6B47-306D-48F5-997F-922940467807}" destId="{1629B600-64CA-4B5C-9150-D336727ED336}" srcOrd="0" destOrd="0" presId="urn:microsoft.com/office/officeart/2005/8/layout/matrix1"/>
    <dgm:cxn modelId="{FBEDE15C-067C-400A-835F-B4051FB82837}" type="presParOf" srcId="{1629B600-64CA-4B5C-9150-D336727ED336}" destId="{DA79349C-C7FC-4305-B969-2CF89B1BCA85}" srcOrd="0" destOrd="0" presId="urn:microsoft.com/office/officeart/2005/8/layout/matrix1"/>
    <dgm:cxn modelId="{1B770EDA-7383-4E3E-AF4E-3DBCB7650FD2}" type="presParOf" srcId="{1629B600-64CA-4B5C-9150-D336727ED336}" destId="{4B63DCEF-1D29-41A4-9327-DEEBF1317195}" srcOrd="1" destOrd="0" presId="urn:microsoft.com/office/officeart/2005/8/layout/matrix1"/>
    <dgm:cxn modelId="{54454E8D-F1FC-4AD2-A659-B6FED2ADBCE0}" type="presParOf" srcId="{1629B600-64CA-4B5C-9150-D336727ED336}" destId="{B8D49D6E-1321-48CF-9F9C-985CC63BAEB3}" srcOrd="2" destOrd="0" presId="urn:microsoft.com/office/officeart/2005/8/layout/matrix1"/>
    <dgm:cxn modelId="{09EBBC7D-D081-4DFA-A1FB-D37079F094B1}" type="presParOf" srcId="{1629B600-64CA-4B5C-9150-D336727ED336}" destId="{6C6A8456-35D3-47CD-8A6E-847A99618F19}" srcOrd="3" destOrd="0" presId="urn:microsoft.com/office/officeart/2005/8/layout/matrix1"/>
    <dgm:cxn modelId="{9AF8F7E5-FD0E-4C67-8FE2-F3BD88E27851}" type="presParOf" srcId="{1629B600-64CA-4B5C-9150-D336727ED336}" destId="{B84F8E39-6D1B-4A10-9A81-2686B1A90603}" srcOrd="4" destOrd="0" presId="urn:microsoft.com/office/officeart/2005/8/layout/matrix1"/>
    <dgm:cxn modelId="{9DEA0156-81DD-4EA3-9F5B-1A7273C19D07}" type="presParOf" srcId="{1629B600-64CA-4B5C-9150-D336727ED336}" destId="{A693852A-16C8-44B1-801D-7AC1D12BA1CA}" srcOrd="5" destOrd="0" presId="urn:microsoft.com/office/officeart/2005/8/layout/matrix1"/>
    <dgm:cxn modelId="{8F782A5C-13A0-47AF-9F00-1803D9110A96}" type="presParOf" srcId="{1629B600-64CA-4B5C-9150-D336727ED336}" destId="{0EEA6DC8-B20E-4FE6-B971-55883645991D}" srcOrd="6" destOrd="0" presId="urn:microsoft.com/office/officeart/2005/8/layout/matrix1"/>
    <dgm:cxn modelId="{55596C1C-A629-42D1-B218-D0CA3C9528F1}" type="presParOf" srcId="{1629B600-64CA-4B5C-9150-D336727ED336}" destId="{263F0408-DF24-4D9D-B145-E969B62CBF6B}" srcOrd="7" destOrd="0" presId="urn:microsoft.com/office/officeart/2005/8/layout/matrix1"/>
    <dgm:cxn modelId="{714A4C7A-19CC-465D-A30E-92D5B3501907}" type="presParOf" srcId="{970C6B47-306D-48F5-997F-922940467807}" destId="{1D553303-6D64-4409-81EE-BE10CBC9FF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72C9AD0-1206-406D-B1A2-AB581895AF75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D1B84CEA-3470-4E3D-BFF5-A6DF338613A5}">
      <dgm:prSet phldrT="[Tekst]" custT="1"/>
      <dgm:spPr/>
      <dgm:t>
        <a:bodyPr/>
        <a:lstStyle/>
        <a:p>
          <a:r>
            <a:rPr lang="pl-PL" sz="2400" b="1" dirty="0" smtClean="0"/>
            <a:t>ZMP</a:t>
          </a:r>
          <a:r>
            <a:rPr lang="pl-PL" sz="2400" b="0" dirty="0" smtClean="0"/>
            <a:t>: Punktem wyjścia do tworzenia nowych zasad finansowania edukacji powinno być zagwarantowanie  większych środków na funkcjonowanie systemu edukacji w Polsce</a:t>
          </a:r>
          <a:endParaRPr lang="pl-PL" sz="2400" b="0" dirty="0"/>
        </a:p>
      </dgm:t>
    </dgm:pt>
    <dgm:pt modelId="{52FB1717-ADAB-4F6F-B784-C9FB7EB47F0A}" type="parTrans" cxnId="{8957F264-9180-42D7-AAAF-B358775C9538}">
      <dgm:prSet/>
      <dgm:spPr/>
      <dgm:t>
        <a:bodyPr/>
        <a:lstStyle/>
        <a:p>
          <a:endParaRPr lang="pl-PL"/>
        </a:p>
      </dgm:t>
    </dgm:pt>
    <dgm:pt modelId="{8D8E8EC4-812D-4DB9-8E1F-85767F57FB71}" type="sibTrans" cxnId="{8957F264-9180-42D7-AAAF-B358775C9538}">
      <dgm:prSet/>
      <dgm:spPr/>
      <dgm:t>
        <a:bodyPr/>
        <a:lstStyle/>
        <a:p>
          <a:endParaRPr lang="pl-PL"/>
        </a:p>
      </dgm:t>
    </dgm:pt>
    <dgm:pt modelId="{0EF54E47-ACFF-4351-8E82-59D6550B3B68}">
      <dgm:prSet phldrT="[Tekst]" custT="1"/>
      <dgm:spPr/>
      <dgm:t>
        <a:bodyPr/>
        <a:lstStyle/>
        <a:p>
          <a:r>
            <a:rPr lang="pl-PL" sz="2400" b="1" dirty="0" smtClean="0"/>
            <a:t>MEN: </a:t>
          </a:r>
          <a:r>
            <a:rPr lang="pl-PL" sz="2400" b="0" dirty="0" smtClean="0"/>
            <a:t>„Wprowadzenie nowego modelu powinno zostać powiązane z ustawowym wprowadzeniem gwarancji systemowych globalnej kwoty subwencji oświatowej zapisanej w ustawie budżetowej na dany rok”</a:t>
          </a:r>
          <a:endParaRPr lang="pl-PL" sz="2400" b="0" dirty="0"/>
        </a:p>
      </dgm:t>
    </dgm:pt>
    <dgm:pt modelId="{8B70CED4-9ABB-4A98-9EB7-AAEEF1859349}" type="parTrans" cxnId="{D1198570-290C-480A-A0C8-BD413BEE7CDA}">
      <dgm:prSet/>
      <dgm:spPr/>
      <dgm:t>
        <a:bodyPr/>
        <a:lstStyle/>
        <a:p>
          <a:endParaRPr lang="pl-PL"/>
        </a:p>
      </dgm:t>
    </dgm:pt>
    <dgm:pt modelId="{75F4D9EC-4FFF-41AF-8255-B2A51A2984A7}" type="sibTrans" cxnId="{D1198570-290C-480A-A0C8-BD413BEE7CDA}">
      <dgm:prSet/>
      <dgm:spPr/>
      <dgm:t>
        <a:bodyPr/>
        <a:lstStyle/>
        <a:p>
          <a:endParaRPr lang="pl-PL"/>
        </a:p>
      </dgm:t>
    </dgm:pt>
    <dgm:pt modelId="{D59407DA-47DC-4ACD-BF2E-F984B69009F3}" type="pres">
      <dgm:prSet presAssocID="{672C9AD0-1206-406D-B1A2-AB581895AF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CE9C584-664F-4382-B82E-6CD106241BDE}" type="pres">
      <dgm:prSet presAssocID="{0EF54E47-ACFF-4351-8E82-59D6550B3B68}" presName="parentLin" presStyleCnt="0"/>
      <dgm:spPr/>
    </dgm:pt>
    <dgm:pt modelId="{26C8DFC2-6535-473F-B2E7-F05132F5C7D7}" type="pres">
      <dgm:prSet presAssocID="{0EF54E47-ACFF-4351-8E82-59D6550B3B68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D4BB3213-8E71-4087-BA8A-9B99921C0CE1}" type="pres">
      <dgm:prSet presAssocID="{0EF54E47-ACFF-4351-8E82-59D6550B3B68}" presName="parentText" presStyleLbl="node1" presStyleIdx="0" presStyleCnt="2" custScaleX="127537" custScaleY="12470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D846A6-50A7-4B86-8613-6F3A0C387A79}" type="pres">
      <dgm:prSet presAssocID="{0EF54E47-ACFF-4351-8E82-59D6550B3B68}" presName="negativeSpace" presStyleCnt="0"/>
      <dgm:spPr/>
    </dgm:pt>
    <dgm:pt modelId="{964684FC-FB96-4D97-A024-2D4299D441E9}" type="pres">
      <dgm:prSet presAssocID="{0EF54E47-ACFF-4351-8E82-59D6550B3B68}" presName="childText" presStyleLbl="conFgAcc1" presStyleIdx="0" presStyleCnt="2">
        <dgm:presLayoutVars>
          <dgm:bulletEnabled val="1"/>
        </dgm:presLayoutVars>
      </dgm:prSet>
      <dgm:spPr/>
    </dgm:pt>
    <dgm:pt modelId="{BDE76AC3-FD3F-4F2C-94B5-025774D9E663}" type="pres">
      <dgm:prSet presAssocID="{75F4D9EC-4FFF-41AF-8255-B2A51A2984A7}" presName="spaceBetweenRectangles" presStyleCnt="0"/>
      <dgm:spPr/>
    </dgm:pt>
    <dgm:pt modelId="{A97C42CD-C271-4A1E-B0E7-F17423F833ED}" type="pres">
      <dgm:prSet presAssocID="{D1B84CEA-3470-4E3D-BFF5-A6DF338613A5}" presName="parentLin" presStyleCnt="0"/>
      <dgm:spPr/>
    </dgm:pt>
    <dgm:pt modelId="{632B0F63-DFCD-497C-8A3B-DF2DE39FE2BD}" type="pres">
      <dgm:prSet presAssocID="{D1B84CEA-3470-4E3D-BFF5-A6DF338613A5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673B3C09-B901-4795-A008-D734D7C7584B}" type="pres">
      <dgm:prSet presAssocID="{D1B84CEA-3470-4E3D-BFF5-A6DF338613A5}" presName="parentText" presStyleLbl="node1" presStyleIdx="1" presStyleCnt="2" custScaleX="127537" custScaleY="11936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5CF8B8-6994-420F-BFB7-B5429591B578}" type="pres">
      <dgm:prSet presAssocID="{D1B84CEA-3470-4E3D-BFF5-A6DF338613A5}" presName="negativeSpace" presStyleCnt="0"/>
      <dgm:spPr/>
    </dgm:pt>
    <dgm:pt modelId="{906F7B75-05D3-4938-945C-DA34717E2638}" type="pres">
      <dgm:prSet presAssocID="{D1B84CEA-3470-4E3D-BFF5-A6DF338613A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FBE71A-8DF7-460A-8818-21BACDE3A785}" type="presOf" srcId="{D1B84CEA-3470-4E3D-BFF5-A6DF338613A5}" destId="{632B0F63-DFCD-497C-8A3B-DF2DE39FE2BD}" srcOrd="0" destOrd="0" presId="urn:microsoft.com/office/officeart/2005/8/layout/list1"/>
    <dgm:cxn modelId="{DA323726-9781-40B4-AFF9-8E001B893AF6}" type="presOf" srcId="{D1B84CEA-3470-4E3D-BFF5-A6DF338613A5}" destId="{673B3C09-B901-4795-A008-D734D7C7584B}" srcOrd="1" destOrd="0" presId="urn:microsoft.com/office/officeart/2005/8/layout/list1"/>
    <dgm:cxn modelId="{B0D27F1B-122F-4A06-9365-FA1EC1191AAC}" type="presOf" srcId="{0EF54E47-ACFF-4351-8E82-59D6550B3B68}" destId="{26C8DFC2-6535-473F-B2E7-F05132F5C7D7}" srcOrd="0" destOrd="0" presId="urn:microsoft.com/office/officeart/2005/8/layout/list1"/>
    <dgm:cxn modelId="{8763F01E-EA4C-4927-AC65-C59A3EAE1F0D}" type="presOf" srcId="{672C9AD0-1206-406D-B1A2-AB581895AF75}" destId="{D59407DA-47DC-4ACD-BF2E-F984B69009F3}" srcOrd="0" destOrd="0" presId="urn:microsoft.com/office/officeart/2005/8/layout/list1"/>
    <dgm:cxn modelId="{8957F264-9180-42D7-AAAF-B358775C9538}" srcId="{672C9AD0-1206-406D-B1A2-AB581895AF75}" destId="{D1B84CEA-3470-4E3D-BFF5-A6DF338613A5}" srcOrd="1" destOrd="0" parTransId="{52FB1717-ADAB-4F6F-B784-C9FB7EB47F0A}" sibTransId="{8D8E8EC4-812D-4DB9-8E1F-85767F57FB71}"/>
    <dgm:cxn modelId="{D1198570-290C-480A-A0C8-BD413BEE7CDA}" srcId="{672C9AD0-1206-406D-B1A2-AB581895AF75}" destId="{0EF54E47-ACFF-4351-8E82-59D6550B3B68}" srcOrd="0" destOrd="0" parTransId="{8B70CED4-9ABB-4A98-9EB7-AAEEF1859349}" sibTransId="{75F4D9EC-4FFF-41AF-8255-B2A51A2984A7}"/>
    <dgm:cxn modelId="{D254644D-01BF-43FD-B4F1-1A3EA7057673}" type="presOf" srcId="{0EF54E47-ACFF-4351-8E82-59D6550B3B68}" destId="{D4BB3213-8E71-4087-BA8A-9B99921C0CE1}" srcOrd="1" destOrd="0" presId="urn:microsoft.com/office/officeart/2005/8/layout/list1"/>
    <dgm:cxn modelId="{40610406-19FF-4C2A-802B-A36E4A3801C1}" type="presParOf" srcId="{D59407DA-47DC-4ACD-BF2E-F984B69009F3}" destId="{0CE9C584-664F-4382-B82E-6CD106241BDE}" srcOrd="0" destOrd="0" presId="urn:microsoft.com/office/officeart/2005/8/layout/list1"/>
    <dgm:cxn modelId="{AC86F7B8-FC94-408B-AB3F-766E605B413A}" type="presParOf" srcId="{0CE9C584-664F-4382-B82E-6CD106241BDE}" destId="{26C8DFC2-6535-473F-B2E7-F05132F5C7D7}" srcOrd="0" destOrd="0" presId="urn:microsoft.com/office/officeart/2005/8/layout/list1"/>
    <dgm:cxn modelId="{6CF3EA55-575C-48A9-884E-5A1E80A356C3}" type="presParOf" srcId="{0CE9C584-664F-4382-B82E-6CD106241BDE}" destId="{D4BB3213-8E71-4087-BA8A-9B99921C0CE1}" srcOrd="1" destOrd="0" presId="urn:microsoft.com/office/officeart/2005/8/layout/list1"/>
    <dgm:cxn modelId="{0EBE4520-E9B9-43A2-958A-E8312C4BF013}" type="presParOf" srcId="{D59407DA-47DC-4ACD-BF2E-F984B69009F3}" destId="{DBD846A6-50A7-4B86-8613-6F3A0C387A79}" srcOrd="1" destOrd="0" presId="urn:microsoft.com/office/officeart/2005/8/layout/list1"/>
    <dgm:cxn modelId="{7BB03778-9140-4405-8C68-3425F8DECF3D}" type="presParOf" srcId="{D59407DA-47DC-4ACD-BF2E-F984B69009F3}" destId="{964684FC-FB96-4D97-A024-2D4299D441E9}" srcOrd="2" destOrd="0" presId="urn:microsoft.com/office/officeart/2005/8/layout/list1"/>
    <dgm:cxn modelId="{E2A1FC2C-FBFA-4785-9C41-DD5F65FD2726}" type="presParOf" srcId="{D59407DA-47DC-4ACD-BF2E-F984B69009F3}" destId="{BDE76AC3-FD3F-4F2C-94B5-025774D9E663}" srcOrd="3" destOrd="0" presId="urn:microsoft.com/office/officeart/2005/8/layout/list1"/>
    <dgm:cxn modelId="{73B3FB7B-4E79-4AD8-9D3A-07FF1C3DFD2C}" type="presParOf" srcId="{D59407DA-47DC-4ACD-BF2E-F984B69009F3}" destId="{A97C42CD-C271-4A1E-B0E7-F17423F833ED}" srcOrd="4" destOrd="0" presId="urn:microsoft.com/office/officeart/2005/8/layout/list1"/>
    <dgm:cxn modelId="{E22FAF12-D206-4A47-A636-10CCE98D67F2}" type="presParOf" srcId="{A97C42CD-C271-4A1E-B0E7-F17423F833ED}" destId="{632B0F63-DFCD-497C-8A3B-DF2DE39FE2BD}" srcOrd="0" destOrd="0" presId="urn:microsoft.com/office/officeart/2005/8/layout/list1"/>
    <dgm:cxn modelId="{C8735BE9-D051-4CCF-B007-60CD42D365AD}" type="presParOf" srcId="{A97C42CD-C271-4A1E-B0E7-F17423F833ED}" destId="{673B3C09-B901-4795-A008-D734D7C7584B}" srcOrd="1" destOrd="0" presId="urn:microsoft.com/office/officeart/2005/8/layout/list1"/>
    <dgm:cxn modelId="{E347955C-F14B-4AC3-8A62-AAA1D67CE789}" type="presParOf" srcId="{D59407DA-47DC-4ACD-BF2E-F984B69009F3}" destId="{045CF8B8-6994-420F-BFB7-B5429591B578}" srcOrd="5" destOrd="0" presId="urn:microsoft.com/office/officeart/2005/8/layout/list1"/>
    <dgm:cxn modelId="{9C196426-14C6-476A-8B35-684101C705D9}" type="presParOf" srcId="{D59407DA-47DC-4ACD-BF2E-F984B69009F3}" destId="{906F7B75-05D3-4938-945C-DA34717E263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59F45-7DAF-4298-B738-D475E1F1C6C9}">
      <dsp:nvSpPr>
        <dsp:cNvPr id="0" name=""/>
        <dsp:cNvSpPr/>
      </dsp:nvSpPr>
      <dsp:spPr>
        <a:xfrm>
          <a:off x="1003" y="648666"/>
          <a:ext cx="3912610" cy="3383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Doświadczenia krajów wysoko rozwiniętych pod względem ekonomicznym dowodzą, że sukcesy gospodarcze, wysoka pozycja </a:t>
          </a:r>
          <a:br>
            <a:rPr lang="pl-PL" sz="1800" kern="1200" dirty="0" smtClean="0"/>
          </a:br>
          <a:r>
            <a:rPr lang="pl-PL" sz="1800" kern="1200" dirty="0" smtClean="0"/>
            <a:t>tych krajów na rynku światowym </a:t>
          </a:r>
          <a:br>
            <a:rPr lang="pl-PL" sz="1800" kern="1200" dirty="0" smtClean="0"/>
          </a:br>
          <a:r>
            <a:rPr lang="pl-PL" sz="1800" kern="1200" dirty="0" smtClean="0"/>
            <a:t>i konkurencyjność gospodarek </a:t>
          </a:r>
          <a:br>
            <a:rPr lang="pl-PL" sz="1800" kern="1200" dirty="0" smtClean="0"/>
          </a:br>
          <a:r>
            <a:rPr lang="pl-PL" sz="1800" kern="1200" dirty="0" smtClean="0"/>
            <a:t>w coraz większym stopniu zależą </a:t>
          </a:r>
          <a:br>
            <a:rPr lang="pl-PL" sz="1800" kern="1200" dirty="0" smtClean="0"/>
          </a:br>
          <a:r>
            <a:rPr lang="pl-PL" sz="1800" kern="1200" dirty="0" smtClean="0"/>
            <a:t>od poziomu wiedzy społeczeństwa oraz umiejętności tworzenia</a:t>
          </a:r>
          <a:br>
            <a:rPr lang="pl-PL" sz="1800" kern="1200" dirty="0" smtClean="0"/>
          </a:br>
          <a:r>
            <a:rPr lang="pl-PL" sz="1800" kern="1200" dirty="0" smtClean="0"/>
            <a:t>i wykorzystywania wiedzy technicznej, ekonomicznej, informatycznej itd. </a:t>
          </a:r>
          <a:br>
            <a:rPr lang="pl-PL" sz="1800" kern="1200" dirty="0" smtClean="0"/>
          </a:br>
          <a:r>
            <a:rPr lang="pl-PL" sz="1800" kern="1200" dirty="0" smtClean="0"/>
            <a:t>w procesach gospodarczych</a:t>
          </a:r>
          <a:endParaRPr lang="pl-PL" sz="1800" kern="1200" dirty="0"/>
        </a:p>
      </dsp:txBody>
      <dsp:txXfrm>
        <a:off x="1003" y="648666"/>
        <a:ext cx="3912610" cy="3383781"/>
      </dsp:txXfrm>
    </dsp:sp>
    <dsp:sp modelId="{246AE3EE-F4DA-403E-A001-F82C643BC490}">
      <dsp:nvSpPr>
        <dsp:cNvPr id="0" name=""/>
        <dsp:cNvSpPr/>
      </dsp:nvSpPr>
      <dsp:spPr>
        <a:xfrm>
          <a:off x="4304874" y="648666"/>
          <a:ext cx="3912610" cy="3383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Gospodarki krajów wysoko rozwiniętych oparte są na rosnących zasobach ludzi dobrze wykształconych, posiadających umiejętności twórcze i innowacyjne, </a:t>
          </a:r>
          <a:br>
            <a:rPr lang="pl-PL" sz="1800" kern="1200" dirty="0" smtClean="0"/>
          </a:br>
          <a:r>
            <a:rPr lang="pl-PL" sz="1800" kern="1200" dirty="0" smtClean="0"/>
            <a:t>co jest niezbędnym warunkiem postępu technicznego, gospodarczego i społecznego</a:t>
          </a:r>
          <a:endParaRPr lang="pl-PL" sz="1800" kern="1200" dirty="0"/>
        </a:p>
      </dsp:txBody>
      <dsp:txXfrm>
        <a:off x="4304874" y="648666"/>
        <a:ext cx="3912610" cy="33837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E588-8A5B-4980-98D0-9DA123C802D0}">
      <dsp:nvSpPr>
        <dsp:cNvPr id="0" name=""/>
        <dsp:cNvSpPr/>
      </dsp:nvSpPr>
      <dsp:spPr>
        <a:xfrm>
          <a:off x="0" y="333485"/>
          <a:ext cx="8218488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B8D1B-9730-4EF5-919C-ABDEB8F3BCF7}">
      <dsp:nvSpPr>
        <dsp:cNvPr id="0" name=""/>
        <dsp:cNvSpPr/>
      </dsp:nvSpPr>
      <dsp:spPr>
        <a:xfrm>
          <a:off x="410924" y="112085"/>
          <a:ext cx="7337129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/>
            <a:t>Uzależnienie subwencji od liczby oddziałów</a:t>
          </a:r>
          <a:endParaRPr lang="pl-PL" sz="2000" b="0" i="0" kern="1200" dirty="0"/>
        </a:p>
      </dsp:txBody>
      <dsp:txXfrm>
        <a:off x="432540" y="133701"/>
        <a:ext cx="7293897" cy="399568"/>
      </dsp:txXfrm>
    </dsp:sp>
    <dsp:sp modelId="{80B244D8-B8B0-4CA5-A774-0B1D4535DA78}">
      <dsp:nvSpPr>
        <dsp:cNvPr id="0" name=""/>
        <dsp:cNvSpPr/>
      </dsp:nvSpPr>
      <dsp:spPr>
        <a:xfrm>
          <a:off x="0" y="1209758"/>
          <a:ext cx="8218488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0A2A1-CC92-444F-B05A-003D497A53B0}">
      <dsp:nvSpPr>
        <dsp:cNvPr id="0" name=""/>
        <dsp:cNvSpPr/>
      </dsp:nvSpPr>
      <dsp:spPr>
        <a:xfrm>
          <a:off x="410924" y="792485"/>
          <a:ext cx="7337129" cy="6386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/>
            <a:t>Subwencja dla danej JST  zależałaby nie tylko od liczby uczniów w danej JST, ale także od liczby oddziałów</a:t>
          </a:r>
        </a:p>
      </dsp:txBody>
      <dsp:txXfrm>
        <a:off x="442101" y="823662"/>
        <a:ext cx="7274775" cy="576318"/>
      </dsp:txXfrm>
    </dsp:sp>
    <dsp:sp modelId="{F6D07042-BB6C-4107-AB00-E02B9B67D69C}">
      <dsp:nvSpPr>
        <dsp:cNvPr id="0" name=""/>
        <dsp:cNvSpPr/>
      </dsp:nvSpPr>
      <dsp:spPr>
        <a:xfrm>
          <a:off x="0" y="2062190"/>
          <a:ext cx="8218488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A45A9-1F76-449F-8D14-44ACFC95761C}">
      <dsp:nvSpPr>
        <dsp:cNvPr id="0" name=""/>
        <dsp:cNvSpPr/>
      </dsp:nvSpPr>
      <dsp:spPr>
        <a:xfrm>
          <a:off x="410924" y="1668758"/>
          <a:ext cx="7337129" cy="6148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/>
            <a:t>Część subwencji kalkulowana byłaby na ucznia, a część subwencji kalkulowana byłaby na oddział</a:t>
          </a:r>
        </a:p>
      </dsp:txBody>
      <dsp:txXfrm>
        <a:off x="440938" y="1698772"/>
        <a:ext cx="7277101" cy="554804"/>
      </dsp:txXfrm>
    </dsp:sp>
    <dsp:sp modelId="{2C54A255-0933-413B-B80C-481D48E92BBE}">
      <dsp:nvSpPr>
        <dsp:cNvPr id="0" name=""/>
        <dsp:cNvSpPr/>
      </dsp:nvSpPr>
      <dsp:spPr>
        <a:xfrm>
          <a:off x="0" y="3116756"/>
          <a:ext cx="8218488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43296-432C-4592-92E7-94734A23C7D9}">
      <dsp:nvSpPr>
        <dsp:cNvPr id="0" name=""/>
        <dsp:cNvSpPr/>
      </dsp:nvSpPr>
      <dsp:spPr>
        <a:xfrm>
          <a:off x="410924" y="2521190"/>
          <a:ext cx="7337129" cy="8169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/>
            <a:t>Uwzględnienie w podziale subwencji mechanizmu różnicującego środki finansowe w zależności od liczby godzin wynikającej z ramowych planów nauczania</a:t>
          </a:r>
        </a:p>
      </dsp:txBody>
      <dsp:txXfrm>
        <a:off x="450805" y="2561071"/>
        <a:ext cx="7257367" cy="737204"/>
      </dsp:txXfrm>
    </dsp:sp>
    <dsp:sp modelId="{B8900E3D-8564-45C7-BF64-0859A70A8470}">
      <dsp:nvSpPr>
        <dsp:cNvPr id="0" name=""/>
        <dsp:cNvSpPr/>
      </dsp:nvSpPr>
      <dsp:spPr>
        <a:xfrm>
          <a:off x="0" y="4262442"/>
          <a:ext cx="8218488" cy="378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096AB-7491-4C79-86CF-569E76069A03}">
      <dsp:nvSpPr>
        <dsp:cNvPr id="0" name=""/>
        <dsp:cNvSpPr/>
      </dsp:nvSpPr>
      <dsp:spPr>
        <a:xfrm>
          <a:off x="410924" y="3575756"/>
          <a:ext cx="7337129" cy="90808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i="0" kern="1200" dirty="0" smtClean="0"/>
            <a:t>Pozostawienie dotychczasowych wag na różne kategorie uczniów (np. niepełnosprawni, mniejszości, itp.) </a:t>
          </a:r>
          <a:br>
            <a:rPr lang="pl-PL" sz="2000" b="0" i="0" kern="1200" dirty="0" smtClean="0"/>
          </a:br>
          <a:r>
            <a:rPr lang="pl-PL" sz="2000" b="0" i="0" kern="1200" dirty="0" smtClean="0"/>
            <a:t>w dotychczasowej wysokości</a:t>
          </a:r>
        </a:p>
      </dsp:txBody>
      <dsp:txXfrm>
        <a:off x="455253" y="3620085"/>
        <a:ext cx="7248471" cy="8194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9CB48-B9B7-4925-92F5-6EBD4571F941}">
      <dsp:nvSpPr>
        <dsp:cNvPr id="0" name=""/>
        <dsp:cNvSpPr/>
      </dsp:nvSpPr>
      <dsp:spPr>
        <a:xfrm>
          <a:off x="0" y="709482"/>
          <a:ext cx="8218488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D47C25-90EB-433B-AE88-C44F9E059646}">
      <dsp:nvSpPr>
        <dsp:cNvPr id="0" name=""/>
        <dsp:cNvSpPr/>
      </dsp:nvSpPr>
      <dsp:spPr>
        <a:xfrm>
          <a:off x="410924" y="27907"/>
          <a:ext cx="7337129" cy="9472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>
              <a:solidFill>
                <a:schemeClr val="tx1"/>
              </a:solidFill>
            </a:rPr>
            <a:t>W  początkowym </a:t>
          </a:r>
          <a:r>
            <a:rPr lang="pl-PL" sz="1600" b="0" kern="1200" dirty="0" smtClean="0"/>
            <a:t>okresie (w pierwszym roku) zakłada się ograniczenie stosowania nowego sposobu podziału subwencji tylko do szkół podstawowych, a w kolejnych latach nowy model mógłby zostać zastosowany w odniesieniu do innych typów szkół</a:t>
          </a:r>
          <a:endParaRPr lang="pl-PL" sz="1600" b="0" kern="1200" dirty="0"/>
        </a:p>
      </dsp:txBody>
      <dsp:txXfrm>
        <a:off x="457165" y="74148"/>
        <a:ext cx="7244647" cy="854773"/>
      </dsp:txXfrm>
    </dsp:sp>
    <dsp:sp modelId="{33E311F1-983E-41FF-B711-8EE6032D817B}">
      <dsp:nvSpPr>
        <dsp:cNvPr id="0" name=""/>
        <dsp:cNvSpPr/>
      </dsp:nvSpPr>
      <dsp:spPr>
        <a:xfrm>
          <a:off x="0" y="1525962"/>
          <a:ext cx="8218488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6720B-EB28-483A-AF01-6C0D76BDADDC}">
      <dsp:nvSpPr>
        <dsp:cNvPr id="0" name=""/>
        <dsp:cNvSpPr/>
      </dsp:nvSpPr>
      <dsp:spPr>
        <a:xfrm>
          <a:off x="410924" y="1260282"/>
          <a:ext cx="7337129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Kwestia rozszerzenia nowego modelu na szkoły ponadpodstawowe powinna zostać poddana dyskusji. </a:t>
          </a:r>
          <a:endParaRPr lang="pl-PL" sz="1600" b="0" kern="1200" dirty="0"/>
        </a:p>
      </dsp:txBody>
      <dsp:txXfrm>
        <a:off x="436863" y="1286221"/>
        <a:ext cx="7285251" cy="479482"/>
      </dsp:txXfrm>
    </dsp:sp>
    <dsp:sp modelId="{EE050820-41DB-4486-B527-E3930A080FCC}">
      <dsp:nvSpPr>
        <dsp:cNvPr id="0" name=""/>
        <dsp:cNvSpPr/>
      </dsp:nvSpPr>
      <dsp:spPr>
        <a:xfrm>
          <a:off x="0" y="2494640"/>
          <a:ext cx="8218488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B91F4-6364-4BB8-B964-902F22607D40}">
      <dsp:nvSpPr>
        <dsp:cNvPr id="0" name=""/>
        <dsp:cNvSpPr/>
      </dsp:nvSpPr>
      <dsp:spPr>
        <a:xfrm>
          <a:off x="410924" y="2076762"/>
          <a:ext cx="7337129" cy="683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Wprowadzanie nowego modelu musi zostać powiązane z zastosowaniem  mechanizmu zabezpieczającego samorządy przed gwałtownym spadkiem subwencji</a:t>
          </a:r>
        </a:p>
      </dsp:txBody>
      <dsp:txXfrm>
        <a:off x="444293" y="2110131"/>
        <a:ext cx="7270391" cy="616819"/>
      </dsp:txXfrm>
    </dsp:sp>
    <dsp:sp modelId="{A44D7BC9-615E-4DE5-8624-5FA349385DB3}">
      <dsp:nvSpPr>
        <dsp:cNvPr id="0" name=""/>
        <dsp:cNvSpPr/>
      </dsp:nvSpPr>
      <dsp:spPr>
        <a:xfrm>
          <a:off x="0" y="3944442"/>
          <a:ext cx="8218488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16559-9EC7-4314-9347-76D4826B1D63}">
      <dsp:nvSpPr>
        <dsp:cNvPr id="0" name=""/>
        <dsp:cNvSpPr/>
      </dsp:nvSpPr>
      <dsp:spPr>
        <a:xfrm>
          <a:off x="410924" y="3045440"/>
          <a:ext cx="7337129" cy="11646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kern="1200" dirty="0" smtClean="0"/>
            <a:t>Harmonogram wdrażania ww. nowego sposobu podziału subwencji oświatowej zakłada wejście w życie nowego modelu z początkiem roku budżetowego. Konieczne będzie zastosowanie odpowiednio długiego okresu „vacatio legis”. </a:t>
          </a:r>
          <a:r>
            <a:rPr lang="pl-PL" sz="1600" b="1" kern="1200" dirty="0" smtClean="0"/>
            <a:t>Nowy model podziału subwencji mógłby zostać wprowadzony najwcześniej na 2021 r. </a:t>
          </a:r>
        </a:p>
      </dsp:txBody>
      <dsp:txXfrm>
        <a:off x="467779" y="3102295"/>
        <a:ext cx="7223419" cy="1050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18AA0-F058-4110-834E-EB1196E08A15}">
      <dsp:nvSpPr>
        <dsp:cNvPr id="0" name=""/>
        <dsp:cNvSpPr/>
      </dsp:nvSpPr>
      <dsp:spPr>
        <a:xfrm>
          <a:off x="0" y="28225"/>
          <a:ext cx="8218488" cy="9945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dirty="0" smtClean="0">
              <a:solidFill>
                <a:schemeClr val="tx1"/>
              </a:solidFill>
            </a:rPr>
            <a:t>W erze gospodarki opartej na wiedzy edukacja staje się  fundamentem rozwoju miast</a:t>
          </a:r>
          <a:endParaRPr lang="pl-PL" sz="2500" b="0" kern="1200" dirty="0">
            <a:solidFill>
              <a:schemeClr val="tx1"/>
            </a:solidFill>
          </a:endParaRPr>
        </a:p>
      </dsp:txBody>
      <dsp:txXfrm>
        <a:off x="48547" y="76772"/>
        <a:ext cx="8121394" cy="897406"/>
      </dsp:txXfrm>
    </dsp:sp>
    <dsp:sp modelId="{42105DBB-00AF-4283-AD59-B600F360FCA3}">
      <dsp:nvSpPr>
        <dsp:cNvPr id="0" name=""/>
        <dsp:cNvSpPr/>
      </dsp:nvSpPr>
      <dsp:spPr>
        <a:xfrm>
          <a:off x="0" y="1022725"/>
          <a:ext cx="8218488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37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Wykształcona i wykwalifikowana kadra, stanowiąca nową jakość </a:t>
          </a:r>
          <a:br>
            <a:rPr lang="pl-PL" sz="2000" kern="1200" dirty="0" smtClean="0"/>
          </a:br>
          <a:r>
            <a:rPr lang="pl-PL" sz="2000" kern="1200" dirty="0" smtClean="0"/>
            <a:t>w szeroko rozumianym kapitale ludzkim, nie tylko przesądza </a:t>
          </a:r>
          <a:br>
            <a:rPr lang="pl-PL" sz="2000" kern="1200" dirty="0" smtClean="0"/>
          </a:br>
          <a:r>
            <a:rPr lang="pl-PL" sz="2000" kern="1200" dirty="0" smtClean="0"/>
            <a:t>o większym potencjale gospodarczym miast, lecz stanowi podwaliny pod zupełnie inny kierunek ewolucji społecznej (jakość życia)</a:t>
          </a:r>
          <a:endParaRPr lang="pl-PL" sz="2000" kern="1200" dirty="0"/>
        </a:p>
      </dsp:txBody>
      <dsp:txXfrm>
        <a:off x="0" y="1022725"/>
        <a:ext cx="8218488" cy="1190250"/>
      </dsp:txXfrm>
    </dsp:sp>
    <dsp:sp modelId="{241C6351-DA38-4FAD-BFD0-1C44AF88F3E4}">
      <dsp:nvSpPr>
        <dsp:cNvPr id="0" name=""/>
        <dsp:cNvSpPr/>
      </dsp:nvSpPr>
      <dsp:spPr>
        <a:xfrm>
          <a:off x="0" y="2212975"/>
          <a:ext cx="8218488" cy="9945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b="0" kern="1200" dirty="0" smtClean="0">
              <a:solidFill>
                <a:schemeClr val="tx1"/>
              </a:solidFill>
            </a:rPr>
            <a:t>Wzrasta świadomość potrzeby dobrej edukacji </a:t>
          </a:r>
          <a:endParaRPr lang="pl-PL" sz="2500" b="0" kern="1200" dirty="0">
            <a:solidFill>
              <a:schemeClr val="tx1"/>
            </a:solidFill>
          </a:endParaRPr>
        </a:p>
      </dsp:txBody>
      <dsp:txXfrm>
        <a:off x="48547" y="2261522"/>
        <a:ext cx="8121394" cy="897406"/>
      </dsp:txXfrm>
    </dsp:sp>
    <dsp:sp modelId="{11382969-25E2-4471-94E6-DE859F8BF691}">
      <dsp:nvSpPr>
        <dsp:cNvPr id="0" name=""/>
        <dsp:cNvSpPr/>
      </dsp:nvSpPr>
      <dsp:spPr>
        <a:xfrm>
          <a:off x="0" y="3207475"/>
          <a:ext cx="8218488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37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Ludzie świadomi, że dobra edukacja i chęć do ustawicznego pogłębiania nabytych umiejętności, przekładają się na ich wymierny dobrobyt, postępując racjonalnie, będą – edukując się – tym samym budować podwaliny pod szybszy rozwój gospodarczy miast</a:t>
          </a:r>
          <a:endParaRPr lang="pl-PL" sz="2000" kern="1200" dirty="0"/>
        </a:p>
      </dsp:txBody>
      <dsp:txXfrm>
        <a:off x="0" y="3207475"/>
        <a:ext cx="8218488" cy="119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8E899-64A2-43E6-BD0C-E318C2FAF0DD}">
      <dsp:nvSpPr>
        <dsp:cNvPr id="0" name=""/>
        <dsp:cNvSpPr/>
      </dsp:nvSpPr>
      <dsp:spPr>
        <a:xfrm rot="21300000">
          <a:off x="25220" y="1745292"/>
          <a:ext cx="8168047" cy="93536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3388A-D66E-4804-BB49-319CE764FBE7}">
      <dsp:nvSpPr>
        <dsp:cNvPr id="0" name=""/>
        <dsp:cNvSpPr/>
      </dsp:nvSpPr>
      <dsp:spPr>
        <a:xfrm>
          <a:off x="986218" y="221297"/>
          <a:ext cx="2465546" cy="177038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F3299-D3AD-49DC-82CF-B23C6B7ED943}">
      <dsp:nvSpPr>
        <dsp:cNvPr id="0" name=""/>
        <dsp:cNvSpPr/>
      </dsp:nvSpPr>
      <dsp:spPr>
        <a:xfrm>
          <a:off x="4355798" y="0"/>
          <a:ext cx="2629916" cy="1858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Nie będzie rozwoju społeczno – gospodarczego bez dobrej edukacji </a:t>
          </a:r>
          <a:endParaRPr lang="pl-PL" sz="2200" kern="1200" dirty="0"/>
        </a:p>
      </dsp:txBody>
      <dsp:txXfrm>
        <a:off x="4355798" y="0"/>
        <a:ext cx="2629916" cy="1858899"/>
      </dsp:txXfrm>
    </dsp:sp>
    <dsp:sp modelId="{2B4BAB8F-66EF-4BBA-9FE4-EAF28EC6E940}">
      <dsp:nvSpPr>
        <dsp:cNvPr id="0" name=""/>
        <dsp:cNvSpPr/>
      </dsp:nvSpPr>
      <dsp:spPr>
        <a:xfrm>
          <a:off x="4766723" y="2434272"/>
          <a:ext cx="2465546" cy="177038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80D38-4CBC-47E7-9BDA-15632C386CA3}">
      <dsp:nvSpPr>
        <dsp:cNvPr id="0" name=""/>
        <dsp:cNvSpPr/>
      </dsp:nvSpPr>
      <dsp:spPr>
        <a:xfrm>
          <a:off x="1232773" y="2567050"/>
          <a:ext cx="2629916" cy="1858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Nie będzie dobrej edukacji bez odpowiednich środków finansowych</a:t>
          </a:r>
          <a:endParaRPr lang="pl-PL" sz="2200" kern="1200" dirty="0"/>
        </a:p>
      </dsp:txBody>
      <dsp:txXfrm>
        <a:off x="1232773" y="2567050"/>
        <a:ext cx="2629916" cy="1858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61D2F-B8F0-44F2-B3E2-1666EBDB2E5B}">
      <dsp:nvSpPr>
        <dsp:cNvPr id="0" name=""/>
        <dsp:cNvSpPr/>
      </dsp:nvSpPr>
      <dsp:spPr>
        <a:xfrm>
          <a:off x="0" y="390115"/>
          <a:ext cx="8218488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862A0-5D60-45A5-AFF7-EA3EF79EB81E}">
      <dsp:nvSpPr>
        <dsp:cNvPr id="0" name=""/>
        <dsp:cNvSpPr/>
      </dsp:nvSpPr>
      <dsp:spPr>
        <a:xfrm>
          <a:off x="410924" y="109675"/>
          <a:ext cx="575294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Blisko 20 tys. więcej nauczycieli</a:t>
          </a:r>
          <a:endParaRPr lang="pl-PL" sz="2000" kern="1200" dirty="0"/>
        </a:p>
      </dsp:txBody>
      <dsp:txXfrm>
        <a:off x="438304" y="137055"/>
        <a:ext cx="5698181" cy="506120"/>
      </dsp:txXfrm>
    </dsp:sp>
    <dsp:sp modelId="{9AA9BDAD-D5A9-4739-98C7-23D66BD561EE}">
      <dsp:nvSpPr>
        <dsp:cNvPr id="0" name=""/>
        <dsp:cNvSpPr/>
      </dsp:nvSpPr>
      <dsp:spPr>
        <a:xfrm>
          <a:off x="0" y="1251955"/>
          <a:ext cx="8218488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93BD9-6C21-4B62-BD47-677170778CAB}">
      <dsp:nvSpPr>
        <dsp:cNvPr id="0" name=""/>
        <dsp:cNvSpPr/>
      </dsp:nvSpPr>
      <dsp:spPr>
        <a:xfrm>
          <a:off x="410924" y="971515"/>
          <a:ext cx="575294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17 tys. więcej oddziałów szkolnych</a:t>
          </a:r>
          <a:endParaRPr lang="pl-PL" sz="2000" kern="1200" dirty="0"/>
        </a:p>
      </dsp:txBody>
      <dsp:txXfrm>
        <a:off x="438304" y="998895"/>
        <a:ext cx="5698181" cy="506120"/>
      </dsp:txXfrm>
    </dsp:sp>
    <dsp:sp modelId="{4D6E6719-308D-450B-8189-5D6A1D50F647}">
      <dsp:nvSpPr>
        <dsp:cNvPr id="0" name=""/>
        <dsp:cNvSpPr/>
      </dsp:nvSpPr>
      <dsp:spPr>
        <a:xfrm>
          <a:off x="0" y="2113795"/>
          <a:ext cx="8218488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25A00-1557-4B24-98EB-0AB95FEADC46}">
      <dsp:nvSpPr>
        <dsp:cNvPr id="0" name=""/>
        <dsp:cNvSpPr/>
      </dsp:nvSpPr>
      <dsp:spPr>
        <a:xfrm>
          <a:off x="410924" y="1833355"/>
          <a:ext cx="575294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Średnio, o 1,5 ucznia mniej na odział szkolny</a:t>
          </a:r>
          <a:endParaRPr lang="pl-PL" sz="2000" kern="1200" dirty="0"/>
        </a:p>
      </dsp:txBody>
      <dsp:txXfrm>
        <a:off x="438304" y="1860735"/>
        <a:ext cx="5698181" cy="506120"/>
      </dsp:txXfrm>
    </dsp:sp>
    <dsp:sp modelId="{9C9E4D11-7274-464B-8114-F60EBC9063A9}">
      <dsp:nvSpPr>
        <dsp:cNvPr id="0" name=""/>
        <dsp:cNvSpPr/>
      </dsp:nvSpPr>
      <dsp:spPr>
        <a:xfrm>
          <a:off x="0" y="2975635"/>
          <a:ext cx="8218488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0843D-31D9-497E-BD72-2AA76427F09E}">
      <dsp:nvSpPr>
        <dsp:cNvPr id="0" name=""/>
        <dsp:cNvSpPr/>
      </dsp:nvSpPr>
      <dsp:spPr>
        <a:xfrm>
          <a:off x="410924" y="2695195"/>
          <a:ext cx="575294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Podwójny rocznik, stołówki szkolne, dodatkowe sale lekcyjne dla klas VII i VIII</a:t>
          </a:r>
          <a:r>
            <a:rPr lang="pl-PL" sz="2000" kern="1200" dirty="0" smtClean="0"/>
            <a:t>, </a:t>
          </a:r>
          <a:endParaRPr lang="pl-PL" sz="2000" kern="1200" dirty="0"/>
        </a:p>
      </dsp:txBody>
      <dsp:txXfrm>
        <a:off x="438304" y="2722575"/>
        <a:ext cx="5698181" cy="506120"/>
      </dsp:txXfrm>
    </dsp:sp>
    <dsp:sp modelId="{6B6D55D9-A34A-43BF-BD23-8CDFEF224F75}">
      <dsp:nvSpPr>
        <dsp:cNvPr id="0" name=""/>
        <dsp:cNvSpPr/>
      </dsp:nvSpPr>
      <dsp:spPr>
        <a:xfrm>
          <a:off x="0" y="3837475"/>
          <a:ext cx="8218488" cy="4788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B98EE-7B10-4CC0-B17C-1EF0D0C39DA2}">
      <dsp:nvSpPr>
        <dsp:cNvPr id="0" name=""/>
        <dsp:cNvSpPr/>
      </dsp:nvSpPr>
      <dsp:spPr>
        <a:xfrm>
          <a:off x="410924" y="3557035"/>
          <a:ext cx="5752941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Nowe plany nauczania dla SP są droższe o około 1 proc. od poprzednich</a:t>
          </a:r>
          <a:endParaRPr lang="pl-PL" sz="2000" kern="1200" dirty="0"/>
        </a:p>
      </dsp:txBody>
      <dsp:txXfrm>
        <a:off x="438304" y="3584415"/>
        <a:ext cx="5698181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1DFD8-8AF9-4C96-AC18-2D5465F4A2C6}">
      <dsp:nvSpPr>
        <dsp:cNvPr id="0" name=""/>
        <dsp:cNvSpPr/>
      </dsp:nvSpPr>
      <dsp:spPr>
        <a:xfrm>
          <a:off x="0" y="381475"/>
          <a:ext cx="8218488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B55B-C341-4FD5-BFAE-C3D075C9221C}">
      <dsp:nvSpPr>
        <dsp:cNvPr id="0" name=""/>
        <dsp:cNvSpPr/>
      </dsp:nvSpPr>
      <dsp:spPr>
        <a:xfrm>
          <a:off x="410924" y="12475"/>
          <a:ext cx="73371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600 mln zł z tytułu niedoszacowania wzrostu wynagrodzeń nauczycieli  w 2018 roku  </a:t>
          </a:r>
          <a:endParaRPr lang="pl-PL" sz="1800" kern="1200" dirty="0"/>
        </a:p>
      </dsp:txBody>
      <dsp:txXfrm>
        <a:off x="446950" y="48501"/>
        <a:ext cx="7265077" cy="665948"/>
      </dsp:txXfrm>
    </dsp:sp>
    <dsp:sp modelId="{6934ED09-19D9-4D3A-91AE-183620322BE0}">
      <dsp:nvSpPr>
        <dsp:cNvPr id="0" name=""/>
        <dsp:cNvSpPr/>
      </dsp:nvSpPr>
      <dsp:spPr>
        <a:xfrm>
          <a:off x="0" y="1515475"/>
          <a:ext cx="8218488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F7834-2C47-40EB-97FC-367416D901FB}">
      <dsp:nvSpPr>
        <dsp:cNvPr id="0" name=""/>
        <dsp:cNvSpPr/>
      </dsp:nvSpPr>
      <dsp:spPr>
        <a:xfrm>
          <a:off x="410924" y="1146475"/>
          <a:ext cx="73371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800 mln zł z tytułu niedoszacowania w 2018 roku bazy wyjściowej do wyliczania wzrostu wynagrodzeń nauczycieli  </a:t>
          </a:r>
          <a:endParaRPr lang="pl-PL" sz="1800" kern="1200" dirty="0"/>
        </a:p>
      </dsp:txBody>
      <dsp:txXfrm>
        <a:off x="446950" y="1182501"/>
        <a:ext cx="7265077" cy="665948"/>
      </dsp:txXfrm>
    </dsp:sp>
    <dsp:sp modelId="{56C06593-6BBF-445E-B505-9D548052235D}">
      <dsp:nvSpPr>
        <dsp:cNvPr id="0" name=""/>
        <dsp:cNvSpPr/>
      </dsp:nvSpPr>
      <dsp:spPr>
        <a:xfrm>
          <a:off x="0" y="2649475"/>
          <a:ext cx="8218488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078CF-CE87-4D38-B5DF-BF047E6C4B84}">
      <dsp:nvSpPr>
        <dsp:cNvPr id="0" name=""/>
        <dsp:cNvSpPr/>
      </dsp:nvSpPr>
      <dsp:spPr>
        <a:xfrm>
          <a:off x="410924" y="2280475"/>
          <a:ext cx="73371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Co najmniej 1 mld zł z tytułu podwyżek płac nauczycieli planowanych od 1 września 2019r.  </a:t>
          </a:r>
          <a:endParaRPr lang="pl-PL" sz="1800" kern="1200" dirty="0"/>
        </a:p>
      </dsp:txBody>
      <dsp:txXfrm>
        <a:off x="446950" y="2316501"/>
        <a:ext cx="7265077" cy="665948"/>
      </dsp:txXfrm>
    </dsp:sp>
    <dsp:sp modelId="{71B785AA-4030-4501-ADD5-7F6A5B477D98}">
      <dsp:nvSpPr>
        <dsp:cNvPr id="0" name=""/>
        <dsp:cNvSpPr/>
      </dsp:nvSpPr>
      <dsp:spPr>
        <a:xfrm>
          <a:off x="0" y="3783475"/>
          <a:ext cx="8218488" cy="630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3EEE5-AE52-4BB9-A31A-75C6364844D6}">
      <dsp:nvSpPr>
        <dsp:cNvPr id="0" name=""/>
        <dsp:cNvSpPr/>
      </dsp:nvSpPr>
      <dsp:spPr>
        <a:xfrm>
          <a:off x="410924" y="3414475"/>
          <a:ext cx="7337129" cy="738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Co najmniej 450 mln zł na skutki zmian w zasadach kształtowania wynagrodzeń, negocjowane ze związkami zawodowymi  w lutym br.</a:t>
          </a:r>
          <a:endParaRPr lang="pl-PL" sz="1800" kern="1200" dirty="0"/>
        </a:p>
      </dsp:txBody>
      <dsp:txXfrm>
        <a:off x="446950" y="3450501"/>
        <a:ext cx="7265077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C0658-2729-4201-AE50-D939C0236630}">
      <dsp:nvSpPr>
        <dsp:cNvPr id="0" name=""/>
        <dsp:cNvSpPr/>
      </dsp:nvSpPr>
      <dsp:spPr>
        <a:xfrm>
          <a:off x="536127" y="1046"/>
          <a:ext cx="3402967" cy="20417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Rozszerzenie uprawnienia do dodatku </a:t>
          </a:r>
          <a:br>
            <a:rPr lang="pl-PL" sz="1300" kern="1200" dirty="0" smtClean="0"/>
          </a:br>
          <a:r>
            <a:rPr lang="pl-PL" sz="1300" kern="1200" dirty="0" smtClean="0"/>
            <a:t>za wyróżniającą pracę na nauczycieli kontraktowych oraz mianowanych (kontraktowy 200 zł, mianowany -  400 zł). Dodatek ten nie będzie uwzględniany przy obliczaniu kwot wydatkowanych na średnie wynagrodzenia nauczycieli. Nauczyciel dyplomowany  otrzyma taki dodatek </a:t>
          </a:r>
          <a:br>
            <a:rPr lang="pl-PL" sz="1300" kern="1200" dirty="0" smtClean="0"/>
          </a:br>
          <a:r>
            <a:rPr lang="pl-PL" sz="1300" kern="1200" dirty="0" smtClean="0"/>
            <a:t>w wysokości 500 zł</a:t>
          </a:r>
          <a:endParaRPr lang="pl-PL" sz="1300" kern="1200" dirty="0"/>
        </a:p>
      </dsp:txBody>
      <dsp:txXfrm>
        <a:off x="536127" y="1046"/>
        <a:ext cx="3402967" cy="2041780"/>
      </dsp:txXfrm>
    </dsp:sp>
    <dsp:sp modelId="{B794207C-5B7A-4032-B663-E66600087BBD}">
      <dsp:nvSpPr>
        <dsp:cNvPr id="0" name=""/>
        <dsp:cNvSpPr/>
      </dsp:nvSpPr>
      <dsp:spPr>
        <a:xfrm>
          <a:off x="4279392" y="1046"/>
          <a:ext cx="3402967" cy="20417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Wprowadzenie nowego świadczenia dla nauczycieli stażystów - „Stażyście na start". Nauczyciel stażysta otrzyma dwukrotnie, </a:t>
          </a:r>
          <a:br>
            <a:rPr lang="pl-PL" sz="1300" kern="1200" dirty="0" smtClean="0"/>
          </a:br>
          <a:r>
            <a:rPr lang="pl-PL" sz="1300" kern="1200" dirty="0" smtClean="0"/>
            <a:t>w okresie stażu na stopień nauczyciela kontraktowego jednorazowe świadczenie </a:t>
          </a:r>
          <a:br>
            <a:rPr lang="pl-PL" sz="1300" kern="1200" dirty="0" smtClean="0"/>
          </a:br>
          <a:r>
            <a:rPr lang="pl-PL" sz="1300" kern="1200" dirty="0" smtClean="0"/>
            <a:t>w wysokości tysiąca zł. Świadczenie będzie wypłacane w pierwszym oraz drugim roku stażu. Świadczenie nie będzie uwzględniane przy obliczaniu kwot wydatkowanych na średnie wynagrodzenia nauczycieli</a:t>
          </a:r>
          <a:endParaRPr lang="pl-PL" sz="1300" kern="1200" dirty="0"/>
        </a:p>
      </dsp:txBody>
      <dsp:txXfrm>
        <a:off x="4279392" y="1046"/>
        <a:ext cx="3402967" cy="2041780"/>
      </dsp:txXfrm>
    </dsp:sp>
    <dsp:sp modelId="{9EE3AB42-500B-46FC-9D1C-7D07D745D485}">
      <dsp:nvSpPr>
        <dsp:cNvPr id="0" name=""/>
        <dsp:cNvSpPr/>
      </dsp:nvSpPr>
      <dsp:spPr>
        <a:xfrm>
          <a:off x="536127" y="2383123"/>
          <a:ext cx="3402967" cy="20417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Przywrócenie obowiązku corocznego uchwalania przez organy prowadzące szkoły będące jednostkami samorządu terytorialnego regulaminów    wynagradzania    nauczycieli    oraz    ich    uzgadniania z nauczycielskimi związkami zawodowymi</a:t>
          </a:r>
          <a:endParaRPr lang="pl-PL" sz="1300" kern="1200" dirty="0"/>
        </a:p>
      </dsp:txBody>
      <dsp:txXfrm>
        <a:off x="536127" y="2383123"/>
        <a:ext cx="3402967" cy="2041780"/>
      </dsp:txXfrm>
    </dsp:sp>
    <dsp:sp modelId="{4CF8E5DC-A7EA-4C2A-8DFD-39D2E5A45671}">
      <dsp:nvSpPr>
        <dsp:cNvPr id="0" name=""/>
        <dsp:cNvSpPr/>
      </dsp:nvSpPr>
      <dsp:spPr>
        <a:xfrm>
          <a:off x="4279392" y="2383123"/>
          <a:ext cx="3402967" cy="20417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Ponadto w ramach prac nad zmianą ustawy - Karta Nauczyciela będą analizowane kwestie dotyczące minimalnych stawek i zakresu uprawnień do dodatków do wynagrodzenia  zasadniczego,  w szczególności  dodatku za wychowawstwo i za warunki pracy</a:t>
          </a:r>
          <a:endParaRPr lang="pl-PL" sz="1300" kern="1200" dirty="0"/>
        </a:p>
      </dsp:txBody>
      <dsp:txXfrm>
        <a:off x="4279392" y="2383123"/>
        <a:ext cx="3402967" cy="2041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225C-15DD-4514-8C8A-EF7A2E5B6E10}">
      <dsp:nvSpPr>
        <dsp:cNvPr id="0" name=""/>
        <dsp:cNvSpPr/>
      </dsp:nvSpPr>
      <dsp:spPr>
        <a:xfrm>
          <a:off x="0" y="543834"/>
          <a:ext cx="8218488" cy="83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C56EB-60ED-4A58-A0EB-740AEC3BA216}">
      <dsp:nvSpPr>
        <dsp:cNvPr id="0" name=""/>
        <dsp:cNvSpPr/>
      </dsp:nvSpPr>
      <dsp:spPr>
        <a:xfrm>
          <a:off x="410924" y="56754"/>
          <a:ext cx="7337129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 poczuciu odpowiedzialności za wspólnoty samorządowe, których funkcjonowanie jest zagrożone, wnosimy o to by zmienione zostały zasady wypłacania wynagrodzeń dla nauczycieli. </a:t>
          </a:r>
          <a:endParaRPr lang="pl-PL" sz="1800" kern="1200" dirty="0"/>
        </a:p>
      </dsp:txBody>
      <dsp:txXfrm>
        <a:off x="458479" y="104309"/>
        <a:ext cx="7242019" cy="879050"/>
      </dsp:txXfrm>
    </dsp:sp>
    <dsp:sp modelId="{A8DD8385-EB05-439A-AEAB-E68498C7849D}">
      <dsp:nvSpPr>
        <dsp:cNvPr id="0" name=""/>
        <dsp:cNvSpPr/>
      </dsp:nvSpPr>
      <dsp:spPr>
        <a:xfrm>
          <a:off x="0" y="2040715"/>
          <a:ext cx="8218488" cy="83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AC83F-E70F-4CA6-A1DA-A56446D99EE2}">
      <dsp:nvSpPr>
        <dsp:cNvPr id="0" name=""/>
        <dsp:cNvSpPr/>
      </dsp:nvSpPr>
      <dsp:spPr>
        <a:xfrm>
          <a:off x="410924" y="1553634"/>
          <a:ext cx="7337129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Wnioskujemy, aby wypłacane były bezpośrednio z budżetu państwa, w formie dotacji celowej dla gmin, powiatów i województw.</a:t>
          </a:r>
          <a:endParaRPr lang="pl-PL" sz="1800" kern="1200" dirty="0"/>
        </a:p>
      </dsp:txBody>
      <dsp:txXfrm>
        <a:off x="458479" y="1601189"/>
        <a:ext cx="7242019" cy="879050"/>
      </dsp:txXfrm>
    </dsp:sp>
    <dsp:sp modelId="{3AF8E748-BF2D-4426-B4C9-FDC6116E960E}">
      <dsp:nvSpPr>
        <dsp:cNvPr id="0" name=""/>
        <dsp:cNvSpPr/>
      </dsp:nvSpPr>
      <dsp:spPr>
        <a:xfrm>
          <a:off x="0" y="3537595"/>
          <a:ext cx="8218488" cy="83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0BA91-6284-4077-B8FB-60C3EF2F4760}">
      <dsp:nvSpPr>
        <dsp:cNvPr id="0" name=""/>
        <dsp:cNvSpPr/>
      </dsp:nvSpPr>
      <dsp:spPr>
        <a:xfrm>
          <a:off x="410924" y="3050515"/>
          <a:ext cx="7337129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Niech w ten sposób administracja rządowa weźmie wreszcie odpowiedzialność za podejmowane przez siebie decyzje dotyczące kwestii kluczowej dla finansowania oświaty!</a:t>
          </a:r>
          <a:endParaRPr lang="pl-PL" sz="1800" kern="1200" dirty="0"/>
        </a:p>
      </dsp:txBody>
      <dsp:txXfrm>
        <a:off x="458479" y="3098070"/>
        <a:ext cx="7242019" cy="879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9349C-C7FC-4305-B969-2CF89B1BCA85}">
      <dsp:nvSpPr>
        <dsp:cNvPr id="0" name=""/>
        <dsp:cNvSpPr/>
      </dsp:nvSpPr>
      <dsp:spPr>
        <a:xfrm rot="16200000">
          <a:off x="791939" y="-791939"/>
          <a:ext cx="2196541" cy="378042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Kapitał ludzki </a:t>
          </a:r>
          <a:endParaRPr lang="pl-PL" sz="3200" b="1" kern="1200" dirty="0"/>
        </a:p>
      </dsp:txBody>
      <dsp:txXfrm rot="5400000">
        <a:off x="-1" y="1"/>
        <a:ext cx="3780420" cy="1647406"/>
      </dsp:txXfrm>
    </dsp:sp>
    <dsp:sp modelId="{B8D49D6E-1321-48CF-9F9C-985CC63BAEB3}">
      <dsp:nvSpPr>
        <dsp:cNvPr id="0" name=""/>
        <dsp:cNvSpPr/>
      </dsp:nvSpPr>
      <dsp:spPr>
        <a:xfrm>
          <a:off x="3780420" y="0"/>
          <a:ext cx="3780420" cy="2196541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Kapitał społeczny</a:t>
          </a:r>
          <a:r>
            <a:rPr lang="pl-PL" sz="3700" kern="1200" dirty="0" smtClean="0"/>
            <a:t> </a:t>
          </a:r>
          <a:endParaRPr lang="pl-PL" sz="3700" kern="1200" dirty="0"/>
        </a:p>
      </dsp:txBody>
      <dsp:txXfrm>
        <a:off x="3780420" y="0"/>
        <a:ext cx="3780420" cy="1647406"/>
      </dsp:txXfrm>
    </dsp:sp>
    <dsp:sp modelId="{B84F8E39-6D1B-4A10-9A81-2686B1A90603}">
      <dsp:nvSpPr>
        <dsp:cNvPr id="0" name=""/>
        <dsp:cNvSpPr/>
      </dsp:nvSpPr>
      <dsp:spPr>
        <a:xfrm rot="10800000">
          <a:off x="0" y="2196541"/>
          <a:ext cx="3780420" cy="2196541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Kultura </a:t>
          </a:r>
          <a:br>
            <a:rPr lang="pl-PL" sz="3200" b="1" kern="1200" dirty="0" smtClean="0"/>
          </a:br>
          <a:r>
            <a:rPr lang="pl-PL" sz="3200" b="1" kern="1200" dirty="0" smtClean="0"/>
            <a:t>Innowacje</a:t>
          </a:r>
          <a:r>
            <a:rPr lang="pl-PL" sz="3700" kern="1200" dirty="0" smtClean="0"/>
            <a:t>  </a:t>
          </a:r>
          <a:endParaRPr lang="pl-PL" sz="3700" kern="1200" dirty="0"/>
        </a:p>
      </dsp:txBody>
      <dsp:txXfrm rot="10800000">
        <a:off x="0" y="2745676"/>
        <a:ext cx="3780420" cy="1647406"/>
      </dsp:txXfrm>
    </dsp:sp>
    <dsp:sp modelId="{0EEA6DC8-B20E-4FE6-B971-55883645991D}">
      <dsp:nvSpPr>
        <dsp:cNvPr id="0" name=""/>
        <dsp:cNvSpPr/>
      </dsp:nvSpPr>
      <dsp:spPr>
        <a:xfrm rot="5400000">
          <a:off x="4572359" y="1404602"/>
          <a:ext cx="2196541" cy="3780420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Gospodarka Jakość </a:t>
          </a:r>
          <a:r>
            <a:rPr lang="pl-PL" sz="3200" b="1" kern="1200" dirty="0" smtClean="0"/>
            <a:t>systemu instytucjonalnego </a:t>
          </a:r>
          <a:endParaRPr lang="pl-PL" sz="3200" b="1" kern="1200" dirty="0"/>
        </a:p>
      </dsp:txBody>
      <dsp:txXfrm rot="-5400000">
        <a:off x="3780419" y="2745676"/>
        <a:ext cx="3780420" cy="1647406"/>
      </dsp:txXfrm>
    </dsp:sp>
    <dsp:sp modelId="{1D553303-6D64-4409-81EE-BE10CBC9FF53}">
      <dsp:nvSpPr>
        <dsp:cNvPr id="0" name=""/>
        <dsp:cNvSpPr/>
      </dsp:nvSpPr>
      <dsp:spPr>
        <a:xfrm>
          <a:off x="2646294" y="1647406"/>
          <a:ext cx="2268252" cy="109827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dirty="0" smtClean="0"/>
            <a:t>Edukacja </a:t>
          </a:r>
          <a:endParaRPr lang="pl-PL" sz="3600" b="1" kern="1200" dirty="0"/>
        </a:p>
      </dsp:txBody>
      <dsp:txXfrm>
        <a:off x="2699907" y="1701019"/>
        <a:ext cx="2161026" cy="9910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84FC-FB96-4D97-A024-2D4299D441E9}">
      <dsp:nvSpPr>
        <dsp:cNvPr id="0" name=""/>
        <dsp:cNvSpPr/>
      </dsp:nvSpPr>
      <dsp:spPr>
        <a:xfrm>
          <a:off x="0" y="992910"/>
          <a:ext cx="8218488" cy="113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B3213-8E71-4087-BA8A-9B99921C0CE1}">
      <dsp:nvSpPr>
        <dsp:cNvPr id="0" name=""/>
        <dsp:cNvSpPr/>
      </dsp:nvSpPr>
      <dsp:spPr>
        <a:xfrm>
          <a:off x="410924" y="555"/>
          <a:ext cx="7337129" cy="16565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MEN: </a:t>
          </a:r>
          <a:r>
            <a:rPr lang="pl-PL" sz="2400" b="0" kern="1200" dirty="0" smtClean="0"/>
            <a:t>„Wprowadzenie nowego modelu powinno zostać powiązane z ustawowym wprowadzeniem gwarancji systemowych globalnej kwoty subwencji oświatowej zapisanej w ustawie budżetowej na dany rok”</a:t>
          </a:r>
          <a:endParaRPr lang="pl-PL" sz="2400" b="0" kern="1200" dirty="0"/>
        </a:p>
      </dsp:txBody>
      <dsp:txXfrm>
        <a:off x="491790" y="81421"/>
        <a:ext cx="7175397" cy="1494822"/>
      </dsp:txXfrm>
    </dsp:sp>
    <dsp:sp modelId="{906F7B75-05D3-4938-945C-DA34717E2638}">
      <dsp:nvSpPr>
        <dsp:cNvPr id="0" name=""/>
        <dsp:cNvSpPr/>
      </dsp:nvSpPr>
      <dsp:spPr>
        <a:xfrm>
          <a:off x="0" y="3291394"/>
          <a:ext cx="8218488" cy="11340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B3C09-B901-4795-A008-D734D7C7584B}">
      <dsp:nvSpPr>
        <dsp:cNvPr id="0" name=""/>
        <dsp:cNvSpPr/>
      </dsp:nvSpPr>
      <dsp:spPr>
        <a:xfrm>
          <a:off x="410924" y="2369910"/>
          <a:ext cx="7337129" cy="15856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447" tIns="0" rIns="21744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ZMP</a:t>
          </a:r>
          <a:r>
            <a:rPr lang="pl-PL" sz="2400" b="0" kern="1200" dirty="0" smtClean="0"/>
            <a:t>: Punktem wyjścia do tworzenia nowych zasad finansowania edukacji powinno być zagwarantowanie  większych środków na funkcjonowanie systemu edukacji w Polsce</a:t>
          </a:r>
          <a:endParaRPr lang="pl-PL" sz="2400" b="0" kern="1200" dirty="0"/>
        </a:p>
      </dsp:txBody>
      <dsp:txXfrm>
        <a:off x="488331" y="2447317"/>
        <a:ext cx="7182315" cy="1430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0.8161</cdr:x>
      <cdr:y>0.47825</cdr:y>
    </cdr:from>
    <cdr:to>
      <cdr:x>0.97117</cdr:x>
      <cdr:y>0.60166</cdr:y>
    </cdr:to>
    <cdr:sp macro="" textlink="">
      <cdr:nvSpPr>
        <cdr:cNvPr id="8" name="Objaśnienie w chmurce 7"/>
        <cdr:cNvSpPr/>
      </cdr:nvSpPr>
      <cdr:spPr>
        <a:xfrm xmlns:a="http://schemas.openxmlformats.org/drawingml/2006/main">
          <a:off x="6707088" y="2736304"/>
          <a:ext cx="1274440" cy="706090"/>
        </a:xfrm>
        <a:prstGeom xmlns:a="http://schemas.openxmlformats.org/drawingml/2006/main" prst="cloudCallout">
          <a:avLst>
            <a:gd name="adj1" fmla="val -17096"/>
            <a:gd name="adj2" fmla="val 130257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l-PL" sz="1200" b="1" dirty="0" smtClean="0"/>
            <a:t>Polska 582 euro</a:t>
          </a:r>
          <a:endParaRPr lang="pl-PL" sz="1200" b="1" dirty="0"/>
        </a:p>
      </cdr:txBody>
    </cdr:sp>
  </cdr:relSizeAnchor>
  <cdr:relSizeAnchor xmlns:cdr="http://schemas.openxmlformats.org/drawingml/2006/chartDrawing">
    <cdr:from>
      <cdr:x>0.21154</cdr:x>
      <cdr:y>0.16361</cdr:y>
    </cdr:from>
    <cdr:to>
      <cdr:x>0.49191</cdr:x>
      <cdr:y>0.36498</cdr:y>
    </cdr:to>
    <cdr:sp macro="" textlink="">
      <cdr:nvSpPr>
        <cdr:cNvPr id="9" name="Objaśnienie w chmurce 8"/>
        <cdr:cNvSpPr/>
      </cdr:nvSpPr>
      <cdr:spPr>
        <a:xfrm xmlns:a="http://schemas.openxmlformats.org/drawingml/2006/main">
          <a:off x="1738536" y="936104"/>
          <a:ext cx="2304256" cy="1152128"/>
        </a:xfrm>
        <a:prstGeom xmlns:a="http://schemas.openxmlformats.org/drawingml/2006/main" prst="cloudCallout">
          <a:avLst>
            <a:gd name="adj1" fmla="val -72250"/>
            <a:gd name="adj2" fmla="val 19120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l-PL" sz="1200" b="1" dirty="0" smtClean="0"/>
            <a:t>Czołówka europejska 7 razy więcej niż Polska!</a:t>
          </a:r>
          <a:endParaRPr lang="pl-PL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0.27287</cdr:x>
      <cdr:y>0.66718</cdr:y>
    </cdr:from>
    <cdr:to>
      <cdr:x>0.32544</cdr:x>
      <cdr:y>0.84124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242592" y="2952923"/>
          <a:ext cx="432048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0.27287</cdr:x>
      <cdr:y>0.69972</cdr:y>
    </cdr:from>
    <cdr:to>
      <cdr:x>0.38413</cdr:x>
      <cdr:y>0.90632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242592" y="3096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 smtClean="0">
              <a:solidFill>
                <a:schemeClr val="bg1"/>
              </a:solidFill>
            </a:rPr>
            <a:t>39,10%</a:t>
          </a:r>
          <a:endParaRPr lang="pl-PL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0.56201</cdr:x>
      <cdr:y>0.69972</cdr:y>
    </cdr:from>
    <cdr:to>
      <cdr:x>0.67327</cdr:x>
      <cdr:y>0.90632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4618856" y="3096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 smtClean="0">
              <a:solidFill>
                <a:schemeClr val="bg1"/>
              </a:solidFill>
            </a:rPr>
            <a:t>38,79 %</a:t>
          </a:r>
          <a:endParaRPr lang="pl-PL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0.84238</cdr:x>
      <cdr:y>0.69972</cdr:y>
    </cdr:from>
    <cdr:to>
      <cdr:x>0.95364</cdr:x>
      <cdr:y>0.90632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6923112" y="30969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 smtClean="0">
              <a:solidFill>
                <a:schemeClr val="bg1"/>
              </a:solidFill>
            </a:rPr>
            <a:t>37,60 %</a:t>
          </a:r>
          <a:endParaRPr lang="pl-PL" sz="11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4A1BE5-645E-4109-8D12-B8D6C5B335D4}" type="datetimeFigureOut">
              <a:rPr lang="pl-PL"/>
              <a:pPr>
                <a:defRPr/>
              </a:pPr>
              <a:t>06.03.2019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3A6F9E-6AA0-43BB-9132-3768518803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996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3A6F9E-6AA0-43BB-9132-37685188038C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72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86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856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3603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532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ostatn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832648" cy="1296144"/>
          </a:xfrm>
        </p:spPr>
        <p:txBody>
          <a:bodyPr>
            <a:noAutofit/>
          </a:bodyPr>
          <a:lstStyle>
            <a:lvl1pPr algn="r">
              <a:defRPr sz="4400">
                <a:latin typeface="Century Gothic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832648" cy="1296144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625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>
              <a:defRPr sz="1600"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>
            <a:spLocks noChangeArrowheads="1"/>
          </p:cNvSpPr>
          <p:nvPr userDrawn="1"/>
        </p:nvSpPr>
        <p:spPr bwMode="auto">
          <a:xfrm>
            <a:off x="107950" y="6453188"/>
            <a:ext cx="903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>
                <a:solidFill>
                  <a:schemeClr val="bg1"/>
                </a:solidFill>
                <a:latin typeface="Calibri" pitchFamily="34" charset="0"/>
              </a:rPr>
              <a:t>ZWIĄZEK POWIATÓW POLSKICH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ować</a:t>
            </a:r>
            <a:r>
              <a:rPr lang="pl-PL" dirty="0" smtClean="0"/>
              <a:t>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1848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3568" y="3573016"/>
            <a:ext cx="7920880" cy="1512168"/>
          </a:xfrm>
        </p:spPr>
        <p:txBody>
          <a:bodyPr/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>
                <a:solidFill>
                  <a:srgbClr val="C00000"/>
                </a:solidFill>
              </a:rPr>
              <a:t>W</a:t>
            </a:r>
            <a:r>
              <a:rPr lang="pl-PL" sz="3200" dirty="0" smtClean="0">
                <a:solidFill>
                  <a:srgbClr val="C00000"/>
                </a:solidFill>
              </a:rPr>
              <a:t>brew </a:t>
            </a:r>
            <a:r>
              <a:rPr lang="pl-PL" sz="3200" dirty="0">
                <a:solidFill>
                  <a:srgbClr val="C00000"/>
                </a:solidFill>
              </a:rPr>
              <a:t>obawom mam </a:t>
            </a:r>
            <a:r>
              <a:rPr lang="pl-PL" sz="3200" dirty="0" smtClean="0">
                <a:solidFill>
                  <a:srgbClr val="C00000"/>
                </a:solidFill>
              </a:rPr>
              <a:t>nadzieję</a:t>
            </a:r>
            <a:br>
              <a:rPr lang="pl-PL" sz="3200" dirty="0" smtClean="0">
                <a:solidFill>
                  <a:srgbClr val="C00000"/>
                </a:solidFill>
              </a:rPr>
            </a:br>
            <a:r>
              <a:rPr lang="pl-PL" sz="2400" i="1" dirty="0">
                <a:solidFill>
                  <a:srgbClr val="C00000"/>
                </a:solidFill>
              </a:rPr>
              <a:t>Contra spem </a:t>
            </a:r>
            <a:r>
              <a:rPr lang="pl-PL" sz="2400" i="1" dirty="0" smtClean="0">
                <a:solidFill>
                  <a:srgbClr val="C00000"/>
                </a:solidFill>
              </a:rPr>
              <a:t>sper</a:t>
            </a:r>
            <a:r>
              <a:rPr lang="pl-PL" sz="3200" dirty="0">
                <a:solidFill>
                  <a:srgbClr val="C00000"/>
                </a:solidFill>
              </a:rPr>
              <a:t/>
            </a:r>
            <a:br>
              <a:rPr lang="pl-PL" sz="3200" dirty="0">
                <a:solidFill>
                  <a:srgbClr val="C00000"/>
                </a:solidFill>
              </a:rPr>
            </a:br>
            <a:r>
              <a:rPr lang="pl-PL" sz="2400" dirty="0" smtClean="0"/>
              <a:t>Kilka </a:t>
            </a:r>
            <a:r>
              <a:rPr lang="pl-PL" sz="2400" dirty="0"/>
              <a:t>refleksji na temat </a:t>
            </a:r>
            <a:r>
              <a:rPr lang="pl-PL" sz="2400" dirty="0" smtClean="0"/>
              <a:t>wpływu niedofinansowania edukacji na rozwój </a:t>
            </a:r>
            <a:r>
              <a:rPr lang="pl-PL" sz="2400" dirty="0" err="1" smtClean="0"/>
              <a:t>społeczno</a:t>
            </a:r>
            <a:r>
              <a:rPr lang="pl-PL" sz="2400" dirty="0" smtClean="0"/>
              <a:t> – gospodarczy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331640" y="5085184"/>
            <a:ext cx="6624736" cy="804862"/>
          </a:xfrm>
        </p:spPr>
        <p:txBody>
          <a:bodyPr/>
          <a:lstStyle/>
          <a:p>
            <a:pPr algn="ctr"/>
            <a:r>
              <a:rPr lang="pl-PL" sz="2000" dirty="0" smtClean="0">
                <a:latin typeface="+mj-lt"/>
                <a:cs typeface="Calibri" panose="020F0502020204030204" pitchFamily="34" charset="0"/>
              </a:rPr>
              <a:t>© </a:t>
            </a:r>
            <a:r>
              <a:rPr lang="pl-PL" sz="2000" dirty="0" smtClean="0">
                <a:latin typeface="+mj-lt"/>
              </a:rPr>
              <a:t>Marek Wójcik, mw@zmp.poznan.pl</a:t>
            </a:r>
          </a:p>
          <a:p>
            <a:pPr algn="ctr"/>
            <a:r>
              <a:rPr lang="pl-PL" sz="2000" dirty="0" smtClean="0">
                <a:latin typeface="+mj-lt"/>
              </a:rPr>
              <a:t>Poznań, 6 marca 2019r.</a:t>
            </a:r>
            <a:endParaRPr lang="pl-PL" sz="2000" dirty="0">
              <a:latin typeface="+mj-lt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836712"/>
            <a:ext cx="3119967" cy="151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606" y="506049"/>
            <a:ext cx="7426959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Śr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dn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ie</a:t>
            </a:r>
            <a:r>
              <a:rPr sz="2800" b="1" spc="1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lkoś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ci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dd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ia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ł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ó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k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la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2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p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rws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h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SP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(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koły</a:t>
            </a:r>
            <a:r>
              <a:rPr sz="2800" b="1" spc="2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pro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ad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zo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ne</a:t>
            </a:r>
            <a:r>
              <a:rPr sz="2800" b="1" spc="2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pr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ze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ST)</a:t>
            </a:r>
            <a:endParaRPr sz="2800" b="1" dirty="0">
              <a:solidFill>
                <a:srgbClr val="C00000"/>
              </a:solidFill>
              <a:latin typeface="+mn-lt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5008" y="1397508"/>
            <a:ext cx="8253983" cy="4421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ole tekstowe 3"/>
          <p:cNvSpPr txBox="1"/>
          <p:nvPr/>
        </p:nvSpPr>
        <p:spPr>
          <a:xfrm>
            <a:off x="3563888" y="64886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</a:t>
            </a:r>
            <a:r>
              <a:rPr lang="pl-PL" dirty="0" err="1" smtClean="0">
                <a:solidFill>
                  <a:schemeClr val="bg1"/>
                </a:solidFill>
                <a:latin typeface="+mn-lt"/>
              </a:rPr>
              <a:t>Vulcan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090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284" y="499529"/>
            <a:ext cx="8058164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L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ic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by</a:t>
            </a:r>
            <a:r>
              <a:rPr sz="2800" b="1" spc="3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uc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niów</a:t>
            </a:r>
            <a:r>
              <a:rPr sz="2800" b="1" spc="2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pr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z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ą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ch</a:t>
            </a:r>
            <a:r>
              <a:rPr sz="2800" b="1" spc="5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na</a:t>
            </a:r>
            <a:r>
              <a:rPr sz="2800" b="1" spc="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n</a:t>
            </a:r>
            <a:r>
              <a:rPr sz="2800" b="1" spc="2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endParaRPr sz="2800" b="1" dirty="0">
              <a:solidFill>
                <a:srgbClr val="C00000"/>
              </a:solidFill>
              <a:latin typeface="+mn-lt"/>
              <a:cs typeface="Tahoma"/>
            </a:endParaRPr>
          </a:p>
          <a:p>
            <a:pPr marL="12700" algn="ctr">
              <a:lnSpc>
                <a:spcPct val="100000"/>
              </a:lnSpc>
            </a:pP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pr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ze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lic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ze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nio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6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mi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ch</a:t>
            </a:r>
            <a:r>
              <a:rPr sz="2800" b="1" spc="2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po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.</a:t>
            </a:r>
            <a:r>
              <a:rPr sz="2800" b="1" spc="2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5</a:t>
            </a:r>
            <a:r>
              <a:rPr sz="2800" b="1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tys.</a:t>
            </a:r>
            <a:endParaRPr sz="2800" b="1" dirty="0">
              <a:solidFill>
                <a:srgbClr val="C00000"/>
              </a:solidFill>
              <a:latin typeface="+mn-lt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5008" y="1588008"/>
            <a:ext cx="8253983" cy="4664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ole tekstowe 3"/>
          <p:cNvSpPr txBox="1"/>
          <p:nvPr/>
        </p:nvSpPr>
        <p:spPr>
          <a:xfrm>
            <a:off x="3491880" y="6489833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</a:t>
            </a:r>
            <a:r>
              <a:rPr lang="pl-PL" dirty="0" err="1" smtClean="0">
                <a:solidFill>
                  <a:schemeClr val="bg1"/>
                </a:solidFill>
                <a:latin typeface="+mn-lt"/>
              </a:rPr>
              <a:t>Vulcan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761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>
            <a:graphicFrameLocks/>
          </p:cNvGraphicFramePr>
          <p:nvPr>
            <p:extLst/>
          </p:nvPr>
        </p:nvGraphicFramePr>
        <p:xfrm>
          <a:off x="323528" y="548680"/>
          <a:ext cx="8496943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707904" y="64886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MEN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549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>
            <a:graphicFrameLocks/>
          </p:cNvGraphicFramePr>
          <p:nvPr>
            <p:extLst/>
          </p:nvPr>
        </p:nvGraphicFramePr>
        <p:xfrm>
          <a:off x="251520" y="476672"/>
          <a:ext cx="864095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974764" y="6469285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MEN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19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Wysokość subwencji z tytułu niepełnosprawności (w miliardach złotych)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3"/>
          <a:ext cx="8218488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067944" y="64886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MEN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172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Zmiany w systemie edukacji sporo kosztują 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88306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12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Zabójcza matematyka 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2800" b="1" dirty="0" smtClean="0"/>
              <a:t>2</a:t>
            </a:r>
            <a:r>
              <a:rPr lang="pl-PL" sz="2800" b="1" dirty="0"/>
              <a:t> 834 mln wzrost subwencji oświatowej na rok 2019 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0360" y="1484784"/>
            <a:ext cx="8218488" cy="4425950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+ </a:t>
            </a:r>
            <a:r>
              <a:rPr lang="pl-PL" sz="2000" dirty="0"/>
              <a:t>1 860 mln wzrost wynagrodzeń 5 proc</a:t>
            </a:r>
          </a:p>
          <a:p>
            <a:pPr marL="0" indent="0">
              <a:buNone/>
            </a:pPr>
            <a:r>
              <a:rPr lang="pl-PL" sz="2000" dirty="0"/>
              <a:t>+ 462 mln skutki podwyżek przechodzące z 2018</a:t>
            </a:r>
          </a:p>
          <a:p>
            <a:pPr marL="0" indent="0">
              <a:buNone/>
            </a:pPr>
            <a:r>
              <a:rPr lang="pl-PL" sz="2000" dirty="0"/>
              <a:t>+ 520 mln zwiększenie liczby etatów o 8,7 tys. nauczycieli</a:t>
            </a:r>
          </a:p>
          <a:p>
            <a:pPr marL="0" indent="0">
              <a:buNone/>
            </a:pPr>
            <a:r>
              <a:rPr lang="pl-PL" sz="2000" dirty="0"/>
              <a:t>- 65 mln doradztwo zawodowe przechodzi do wojewodów</a:t>
            </a:r>
          </a:p>
          <a:p>
            <a:pPr marL="0" indent="0">
              <a:buNone/>
            </a:pPr>
            <a:r>
              <a:rPr lang="pl-PL" sz="2000" dirty="0"/>
              <a:t>+ 58 mln wzrost odpisu na ZFŚS</a:t>
            </a:r>
          </a:p>
          <a:p>
            <a:pPr marL="0" indent="0">
              <a:buNone/>
            </a:pPr>
            <a:r>
              <a:rPr lang="pl-PL" sz="2000" dirty="0"/>
              <a:t>- 2 mln przejęcie szkół rolniczych przez resort</a:t>
            </a:r>
          </a:p>
          <a:p>
            <a:pPr marL="0" indent="0">
              <a:buNone/>
            </a:pPr>
            <a:r>
              <a:rPr lang="pl-PL" sz="2000" dirty="0"/>
              <a:t>- 23 mln zł oszczędności z tytułu awansu zawodowego </a:t>
            </a:r>
          </a:p>
          <a:p>
            <a:r>
              <a:rPr lang="pl-PL" sz="2000" dirty="0" smtClean="0"/>
              <a:t>Podwyżka </a:t>
            </a:r>
            <a:r>
              <a:rPr lang="pl-PL" sz="2000" dirty="0"/>
              <a:t>rok do roku standardu A o 3,4 proc. na jednego ucznia,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a </a:t>
            </a:r>
            <a:r>
              <a:rPr lang="pl-PL" sz="2000" dirty="0"/>
              <a:t>podwyżka płac w 2019 roku wynieść ma 5 proc.</a:t>
            </a:r>
          </a:p>
          <a:p>
            <a:r>
              <a:rPr lang="pl-PL" sz="2000" dirty="0"/>
              <a:t>Wysokość subwencji na rok 2019 wynosi 45 724 mln zł</a:t>
            </a:r>
          </a:p>
          <a:p>
            <a:r>
              <a:rPr lang="pl-PL" sz="2000" dirty="0"/>
              <a:t>Wzrost subwencji dla </a:t>
            </a:r>
            <a:r>
              <a:rPr lang="pl-PL" sz="2000" dirty="0" err="1"/>
              <a:t>jst</a:t>
            </a:r>
            <a:r>
              <a:rPr lang="pl-PL" sz="2000" dirty="0"/>
              <a:t> wynosi 2 834 mln zł, czyli 6,19 proc.,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ale </a:t>
            </a:r>
            <a:r>
              <a:rPr lang="pl-PL" sz="2000" dirty="0"/>
              <a:t>konsumuje skutki podwyżek płac 2018 rok – 3,75 proc. (średniomiesięcznie) i 2019 – 5 proc., czyli łącznie 8,75 proc.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6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720" y="329711"/>
            <a:ext cx="8207375" cy="1223962"/>
          </a:xfrm>
        </p:spPr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Rok 2017 - zabójczy argument dotyczący zadań JST finansowych z subwencji i dotacji! 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533832" y="1576489"/>
          <a:ext cx="8176191" cy="38689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61904"/>
                <a:gridCol w="2033931"/>
                <a:gridCol w="126309"/>
                <a:gridCol w="2113869"/>
                <a:gridCol w="2240178"/>
              </a:tblGrid>
              <a:tr h="743273">
                <a:tc rowSpan="3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dirty="0" smtClean="0">
                          <a:solidFill>
                            <a:schemeClr val="tx1"/>
                          </a:solidFill>
                        </a:rPr>
                        <a:t>Działy 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</a:rPr>
                        <a:t>801 oświata i wychowanie  oraz </a:t>
                      </a:r>
                      <a:br>
                        <a:rPr lang="pl-PL" sz="20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</a:rPr>
                        <a:t>854 edukacyjna opieka wychowawcza </a:t>
                      </a:r>
                      <a:endParaRPr lang="pl-PL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57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Dochody</a:t>
                      </a:r>
                      <a:r>
                        <a:rPr lang="pl-PL" sz="2000" baseline="0" dirty="0" smtClean="0"/>
                        <a:t> z tytułu subwencji i dotacji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Wydatki poniesione przez samorządy  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Dopłata</a:t>
                      </a:r>
                      <a:r>
                        <a:rPr lang="pl-PL" sz="2000" baseline="0" dirty="0" smtClean="0"/>
                        <a:t> JST </a:t>
                      </a:r>
                      <a:r>
                        <a:rPr lang="pl-PL" sz="2000" dirty="0" smtClean="0"/>
                        <a:t>do subwencji i dotacji otrzymanych</a:t>
                      </a:r>
                      <a:br>
                        <a:rPr lang="pl-PL" sz="2000" dirty="0" smtClean="0"/>
                      </a:br>
                      <a:r>
                        <a:rPr lang="pl-PL" sz="2000" dirty="0" smtClean="0"/>
                        <a:t>z budżetu państwa </a:t>
                      </a:r>
                      <a:endParaRPr lang="pl-PL" sz="2000" dirty="0"/>
                    </a:p>
                  </a:txBody>
                  <a:tcPr/>
                </a:tc>
              </a:tr>
              <a:tr h="38569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tys. zł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12929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Gminy (2381)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20 805 818</a:t>
                      </a:r>
                      <a:endParaRPr lang="pl-PL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27 752 199</a:t>
                      </a:r>
                      <a:endParaRPr lang="pl-PL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6 946 381</a:t>
                      </a:r>
                      <a:endParaRPr lang="pl-PL" sz="2000" b="1" dirty="0"/>
                    </a:p>
                  </a:txBody>
                  <a:tcPr/>
                </a:tc>
              </a:tr>
              <a:tr h="979071">
                <a:tc>
                  <a:txBody>
                    <a:bodyPr/>
                    <a:lstStyle/>
                    <a:p>
                      <a:r>
                        <a:rPr lang="pl-PL" sz="2000" b="0" dirty="0" smtClean="0"/>
                        <a:t>Miasta na prawach powiatu (66)</a:t>
                      </a:r>
                      <a:endParaRPr lang="pl-P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14 067 627</a:t>
                      </a:r>
                      <a:endParaRPr lang="pl-PL" sz="20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b="0" dirty="0" smtClean="0"/>
                        <a:t>20 085 792</a:t>
                      </a:r>
                      <a:endParaRPr lang="pl-PL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/>
                        <a:t>6 018 165</a:t>
                      </a:r>
                      <a:endParaRPr lang="pl-PL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12064" y="5661248"/>
            <a:ext cx="8176191" cy="461665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+mn-lt"/>
              </a:rPr>
              <a:t>Uwaga: wysokość dopłaty za rok 2018 będzie jeszcze większa</a:t>
            </a:r>
            <a:r>
              <a:rPr lang="pl-PL" sz="2400" dirty="0" smtClean="0">
                <a:latin typeface="+mn-lt"/>
              </a:rPr>
              <a:t>!</a:t>
            </a: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46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505" y="476672"/>
            <a:ext cx="8207375" cy="1223962"/>
          </a:xfrm>
        </p:spPr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Rok 2017 - wydatki samorządów na wszystkie zadania z zakresu oświaty i wychowania </a:t>
            </a:r>
            <a:r>
              <a:rPr lang="pl-PL" sz="2200" b="1" dirty="0" smtClean="0">
                <a:solidFill>
                  <a:srgbClr val="333399"/>
                </a:solidFill>
              </a:rPr>
              <a:t>Subwencja nie wystarcza nawet na  wynagrodzenia nauczycieli </a:t>
            </a:r>
            <a:endParaRPr lang="pl-PL" sz="2200" b="1" dirty="0">
              <a:solidFill>
                <a:srgbClr val="333399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66392" y="1916832"/>
          <a:ext cx="8218488" cy="417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01552"/>
                <a:gridCol w="2304256"/>
                <a:gridCol w="2312680"/>
              </a:tblGrid>
              <a:tr h="568072">
                <a:tc rowSpan="2">
                  <a:txBody>
                    <a:bodyPr/>
                    <a:lstStyle/>
                    <a:p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Gminy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</a:rPr>
                        <a:t>Miasta</a:t>
                      </a:r>
                      <a:r>
                        <a:rPr lang="pl-PL" sz="2000" baseline="0" dirty="0" smtClean="0">
                          <a:solidFill>
                            <a:schemeClr val="tx1"/>
                          </a:solidFill>
                        </a:rPr>
                        <a:t> na prawach powiatu </a:t>
                      </a:r>
                      <a:endParaRPr lang="pl-P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tys. zł</a:t>
                      </a:r>
                      <a:endParaRPr lang="pl-P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Ogółem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34 482 749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22 271 008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Wynagrodzenia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19 337 121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12 272 757</a:t>
                      </a:r>
                      <a:endParaRPr lang="pl-P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Składki 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3 643 201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2 215 744</a:t>
                      </a:r>
                      <a:endParaRPr lang="pl-PL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/>
                        <a:t>Materiały i usługi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4 555 211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2 455 469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Dotacje (szkoły </a:t>
                      </a:r>
                      <a:r>
                        <a:rPr lang="pl-PL" sz="2000" baseline="0" dirty="0" smtClean="0"/>
                        <a:t>niepubliczne)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2 586 353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3 122 072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Wydatki majątkowe 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2 183 907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dirty="0" smtClean="0"/>
                        <a:t>1 213 474</a:t>
                      </a:r>
                      <a:endParaRPr lang="pl-P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Dla porównania wysokość subwencji oświatowej 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19 912 260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/>
                        <a:t>13 750 317</a:t>
                      </a:r>
                      <a:endParaRPr lang="pl-PL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06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Tego brakuje w budżecie państwa na rok 2019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3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07375" cy="1223962"/>
          </a:xfrm>
        </p:spPr>
        <p:txBody>
          <a:bodyPr/>
          <a:lstStyle/>
          <a:p>
            <a:r>
              <a:rPr lang="pl-PL" sz="3600" b="1" dirty="0"/>
              <a:t>Truizm! </a:t>
            </a:r>
            <a:r>
              <a:rPr lang="pl-PL" sz="3600" b="1" dirty="0">
                <a:solidFill>
                  <a:srgbClr val="FF0000"/>
                </a:solidFill>
              </a:rPr>
              <a:t>- współczesny rozwój uzależniony jest od </a:t>
            </a:r>
            <a:r>
              <a:rPr lang="pl-PL" sz="3600" b="1" dirty="0" smtClean="0">
                <a:solidFill>
                  <a:srgbClr val="FF0000"/>
                </a:solidFill>
              </a:rPr>
              <a:t>dobrej edukacji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2"/>
          <a:ext cx="8218488" cy="4681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85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Propozycje MEN, o których nikt </a:t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b="1" dirty="0" smtClean="0">
                <a:solidFill>
                  <a:srgbClr val="C00000"/>
                </a:solidFill>
              </a:rPr>
              <a:t>z samorządami nie rozmawiał 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99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Przyparci do muru!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194924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833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Edukacja jako czynnik rozwoju społeczno – gospodarczego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846652"/>
              </p:ext>
            </p:extLst>
          </p:nvPr>
        </p:nvGraphicFramePr>
        <p:xfrm>
          <a:off x="827584" y="1700213"/>
          <a:ext cx="7560840" cy="4393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3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Kluczowe założenie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74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Propozycja nowego modelu 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podziału subwencji oświatowej</a:t>
            </a:r>
            <a:endParaRPr lang="pl-PL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56792"/>
          <a:ext cx="8218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50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Podstawowe założenia dotyczące tworzenia nowego modelu podziału subwencji </a:t>
            </a:r>
            <a:endParaRPr lang="pl-PL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0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71600" y="2282949"/>
            <a:ext cx="7772400" cy="1362075"/>
          </a:xfrm>
        </p:spPr>
        <p:txBody>
          <a:bodyPr/>
          <a:lstStyle/>
          <a:p>
            <a:pPr algn="l"/>
            <a:r>
              <a:rPr lang="pl-PL" dirty="0"/>
              <a:t>Przed przyszłością nie uciekniemy, nadchodzi …codziennie </a:t>
            </a:r>
            <a:r>
              <a:rPr lang="pl-PL" dirty="0" smtClean="0"/>
              <a:t>inna!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b="0" dirty="0" smtClean="0"/>
              <a:t>Dziękuję </a:t>
            </a:r>
            <a:r>
              <a:rPr lang="pl-PL" sz="2400" b="0" dirty="0"/>
              <a:t>za uwagę</a:t>
            </a:r>
            <a:br>
              <a:rPr lang="pl-PL" sz="2400" b="0" dirty="0"/>
            </a:br>
            <a:r>
              <a:rPr lang="pl-PL" sz="2400" b="0" dirty="0" smtClean="0"/>
              <a:t>Marek Wójcik</a:t>
            </a:r>
            <a:br>
              <a:rPr lang="pl-PL" sz="2400" b="0" dirty="0" smtClean="0"/>
            </a:br>
            <a:r>
              <a:rPr lang="pl-PL" sz="2400" b="0" dirty="0" smtClean="0"/>
              <a:t>mw@zmp.poznan.pl</a:t>
            </a:r>
            <a:r>
              <a:rPr lang="pl-PL" sz="2400" b="0" dirty="0"/>
              <a:t/>
            </a:r>
            <a:br>
              <a:rPr lang="pl-PL" sz="2400" b="0" dirty="0"/>
            </a:br>
            <a:r>
              <a:rPr lang="pl-PL" sz="2400" b="0" dirty="0"/>
              <a:t/>
            </a:r>
            <a:br>
              <a:rPr lang="pl-PL" sz="2400" b="0" dirty="0"/>
            </a:br>
            <a:endParaRPr lang="pl-PL" sz="2400" b="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2232248" cy="148816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55584"/>
            <a:ext cx="3119967" cy="151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952" y="404664"/>
            <a:ext cx="8856984" cy="1223962"/>
          </a:xfrm>
        </p:spPr>
        <p:txBody>
          <a:bodyPr/>
          <a:lstStyle/>
          <a:p>
            <a:r>
              <a:rPr lang="pl-PL" b="1" dirty="0" smtClean="0"/>
              <a:t>Gospodarka oparta na wiedzy</a:t>
            </a:r>
            <a:br>
              <a:rPr lang="pl-PL" b="1" dirty="0" smtClean="0"/>
            </a:br>
            <a:r>
              <a:rPr lang="pl-PL" sz="1800" b="1" dirty="0"/>
              <a:t>"Największy leniuch w podstawówce zna dziś prawdy, za które Archimedes 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oddałby życie” (Ernest Renan)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42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C00000"/>
                </a:solidFill>
              </a:rPr>
              <a:t>Oczywiste od zarania świata </a:t>
            </a:r>
            <a:r>
              <a:rPr lang="pl-PL" b="1" dirty="0" smtClean="0">
                <a:solidFill>
                  <a:srgbClr val="C00000"/>
                </a:solidFill>
              </a:rPr>
              <a:t/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sz="2400" b="1" dirty="0" smtClean="0">
                <a:solidFill>
                  <a:srgbClr val="C00000"/>
                </a:solidFill>
              </a:rPr>
              <a:t>„Uczymy się nie dla szkoły, lecz dla życia” Seneka Młodszy</a:t>
            </a:r>
            <a:endParaRPr lang="pl-PL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00213"/>
          <a:ext cx="8218488" cy="442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11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82562"/>
              </p:ext>
            </p:extLst>
          </p:nvPr>
        </p:nvGraphicFramePr>
        <p:xfrm>
          <a:off x="457200" y="404664"/>
          <a:ext cx="8218488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jaśnienie w chmurce 2"/>
          <p:cNvSpPr/>
          <p:nvPr/>
        </p:nvSpPr>
        <p:spPr>
          <a:xfrm>
            <a:off x="4644008" y="2708920"/>
            <a:ext cx="1517724" cy="648072"/>
          </a:xfrm>
          <a:prstGeom prst="cloudCallout">
            <a:avLst>
              <a:gd name="adj1" fmla="val -72023"/>
              <a:gd name="adj2" fmla="val 1207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 smtClean="0"/>
              <a:t>Średnia UE</a:t>
            </a:r>
            <a:br>
              <a:rPr lang="pl-PL" sz="1200" b="1" dirty="0" smtClean="0"/>
            </a:br>
            <a:r>
              <a:rPr lang="pl-PL" sz="1200" b="1" dirty="0" smtClean="0"/>
              <a:t>1,4 tys. euro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158856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284" y="499529"/>
            <a:ext cx="75438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Wy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da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tki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h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3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b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eżą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ce</a:t>
            </a:r>
            <a:r>
              <a:rPr sz="2800" b="1" spc="2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oś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–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g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m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n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2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(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ki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,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 m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ki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 i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m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k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o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-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j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ki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)</a:t>
            </a:r>
            <a:endParaRPr sz="2800" b="1" dirty="0">
              <a:solidFill>
                <a:srgbClr val="C00000"/>
              </a:solidFill>
              <a:latin typeface="+mn-lt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5008" y="1397508"/>
            <a:ext cx="8253983" cy="4517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ole tekstowe 3"/>
          <p:cNvSpPr txBox="1"/>
          <p:nvPr/>
        </p:nvSpPr>
        <p:spPr>
          <a:xfrm>
            <a:off x="3635896" y="645892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</a:t>
            </a:r>
            <a:r>
              <a:rPr lang="pl-PL" dirty="0" err="1" smtClean="0">
                <a:solidFill>
                  <a:schemeClr val="bg1"/>
                </a:solidFill>
                <a:latin typeface="+mn-lt"/>
              </a:rPr>
              <a:t>Vulcan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2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284" y="499529"/>
            <a:ext cx="791400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Wy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da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tki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oc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h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o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d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3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b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eżą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ce</a:t>
            </a:r>
            <a:r>
              <a:rPr sz="2800" b="1" spc="2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 err="1">
                <a:solidFill>
                  <a:srgbClr val="C00000"/>
                </a:solidFill>
                <a:latin typeface="+mn-lt"/>
                <a:cs typeface="Tahoma"/>
              </a:rPr>
              <a:t>oś</a:t>
            </a:r>
            <a:r>
              <a:rPr sz="2800" b="1" spc="-25" dirty="0" err="1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5" dirty="0" err="1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 err="1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5" dirty="0" err="1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15" dirty="0" err="1">
                <a:solidFill>
                  <a:srgbClr val="C00000"/>
                </a:solidFill>
                <a:latin typeface="+mn-lt"/>
                <a:cs typeface="Tahoma"/>
              </a:rPr>
              <a:t>y</a:t>
            </a:r>
            <a:r>
              <a:rPr sz="2800" b="1" spc="10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lang="pl-PL" sz="2800" b="1" spc="10" dirty="0" smtClean="0">
                <a:solidFill>
                  <a:srgbClr val="C00000"/>
                </a:solidFill>
                <a:latin typeface="+mn-lt"/>
                <a:cs typeface="Tahoma"/>
              </a:rPr>
              <a:t/>
            </a:r>
            <a:br>
              <a:rPr lang="pl-PL" sz="2800" b="1" spc="10" dirty="0" smtClean="0">
                <a:solidFill>
                  <a:srgbClr val="C00000"/>
                </a:solidFill>
                <a:latin typeface="+mn-lt"/>
                <a:cs typeface="Tahoma"/>
              </a:rPr>
            </a:br>
            <a:r>
              <a:rPr sz="2800" b="1" spc="-15" dirty="0" smtClean="0">
                <a:solidFill>
                  <a:srgbClr val="C00000"/>
                </a:solidFill>
                <a:latin typeface="+mn-lt"/>
                <a:cs typeface="Tahoma"/>
              </a:rPr>
              <a:t>–</a:t>
            </a:r>
            <a:r>
              <a:rPr sz="2800" b="1" spc="10" dirty="0" smtClean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mi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s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n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15" dirty="0">
                <a:solidFill>
                  <a:srgbClr val="C00000"/>
                </a:solidFill>
                <a:latin typeface="+mn-lt"/>
                <a:cs typeface="Tahoma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p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r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awa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ch po</a:t>
            </a:r>
            <a:r>
              <a:rPr sz="2800" b="1" spc="-25" dirty="0">
                <a:solidFill>
                  <a:srgbClr val="C00000"/>
                </a:solidFill>
                <a:latin typeface="+mn-lt"/>
                <a:cs typeface="Tahoma"/>
              </a:rPr>
              <a:t>w</a:t>
            </a:r>
            <a:r>
              <a:rPr sz="2800" b="1" spc="-10" dirty="0">
                <a:solidFill>
                  <a:srgbClr val="C00000"/>
                </a:solidFill>
                <a:latin typeface="+mn-lt"/>
                <a:cs typeface="Tahoma"/>
              </a:rPr>
              <a:t>i</a:t>
            </a:r>
            <a:r>
              <a:rPr sz="2800" b="1" spc="-20" dirty="0">
                <a:solidFill>
                  <a:srgbClr val="C00000"/>
                </a:solidFill>
                <a:latin typeface="+mn-lt"/>
                <a:cs typeface="Tahoma"/>
              </a:rPr>
              <a:t>a</a:t>
            </a:r>
            <a:r>
              <a:rPr sz="2800" b="1" spc="-5" dirty="0">
                <a:solidFill>
                  <a:srgbClr val="C00000"/>
                </a:solidFill>
                <a:latin typeface="+mn-lt"/>
                <a:cs typeface="Tahoma"/>
              </a:rPr>
              <a:t>t</a:t>
            </a:r>
            <a:r>
              <a:rPr sz="2800" b="1" spc="-15" dirty="0">
                <a:solidFill>
                  <a:srgbClr val="C00000"/>
                </a:solidFill>
                <a:latin typeface="+mn-lt"/>
                <a:cs typeface="Tahoma"/>
              </a:rPr>
              <a:t>u</a:t>
            </a:r>
            <a:endParaRPr sz="2800" b="1" dirty="0">
              <a:solidFill>
                <a:srgbClr val="C00000"/>
              </a:solidFill>
              <a:latin typeface="+mn-lt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5008" y="1397508"/>
            <a:ext cx="8253983" cy="4517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pole tekstowe 3"/>
          <p:cNvSpPr txBox="1"/>
          <p:nvPr/>
        </p:nvSpPr>
        <p:spPr>
          <a:xfrm>
            <a:off x="3563745" y="64886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Źródło: </a:t>
            </a:r>
            <a:r>
              <a:rPr lang="pl-PL" dirty="0" err="1" smtClean="0">
                <a:solidFill>
                  <a:schemeClr val="bg1"/>
                </a:solidFill>
                <a:latin typeface="+mn-lt"/>
              </a:rPr>
              <a:t>Vulcan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800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 smtClean="0">
                <a:solidFill>
                  <a:srgbClr val="C00000"/>
                </a:solidFill>
              </a:rPr>
              <a:t>Dalej inwestujemy w infrastrukturę oświatową. Wydatki majątkowe w latach 2015 - 2017</a:t>
            </a:r>
            <a:endParaRPr lang="pl-PL" sz="3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00213"/>
          <a:ext cx="821848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496"/>
                <a:gridCol w="2739496"/>
                <a:gridCol w="273949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Rok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Gminy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Miasta na prawach powiatu 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w tys. zł</a:t>
                      </a:r>
                      <a:endParaRPr lang="pl-PL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2015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1 301 805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793 806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2016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1 318 334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987 991 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2017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2 183 907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1 213 474</a:t>
                      </a: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12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52291"/>
            <a:ext cx="8207375" cy="1223962"/>
          </a:xfrm>
        </p:spPr>
        <p:txBody>
          <a:bodyPr/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Faul MEN</a:t>
            </a:r>
            <a:endParaRPr lang="pl-PL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086494"/>
              </p:ext>
            </p:extLst>
          </p:nvPr>
        </p:nvGraphicFramePr>
        <p:xfrm>
          <a:off x="457200" y="1700213"/>
          <a:ext cx="8218488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65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10_2012_szpital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PP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24_10_2012_szpitale</Template>
  <TotalTime>13747</TotalTime>
  <Words>1114</Words>
  <Application>Microsoft Office PowerPoint</Application>
  <PresentationFormat>Pokaz na ekranie (4:3)</PresentationFormat>
  <Paragraphs>147</Paragraphs>
  <Slides>26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Candara</vt:lpstr>
      <vt:lpstr>Century Gothic</vt:lpstr>
      <vt:lpstr>Tahoma</vt:lpstr>
      <vt:lpstr>24_10_2012_szpitale</vt:lpstr>
      <vt:lpstr>  Wbrew obawom mam nadzieję Contra spem sper Kilka refleksji na temat wpływu niedofinansowania edukacji na rozwój społeczno – gospodarczy  </vt:lpstr>
      <vt:lpstr>Truizm! - współczesny rozwój uzależniony jest od dobrej edukacji</vt:lpstr>
      <vt:lpstr>Gospodarka oparta na wiedzy "Największy leniuch w podstawówce zna dziś prawdy, za które Archimedes  oddałby życie” (Ernest Renan)</vt:lpstr>
      <vt:lpstr>Oczywiste od zarania świata  „Uczymy się nie dla szkoły, lecz dla życia” Seneka Młodszy</vt:lpstr>
      <vt:lpstr>Prezentacja programu PowerPoint</vt:lpstr>
      <vt:lpstr>Prezentacja programu PowerPoint</vt:lpstr>
      <vt:lpstr>Prezentacja programu PowerPoint</vt:lpstr>
      <vt:lpstr>Dalej inwestujemy w infrastrukturę oświatową. Wydatki majątkowe w latach 2015 - 2017</vt:lpstr>
      <vt:lpstr>Faul MEN</vt:lpstr>
      <vt:lpstr>Prezentacja programu PowerPoint</vt:lpstr>
      <vt:lpstr>Prezentacja programu PowerPoint</vt:lpstr>
      <vt:lpstr>Prezentacja programu PowerPoint</vt:lpstr>
      <vt:lpstr>Prezentacja programu PowerPoint</vt:lpstr>
      <vt:lpstr>Wysokość subwencji z tytułu niepełnosprawności (w miliardach złotych)</vt:lpstr>
      <vt:lpstr>Zmiany w systemie edukacji sporo kosztują </vt:lpstr>
      <vt:lpstr>Zabójcza matematyka  2 834 mln wzrost subwencji oświatowej na rok 2019  </vt:lpstr>
      <vt:lpstr>Rok 2017 - zabójczy argument dotyczący zadań JST finansowych z subwencji i dotacji! </vt:lpstr>
      <vt:lpstr>Rok 2017 - wydatki samorządów na wszystkie zadania z zakresu oświaty i wychowania Subwencja nie wystarcza nawet na  wynagrodzenia nauczycieli </vt:lpstr>
      <vt:lpstr>Tego brakuje w budżecie państwa na rok 2019</vt:lpstr>
      <vt:lpstr>Propozycje MEN, o których nikt  z samorządami nie rozmawiał </vt:lpstr>
      <vt:lpstr>Przyparci do muru! </vt:lpstr>
      <vt:lpstr>Edukacja jako czynnik rozwoju społeczno – gospodarczego </vt:lpstr>
      <vt:lpstr>Kluczowe założenie </vt:lpstr>
      <vt:lpstr>Propozycja nowego modelu  podziału subwencji oświatowej</vt:lpstr>
      <vt:lpstr>Podstawowe założenia dotyczące tworzenia nowego modelu podziału subwencji </vt:lpstr>
      <vt:lpstr>Przed przyszłością nie uciekniemy, nadchodzi …codziennie inna!  Dziękuję za uwagę Marek Wójcik mw@zmp.poznan.pl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marekw</dc:creator>
  <cp:lastModifiedBy>Marek Wójcik</cp:lastModifiedBy>
  <cp:revision>543</cp:revision>
  <dcterms:created xsi:type="dcterms:W3CDTF">2012-10-24T08:47:10Z</dcterms:created>
  <dcterms:modified xsi:type="dcterms:W3CDTF">2019-03-06T10:40:49Z</dcterms:modified>
</cp:coreProperties>
</file>