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43"/>
  </p:notesMasterIdLst>
  <p:sldIdLst>
    <p:sldId id="300" r:id="rId3"/>
    <p:sldId id="301" r:id="rId4"/>
    <p:sldId id="322" r:id="rId5"/>
    <p:sldId id="314" r:id="rId6"/>
    <p:sldId id="259" r:id="rId7"/>
    <p:sldId id="327" r:id="rId8"/>
    <p:sldId id="345" r:id="rId9"/>
    <p:sldId id="344" r:id="rId10"/>
    <p:sldId id="342" r:id="rId11"/>
    <p:sldId id="261" r:id="rId12"/>
    <p:sldId id="264" r:id="rId13"/>
    <p:sldId id="323" r:id="rId14"/>
    <p:sldId id="265" r:id="rId15"/>
    <p:sldId id="268" r:id="rId16"/>
    <p:sldId id="316" r:id="rId17"/>
    <p:sldId id="269" r:id="rId18"/>
    <p:sldId id="272" r:id="rId19"/>
    <p:sldId id="274" r:id="rId20"/>
    <p:sldId id="271" r:id="rId21"/>
    <p:sldId id="346" r:id="rId22"/>
    <p:sldId id="347" r:id="rId23"/>
    <p:sldId id="340" r:id="rId24"/>
    <p:sldId id="333" r:id="rId25"/>
    <p:sldId id="287" r:id="rId26"/>
    <p:sldId id="317" r:id="rId27"/>
    <p:sldId id="334" r:id="rId28"/>
    <p:sldId id="339" r:id="rId29"/>
    <p:sldId id="258" r:id="rId30"/>
    <p:sldId id="319" r:id="rId31"/>
    <p:sldId id="321" r:id="rId32"/>
    <p:sldId id="341" r:id="rId33"/>
    <p:sldId id="320" r:id="rId34"/>
    <p:sldId id="260" r:id="rId35"/>
    <p:sldId id="275" r:id="rId36"/>
    <p:sldId id="277" r:id="rId37"/>
    <p:sldId id="312" r:id="rId38"/>
    <p:sldId id="313" r:id="rId39"/>
    <p:sldId id="278" r:id="rId40"/>
    <p:sldId id="292" r:id="rId41"/>
    <p:sldId id="293" r:id="rId4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4" d="100"/>
          <a:sy n="44" d="100"/>
        </p:scale>
        <p:origin x="528" y="8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99314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376220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sty z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logo2.png" descr="logo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45540" y="441284"/>
            <a:ext cx="2300490" cy="1652517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170167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051731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rt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tartowy2.png" descr="startowy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logo.png" descr="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06754" y="730328"/>
            <a:ext cx="2795090" cy="2007808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27"/>
          <p:cNvSpPr txBox="1"/>
          <p:nvPr/>
        </p:nvSpPr>
        <p:spPr>
          <a:xfrm>
            <a:off x="1329775" y="4074697"/>
            <a:ext cx="12217790" cy="6111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l" defTabSz="914400">
              <a:defRPr sz="6600">
                <a:solidFill>
                  <a:srgbClr val="FFFFFF"/>
                </a:solidFill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pPr>
            <a:r>
              <a:t>Współpraca przedsiębiorców</a:t>
            </a:r>
            <a:br/>
            <a:r>
              <a:t>i jednostek samorządu terytorialnego podstawą rozwoju Województwa Warmińsko-Mazurskiego</a:t>
            </a:r>
          </a:p>
        </p:txBody>
      </p:sp>
      <p:sp>
        <p:nvSpPr>
          <p:cNvPr id="39" name="Shape 28"/>
          <p:cNvSpPr txBox="1"/>
          <p:nvPr/>
        </p:nvSpPr>
        <p:spPr>
          <a:xfrm>
            <a:off x="1329775" y="12206817"/>
            <a:ext cx="4850893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spcBef>
                <a:spcPts val="200"/>
              </a:spcBef>
              <a:defRPr sz="3200">
                <a:solidFill>
                  <a:srgbClr val="FFFFFF"/>
                </a:solidFill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lvl1pPr>
          </a:lstStyle>
          <a:p>
            <a:r>
              <a:t>Olsztyn, 21 maja 2018</a:t>
            </a:r>
          </a:p>
        </p:txBody>
      </p:sp>
      <p:sp>
        <p:nvSpPr>
          <p:cNvPr id="4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389153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25"/>
          <p:cNvSpPr/>
          <p:nvPr/>
        </p:nvSpPr>
        <p:spPr>
          <a:xfrm>
            <a:off x="-76203" y="0"/>
            <a:ext cx="24536406" cy="13716000"/>
          </a:xfrm>
          <a:prstGeom prst="rect">
            <a:avLst/>
          </a:prstGeom>
          <a:solidFill>
            <a:srgbClr val="BE17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pPr>
            <a:endParaRPr/>
          </a:p>
        </p:txBody>
      </p:sp>
      <p:sp>
        <p:nvSpPr>
          <p:cNvPr id="48" name="Tekst tytułowy"/>
          <p:cNvSpPr txBox="1">
            <a:spLocks noGrp="1"/>
          </p:cNvSpPr>
          <p:nvPr>
            <p:ph type="title"/>
          </p:nvPr>
        </p:nvSpPr>
        <p:spPr>
          <a:xfrm>
            <a:off x="664632" y="4617970"/>
            <a:ext cx="23054737" cy="4480060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t>Tekst tytułowy</a:t>
            </a:r>
          </a:p>
        </p:txBody>
      </p:sp>
      <p:sp>
        <p:nvSpPr>
          <p:cNvPr id="4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537998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37074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6606" y="549275"/>
            <a:ext cx="17614901" cy="2286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A0029"/>
                </a:solidFill>
              </a:defRPr>
            </a:lvl1pPr>
          </a:lstStyle>
          <a:p>
            <a:r>
              <a:rPr lang="pl-PL"/>
              <a:t>Kliknij, aby edyt. styl wz. tyt.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36603" y="3200403"/>
            <a:ext cx="22796501" cy="9051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36B71"/>
                </a:solidFill>
              </a:defRPr>
            </a:lvl1pPr>
            <a:lvl2pPr>
              <a:defRPr>
                <a:solidFill>
                  <a:srgbClr val="636B71"/>
                </a:solidFill>
              </a:defRPr>
            </a:lvl2pPr>
            <a:lvl3pPr>
              <a:defRPr>
                <a:solidFill>
                  <a:srgbClr val="636B71"/>
                </a:solidFill>
              </a:defRPr>
            </a:lvl3pPr>
            <a:lvl4pPr>
              <a:defRPr>
                <a:solidFill>
                  <a:srgbClr val="636B71"/>
                </a:solidFill>
              </a:defRPr>
            </a:lvl4pPr>
            <a:lvl5pPr>
              <a:defRPr>
                <a:solidFill>
                  <a:srgbClr val="636B7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968471" y="12985752"/>
            <a:ext cx="602729" cy="595035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636B71"/>
                </a:solidFill>
              </a:defRPr>
            </a:lvl1pPr>
          </a:lstStyle>
          <a:p>
            <a:fld id="{F121CE06-4F63-3E45-BA0B-AE1171090E6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 descr="C:\Users\mstrz1\Documents\Zmiana wizerunku BGK\Logo\Logo BGK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42771" y="228600"/>
            <a:ext cx="3540405" cy="267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759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strz1\Documents\Zmiana wizerunku BGK\Logo\Logo BGK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42771" y="228600"/>
            <a:ext cx="3540405" cy="267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161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sty z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logo2.png" descr="logo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45540" y="441284"/>
            <a:ext cx="2300490" cy="1652517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rt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tartowy2.png" descr="startowy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logo.png" descr="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06754" y="730328"/>
            <a:ext cx="2795090" cy="2007808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27"/>
          <p:cNvSpPr txBox="1"/>
          <p:nvPr/>
        </p:nvSpPr>
        <p:spPr>
          <a:xfrm>
            <a:off x="1329775" y="4074697"/>
            <a:ext cx="12217790" cy="6111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l" defTabSz="914400">
              <a:defRPr sz="6600">
                <a:solidFill>
                  <a:srgbClr val="FFFFFF"/>
                </a:solidFill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pPr>
            <a:r>
              <a:t>Współpraca przedsiębiorców</a:t>
            </a:r>
            <a:br/>
            <a:r>
              <a:t>i jednostek samorządu terytorialnego podstawą rozwoju Województwa Warmińsko-Mazurskiego</a:t>
            </a:r>
          </a:p>
        </p:txBody>
      </p:sp>
      <p:sp>
        <p:nvSpPr>
          <p:cNvPr id="39" name="Shape 28"/>
          <p:cNvSpPr txBox="1"/>
          <p:nvPr/>
        </p:nvSpPr>
        <p:spPr>
          <a:xfrm>
            <a:off x="1329775" y="12206817"/>
            <a:ext cx="4850893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spcBef>
                <a:spcPts val="200"/>
              </a:spcBef>
              <a:defRPr sz="3200">
                <a:solidFill>
                  <a:srgbClr val="FFFFFF"/>
                </a:solidFill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lvl1pPr>
          </a:lstStyle>
          <a:p>
            <a:r>
              <a:t>Olsztyn, 21 maja 2018</a:t>
            </a:r>
          </a:p>
        </p:txBody>
      </p:sp>
      <p:sp>
        <p:nvSpPr>
          <p:cNvPr id="4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6606" y="549275"/>
            <a:ext cx="17614901" cy="2286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A0029"/>
                </a:solidFill>
              </a:defRPr>
            </a:lvl1pPr>
          </a:lstStyle>
          <a:p>
            <a:r>
              <a:rPr lang="pl-PL"/>
              <a:t>Kliknij, aby edyt. styl wz. tyt.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36603" y="3200403"/>
            <a:ext cx="22796501" cy="9051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36B71"/>
                </a:solidFill>
              </a:defRPr>
            </a:lvl1pPr>
            <a:lvl2pPr>
              <a:defRPr>
                <a:solidFill>
                  <a:srgbClr val="636B71"/>
                </a:solidFill>
              </a:defRPr>
            </a:lvl2pPr>
            <a:lvl3pPr>
              <a:defRPr>
                <a:solidFill>
                  <a:srgbClr val="636B71"/>
                </a:solidFill>
              </a:defRPr>
            </a:lvl3pPr>
            <a:lvl4pPr>
              <a:defRPr>
                <a:solidFill>
                  <a:srgbClr val="636B71"/>
                </a:solidFill>
              </a:defRPr>
            </a:lvl4pPr>
            <a:lvl5pPr>
              <a:defRPr>
                <a:solidFill>
                  <a:srgbClr val="636B7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968471" y="12985752"/>
            <a:ext cx="602729" cy="595035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636B71"/>
                </a:solidFill>
              </a:defRPr>
            </a:lvl1pPr>
          </a:lstStyle>
          <a:p>
            <a:fld id="{F121CE06-4F63-3E45-BA0B-AE1171090E6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 descr="C:\Users\mstrz1\Documents\Zmiana wizerunku BGK\Logo\Logo BGK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42771" y="228600"/>
            <a:ext cx="3540405" cy="267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538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strz1\Documents\Zmiana wizerunku BGK\Logo\Logo BGK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42771" y="228600"/>
            <a:ext cx="3540405" cy="267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836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46347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0" y="13093700"/>
            <a:ext cx="16298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267C3EDC-9774-4C15-9603-B4ACE02D8753}" type="slidenum">
              <a:rPr lang="pl-PL" altLang="pl-PL" sz="2000" smtClean="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>
                <a:defRPr/>
              </a:pPr>
              <a:t>‹#›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>
              <a:defRPr/>
            </a:pPr>
            <a:endParaRPr lang="pl-PL" altLang="pl-PL" sz="2000" dirty="0">
              <a:solidFill>
                <a:schemeClr val="bg1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8914535" y="12474576"/>
            <a:ext cx="5194301" cy="11017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10000" dirty="0"/>
              <a:t> </a:t>
            </a:r>
          </a:p>
        </p:txBody>
      </p:sp>
      <p:pic>
        <p:nvPicPr>
          <p:cNvPr id="9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0368" y="12617451"/>
            <a:ext cx="50292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46009" y="3257602"/>
            <a:ext cx="11077907" cy="8928992"/>
          </a:xfrm>
        </p:spPr>
        <p:txBody>
          <a:bodyPr lIns="0" rIns="0"/>
          <a:lstStyle>
            <a:lvl1pPr>
              <a:defRPr sz="5600">
                <a:latin typeface="Calibri" panose="020F0502020204030204" pitchFamily="34" charset="0"/>
              </a:defRPr>
            </a:lvl1pPr>
            <a:lvl2pPr>
              <a:defRPr sz="4800">
                <a:latin typeface="Calibri" panose="020F0502020204030204" pitchFamily="34" charset="0"/>
              </a:defRPr>
            </a:lvl2pPr>
            <a:lvl3pPr>
              <a:defRPr sz="4000">
                <a:latin typeface="Calibri" panose="020F0502020204030204" pitchFamily="34" charset="0"/>
              </a:defRPr>
            </a:lvl3pPr>
            <a:lvl4pPr>
              <a:defRPr sz="3600">
                <a:latin typeface="Calibri" panose="020F0502020204030204" pitchFamily="34" charset="0"/>
              </a:defRPr>
            </a:lvl4pPr>
            <a:lvl5pPr>
              <a:defRPr sz="3600">
                <a:latin typeface="Calibri" panose="020F0502020204030204" pitchFamily="34" charset="0"/>
              </a:defRPr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zawartości 2"/>
          <p:cNvSpPr>
            <a:spLocks noGrp="1"/>
          </p:cNvSpPr>
          <p:nvPr>
            <p:ph sz="half" idx="11"/>
          </p:nvPr>
        </p:nvSpPr>
        <p:spPr>
          <a:xfrm>
            <a:off x="12192001" y="3257602"/>
            <a:ext cx="11915464" cy="8928992"/>
          </a:xfrm>
        </p:spPr>
        <p:txBody>
          <a:bodyPr lIns="0" rIns="0"/>
          <a:lstStyle>
            <a:lvl1pPr>
              <a:defRPr sz="5600">
                <a:latin typeface="Calibri" panose="020F0502020204030204" pitchFamily="34" charset="0"/>
              </a:defRPr>
            </a:lvl1pPr>
            <a:lvl2pPr>
              <a:defRPr sz="4800">
                <a:latin typeface="Calibri" panose="020F0502020204030204" pitchFamily="34" charset="0"/>
              </a:defRPr>
            </a:lvl2pPr>
            <a:lvl3pPr>
              <a:defRPr sz="4000">
                <a:latin typeface="Calibri" panose="020F0502020204030204" pitchFamily="34" charset="0"/>
              </a:defRPr>
            </a:lvl3pPr>
            <a:lvl4pPr>
              <a:defRPr sz="3600">
                <a:latin typeface="Calibri" panose="020F0502020204030204" pitchFamily="34" charset="0"/>
              </a:defRPr>
            </a:lvl4pPr>
            <a:lvl5pPr>
              <a:defRPr sz="3600">
                <a:latin typeface="Calibri" panose="020F0502020204030204" pitchFamily="34" charset="0"/>
              </a:defRPr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/>
          <p:cNvSpPr>
            <a:spLocks noGrp="1"/>
          </p:cNvSpPr>
          <p:nvPr>
            <p:ph type="body" idx="10"/>
          </p:nvPr>
        </p:nvSpPr>
        <p:spPr>
          <a:xfrm>
            <a:off x="346008" y="89248"/>
            <a:ext cx="23761456" cy="1008112"/>
          </a:xfrm>
        </p:spPr>
        <p:txBody>
          <a:bodyPr lIns="0" anchor="ctr"/>
          <a:lstStyle>
            <a:lvl1pPr marL="0" marR="0" indent="0" algn="l" defTabSz="1828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0">
              <a:buNone/>
              <a:defRPr sz="3600"/>
            </a:lvl2pPr>
            <a:lvl3pPr marL="1828800" indent="0">
              <a:buNone/>
              <a:defRPr sz="3200"/>
            </a:lvl3pPr>
            <a:lvl4pPr marL="2743200" indent="0">
              <a:buNone/>
              <a:defRPr sz="2800"/>
            </a:lvl4pPr>
            <a:lvl5pPr marL="3657600" indent="0">
              <a:buNone/>
              <a:defRPr sz="2800"/>
            </a:lvl5pPr>
            <a:lvl6pPr marL="4572000" indent="0">
              <a:buNone/>
              <a:defRPr sz="2800"/>
            </a:lvl6pPr>
            <a:lvl7pPr marL="5486400" indent="0">
              <a:buNone/>
              <a:defRPr sz="2800"/>
            </a:lvl7pPr>
            <a:lvl8pPr marL="6400800" indent="0">
              <a:buNone/>
              <a:defRPr sz="2800"/>
            </a:lvl8pPr>
            <a:lvl9pPr marL="7315200" indent="0">
              <a:buNone/>
              <a:defRPr sz="28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tekstu 2"/>
          <p:cNvSpPr>
            <a:spLocks noGrp="1"/>
          </p:cNvSpPr>
          <p:nvPr>
            <p:ph type="body" idx="12"/>
          </p:nvPr>
        </p:nvSpPr>
        <p:spPr>
          <a:xfrm>
            <a:off x="346008" y="1097360"/>
            <a:ext cx="23761456" cy="1728192"/>
          </a:xfrm>
        </p:spPr>
        <p:txBody>
          <a:bodyPr lIns="0" anchor="ctr"/>
          <a:lstStyle>
            <a:lvl1pPr marL="0" marR="0" indent="0" algn="l" defTabSz="1828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8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0">
              <a:buNone/>
              <a:defRPr sz="3600"/>
            </a:lvl2pPr>
            <a:lvl3pPr marL="1828800" indent="0">
              <a:buNone/>
              <a:defRPr sz="3200"/>
            </a:lvl3pPr>
            <a:lvl4pPr marL="2743200" indent="0">
              <a:buNone/>
              <a:defRPr sz="2800"/>
            </a:lvl4pPr>
            <a:lvl5pPr marL="3657600" indent="0">
              <a:buNone/>
              <a:defRPr sz="2800"/>
            </a:lvl5pPr>
            <a:lvl6pPr marL="4572000" indent="0">
              <a:buNone/>
              <a:defRPr sz="2800"/>
            </a:lvl6pPr>
            <a:lvl7pPr marL="5486400" indent="0">
              <a:buNone/>
              <a:defRPr sz="2800"/>
            </a:lvl7pPr>
            <a:lvl8pPr marL="6400800" indent="0">
              <a:buNone/>
              <a:defRPr sz="2800"/>
            </a:lvl8pPr>
            <a:lvl9pPr marL="7315200" indent="0">
              <a:buNone/>
              <a:defRPr sz="28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664374669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0" y="13093700"/>
            <a:ext cx="16298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5CB2463A-7DC6-40EE-B07E-8AFDABE5B08A}" type="slidenum">
              <a:rPr lang="pl-PL" altLang="pl-PL" sz="2000" smtClean="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>
                <a:defRPr/>
              </a:pPr>
              <a:t>‹#›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8914535" y="12474576"/>
            <a:ext cx="5194301" cy="11017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10000" dirty="0"/>
              <a:t> </a:t>
            </a:r>
          </a:p>
        </p:txBody>
      </p:sp>
      <p:pic>
        <p:nvPicPr>
          <p:cNvPr id="11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0368" y="12617451"/>
            <a:ext cx="50292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ymbol zastępczy zawartości 2"/>
          <p:cNvSpPr>
            <a:spLocks noGrp="1"/>
          </p:cNvSpPr>
          <p:nvPr>
            <p:ph sz="half" idx="1"/>
          </p:nvPr>
        </p:nvSpPr>
        <p:spPr>
          <a:xfrm>
            <a:off x="286680" y="3113585"/>
            <a:ext cx="23761456" cy="9073010"/>
          </a:xfrm>
        </p:spPr>
        <p:txBody>
          <a:bodyPr lIns="0" rIns="0"/>
          <a:lstStyle>
            <a:lvl1pPr>
              <a:defRPr sz="5600">
                <a:latin typeface="Calibri" panose="020F0502020204030204" pitchFamily="34" charset="0"/>
              </a:defRPr>
            </a:lvl1pPr>
            <a:lvl2pPr>
              <a:defRPr sz="4800">
                <a:latin typeface="Calibri" panose="020F0502020204030204" pitchFamily="34" charset="0"/>
              </a:defRPr>
            </a:lvl2pPr>
            <a:lvl3pPr>
              <a:defRPr sz="4000">
                <a:latin typeface="Calibri" panose="020F0502020204030204" pitchFamily="34" charset="0"/>
              </a:defRPr>
            </a:lvl3pPr>
            <a:lvl4pPr>
              <a:defRPr sz="3600">
                <a:latin typeface="Calibri" panose="020F0502020204030204" pitchFamily="34" charset="0"/>
              </a:defRPr>
            </a:lvl4pPr>
            <a:lvl5pPr>
              <a:defRPr sz="3600">
                <a:latin typeface="Calibri" panose="020F0502020204030204" pitchFamily="34" charset="0"/>
              </a:defRPr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8" name="Symbol zastępczy tekstu 2"/>
          <p:cNvSpPr>
            <a:spLocks noGrp="1"/>
          </p:cNvSpPr>
          <p:nvPr>
            <p:ph type="body" idx="10"/>
          </p:nvPr>
        </p:nvSpPr>
        <p:spPr>
          <a:xfrm>
            <a:off x="346008" y="89248"/>
            <a:ext cx="23761456" cy="1008112"/>
          </a:xfrm>
        </p:spPr>
        <p:txBody>
          <a:bodyPr lIns="0" anchor="ctr"/>
          <a:lstStyle>
            <a:lvl1pPr marL="0" marR="0" indent="0" algn="l" defTabSz="1828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0">
              <a:buNone/>
              <a:defRPr sz="3600"/>
            </a:lvl2pPr>
            <a:lvl3pPr marL="1828800" indent="0">
              <a:buNone/>
              <a:defRPr sz="3200"/>
            </a:lvl3pPr>
            <a:lvl4pPr marL="2743200" indent="0">
              <a:buNone/>
              <a:defRPr sz="2800"/>
            </a:lvl4pPr>
            <a:lvl5pPr marL="3657600" indent="0">
              <a:buNone/>
              <a:defRPr sz="2800"/>
            </a:lvl5pPr>
            <a:lvl6pPr marL="4572000" indent="0">
              <a:buNone/>
              <a:defRPr sz="2800"/>
            </a:lvl6pPr>
            <a:lvl7pPr marL="5486400" indent="0">
              <a:buNone/>
              <a:defRPr sz="2800"/>
            </a:lvl7pPr>
            <a:lvl8pPr marL="6400800" indent="0">
              <a:buNone/>
              <a:defRPr sz="2800"/>
            </a:lvl8pPr>
            <a:lvl9pPr marL="7315200" indent="0">
              <a:buNone/>
              <a:defRPr sz="28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Symbol zastępczy tekstu 2"/>
          <p:cNvSpPr>
            <a:spLocks noGrp="1"/>
          </p:cNvSpPr>
          <p:nvPr>
            <p:ph type="body" idx="11"/>
          </p:nvPr>
        </p:nvSpPr>
        <p:spPr>
          <a:xfrm>
            <a:off x="346008" y="1097360"/>
            <a:ext cx="23761456" cy="1728192"/>
          </a:xfrm>
        </p:spPr>
        <p:txBody>
          <a:bodyPr lIns="0" anchor="ctr"/>
          <a:lstStyle>
            <a:lvl1pPr marL="0" marR="0" indent="0" algn="l" defTabSz="1828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8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0">
              <a:buNone/>
              <a:defRPr sz="3600"/>
            </a:lvl2pPr>
            <a:lvl3pPr marL="1828800" indent="0">
              <a:buNone/>
              <a:defRPr sz="3200"/>
            </a:lvl3pPr>
            <a:lvl4pPr marL="2743200" indent="0">
              <a:buNone/>
              <a:defRPr sz="2800"/>
            </a:lvl4pPr>
            <a:lvl5pPr marL="3657600" indent="0">
              <a:buNone/>
              <a:defRPr sz="2800"/>
            </a:lvl5pPr>
            <a:lvl6pPr marL="4572000" indent="0">
              <a:buNone/>
              <a:defRPr sz="2800"/>
            </a:lvl6pPr>
            <a:lvl7pPr marL="5486400" indent="0">
              <a:buNone/>
              <a:defRPr sz="2800"/>
            </a:lvl7pPr>
            <a:lvl8pPr marL="6400800" indent="0">
              <a:buNone/>
              <a:defRPr sz="2800"/>
            </a:lvl8pPr>
            <a:lvl9pPr marL="7315200" indent="0">
              <a:buNone/>
              <a:defRPr sz="28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94990733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/>
          <p:cNvSpPr/>
          <p:nvPr/>
        </p:nvSpPr>
        <p:spPr>
          <a:xfrm>
            <a:off x="736600" y="1536700"/>
            <a:ext cx="1041301" cy="0"/>
          </a:xfrm>
          <a:prstGeom prst="line">
            <a:avLst/>
          </a:prstGeom>
          <a:ln w="38100">
            <a:solidFill>
              <a:srgbClr val="818486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" name="logo2.png" descr="logo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1345540" y="441284"/>
            <a:ext cx="2300490" cy="165251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 tytułowy"/>
          <p:cNvSpPr txBox="1">
            <a:spLocks noGrp="1"/>
          </p:cNvSpPr>
          <p:nvPr>
            <p:ph type="title"/>
          </p:nvPr>
        </p:nvSpPr>
        <p:spPr>
          <a:xfrm>
            <a:off x="698500" y="372192"/>
            <a:ext cx="21005800" cy="800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5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13610166" y="3962400"/>
            <a:ext cx="9550401" cy="975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08851" y="12883777"/>
            <a:ext cx="584099" cy="5969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>
              <a:defRPr sz="3200">
                <a:solidFill>
                  <a:srgbClr val="7F7F7F"/>
                </a:solidFill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6" r:id="rId6"/>
    <p:sldLayoutId id="2147483657" r:id="rId7"/>
    <p:sldLayoutId id="2147483659" r:id="rId8"/>
    <p:sldLayoutId id="2147483660" r:id="rId9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AE2C2E"/>
          </a:solidFill>
          <a:uFillTx/>
          <a:latin typeface="Tide Sans 500 Dudette"/>
          <a:ea typeface="Tide Sans 500 Dudette"/>
          <a:cs typeface="Tide Sans 500 Dudette"/>
          <a:sym typeface="Tide Sans 500 Dudette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AE2C2E"/>
          </a:solidFill>
          <a:uFillTx/>
          <a:latin typeface="Tide Sans 500 Dudette"/>
          <a:ea typeface="Tide Sans 500 Dudette"/>
          <a:cs typeface="Tide Sans 500 Dudette"/>
          <a:sym typeface="Tide Sans 500 Dudette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AE2C2E"/>
          </a:solidFill>
          <a:uFillTx/>
          <a:latin typeface="Tide Sans 500 Dudette"/>
          <a:ea typeface="Tide Sans 500 Dudette"/>
          <a:cs typeface="Tide Sans 500 Dudette"/>
          <a:sym typeface="Tide Sans 500 Dudette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AE2C2E"/>
          </a:solidFill>
          <a:uFillTx/>
          <a:latin typeface="Tide Sans 500 Dudette"/>
          <a:ea typeface="Tide Sans 500 Dudette"/>
          <a:cs typeface="Tide Sans 500 Dudette"/>
          <a:sym typeface="Tide Sans 500 Dudette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AE2C2E"/>
          </a:solidFill>
          <a:uFillTx/>
          <a:latin typeface="Tide Sans 500 Dudette"/>
          <a:ea typeface="Tide Sans 500 Dudette"/>
          <a:cs typeface="Tide Sans 500 Dudette"/>
          <a:sym typeface="Tide Sans 500 Dudette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AE2C2E"/>
          </a:solidFill>
          <a:uFillTx/>
          <a:latin typeface="Tide Sans 500 Dudette"/>
          <a:ea typeface="Tide Sans 500 Dudette"/>
          <a:cs typeface="Tide Sans 500 Dudette"/>
          <a:sym typeface="Tide Sans 500 Dudette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AE2C2E"/>
          </a:solidFill>
          <a:uFillTx/>
          <a:latin typeface="Tide Sans 500 Dudette"/>
          <a:ea typeface="Tide Sans 500 Dudette"/>
          <a:cs typeface="Tide Sans 500 Dudette"/>
          <a:sym typeface="Tide Sans 500 Dudette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AE2C2E"/>
          </a:solidFill>
          <a:uFillTx/>
          <a:latin typeface="Tide Sans 500 Dudette"/>
          <a:ea typeface="Tide Sans 500 Dudette"/>
          <a:cs typeface="Tide Sans 500 Dudette"/>
          <a:sym typeface="Tide Sans 500 Dudette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AE2C2E"/>
          </a:solidFill>
          <a:uFillTx/>
          <a:latin typeface="Tide Sans 500 Dudette"/>
          <a:ea typeface="Tide Sans 500 Dudette"/>
          <a:cs typeface="Tide Sans 500 Dudette"/>
          <a:sym typeface="Tide Sans 500 Dudette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de Sans 400 Lil Dude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de Sans 400 Lil Dude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de Sans 400 Lil Dude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de Sans 400 Lil Dude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de Sans 400 Lil Dude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de Sans 400 Lil Dude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de Sans 400 Lil Dude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de Sans 400 Lil Dude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de Sans 400 Lil Dud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/>
          <p:cNvSpPr/>
          <p:nvPr/>
        </p:nvSpPr>
        <p:spPr>
          <a:xfrm>
            <a:off x="736600" y="1536700"/>
            <a:ext cx="1041301" cy="0"/>
          </a:xfrm>
          <a:prstGeom prst="line">
            <a:avLst/>
          </a:prstGeom>
          <a:ln w="38100">
            <a:solidFill>
              <a:srgbClr val="818486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" name="logo2.png" descr="logo2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345540" y="441284"/>
            <a:ext cx="2300490" cy="165251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 tytułowy"/>
          <p:cNvSpPr txBox="1">
            <a:spLocks noGrp="1"/>
          </p:cNvSpPr>
          <p:nvPr>
            <p:ph type="title"/>
          </p:nvPr>
        </p:nvSpPr>
        <p:spPr>
          <a:xfrm>
            <a:off x="698500" y="372192"/>
            <a:ext cx="21005800" cy="800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5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13610166" y="3962400"/>
            <a:ext cx="9550401" cy="975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08851" y="12883777"/>
            <a:ext cx="584099" cy="5969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>
              <a:defRPr sz="3200">
                <a:solidFill>
                  <a:srgbClr val="7F7F7F"/>
                </a:solidFill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121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AE2C2E"/>
          </a:solidFill>
          <a:uFillTx/>
          <a:latin typeface="Tide Sans 500 Dudette"/>
          <a:ea typeface="Tide Sans 500 Dudette"/>
          <a:cs typeface="Tide Sans 500 Dudette"/>
          <a:sym typeface="Tide Sans 500 Dudette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AE2C2E"/>
          </a:solidFill>
          <a:uFillTx/>
          <a:latin typeface="Tide Sans 500 Dudette"/>
          <a:ea typeface="Tide Sans 500 Dudette"/>
          <a:cs typeface="Tide Sans 500 Dudette"/>
          <a:sym typeface="Tide Sans 500 Dudette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AE2C2E"/>
          </a:solidFill>
          <a:uFillTx/>
          <a:latin typeface="Tide Sans 500 Dudette"/>
          <a:ea typeface="Tide Sans 500 Dudette"/>
          <a:cs typeface="Tide Sans 500 Dudette"/>
          <a:sym typeface="Tide Sans 500 Dudette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AE2C2E"/>
          </a:solidFill>
          <a:uFillTx/>
          <a:latin typeface="Tide Sans 500 Dudette"/>
          <a:ea typeface="Tide Sans 500 Dudette"/>
          <a:cs typeface="Tide Sans 500 Dudette"/>
          <a:sym typeface="Tide Sans 500 Dudette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AE2C2E"/>
          </a:solidFill>
          <a:uFillTx/>
          <a:latin typeface="Tide Sans 500 Dudette"/>
          <a:ea typeface="Tide Sans 500 Dudette"/>
          <a:cs typeface="Tide Sans 500 Dudette"/>
          <a:sym typeface="Tide Sans 500 Dudette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AE2C2E"/>
          </a:solidFill>
          <a:uFillTx/>
          <a:latin typeface="Tide Sans 500 Dudette"/>
          <a:ea typeface="Tide Sans 500 Dudette"/>
          <a:cs typeface="Tide Sans 500 Dudette"/>
          <a:sym typeface="Tide Sans 500 Dudette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AE2C2E"/>
          </a:solidFill>
          <a:uFillTx/>
          <a:latin typeface="Tide Sans 500 Dudette"/>
          <a:ea typeface="Tide Sans 500 Dudette"/>
          <a:cs typeface="Tide Sans 500 Dudette"/>
          <a:sym typeface="Tide Sans 500 Dudette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AE2C2E"/>
          </a:solidFill>
          <a:uFillTx/>
          <a:latin typeface="Tide Sans 500 Dudette"/>
          <a:ea typeface="Tide Sans 500 Dudette"/>
          <a:cs typeface="Tide Sans 500 Dudette"/>
          <a:sym typeface="Tide Sans 500 Dudette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AE2C2E"/>
          </a:solidFill>
          <a:uFillTx/>
          <a:latin typeface="Tide Sans 500 Dudette"/>
          <a:ea typeface="Tide Sans 500 Dudette"/>
          <a:cs typeface="Tide Sans 500 Dudette"/>
          <a:sym typeface="Tide Sans 500 Dudette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de Sans 400 Lil Dude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de Sans 400 Lil Dude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de Sans 400 Lil Dude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de Sans 400 Lil Dude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de Sans 400 Lil Dude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de Sans 400 Lil Dude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de Sans 400 Lil Dude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de Sans 400 Lil Dude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de Sans 400 Lil Dud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0BFCAFA-1385-49F9-9882-1D12B2F39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57"/>
            <a:ext cx="24384000" cy="13712502"/>
          </a:xfrm>
          <a:prstGeom prst="rect">
            <a:avLst/>
          </a:prstGeom>
        </p:spPr>
      </p:pic>
      <p:sp>
        <p:nvSpPr>
          <p:cNvPr id="4" name="Shape 339"/>
          <p:cNvSpPr txBox="1"/>
          <p:nvPr/>
        </p:nvSpPr>
        <p:spPr>
          <a:xfrm>
            <a:off x="0" y="950069"/>
            <a:ext cx="12812277" cy="699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defTabSz="914400">
              <a:defRPr sz="8000">
                <a:solidFill>
                  <a:srgbClr val="FFFFFF"/>
                </a:solidFill>
                <a:latin typeface="Tide Sans 600 Bunny"/>
                <a:ea typeface="Tide Sans 600 Bunny"/>
                <a:cs typeface="Tide Sans 600 Bunny"/>
                <a:sym typeface="Tide Sans 600 Bunny"/>
              </a:defRPr>
            </a:pPr>
            <a:r>
              <a:rPr lang="pl-PL" sz="9600" b="1" dirty="0"/>
              <a:t>Rola samorządu terytorialnego w polityce rozwoju Polski </a:t>
            </a:r>
          </a:p>
        </p:txBody>
      </p:sp>
      <p:sp>
        <p:nvSpPr>
          <p:cNvPr id="5" name="Symbol zastępczy tekstu 1"/>
          <p:cNvSpPr txBox="1">
            <a:spLocks/>
          </p:cNvSpPr>
          <p:nvPr/>
        </p:nvSpPr>
        <p:spPr>
          <a:xfrm>
            <a:off x="585739" y="9591103"/>
            <a:ext cx="10358965" cy="3857998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 hangingPunct="1">
              <a:buNone/>
            </a:pPr>
            <a:r>
              <a:rPr lang="pl-PL" sz="5333" dirty="0">
                <a:solidFill>
                  <a:schemeClr val="bg1"/>
                </a:solidFill>
              </a:rPr>
              <a:t> </a:t>
            </a:r>
          </a:p>
          <a:p>
            <a:pPr marL="0" indent="0" hangingPunct="1">
              <a:buNone/>
            </a:pPr>
            <a:r>
              <a:rPr lang="pl-PL" sz="7200" b="1" dirty="0">
                <a:solidFill>
                  <a:schemeClr val="bg1"/>
                </a:solidFill>
              </a:rPr>
              <a:t>Poznań </a:t>
            </a:r>
            <a:r>
              <a:rPr lang="en-GB" sz="7200" b="1" dirty="0">
                <a:solidFill>
                  <a:schemeClr val="bg1"/>
                </a:solidFill>
              </a:rPr>
              <a:t>,</a:t>
            </a:r>
            <a:r>
              <a:rPr lang="pl-PL" sz="7200" b="1" dirty="0">
                <a:solidFill>
                  <a:schemeClr val="bg1"/>
                </a:solidFill>
              </a:rPr>
              <a:t> 6 marca </a:t>
            </a:r>
            <a:r>
              <a:rPr lang="en-GB" sz="7200" b="1" dirty="0">
                <a:solidFill>
                  <a:schemeClr val="bg1"/>
                </a:solidFill>
              </a:rPr>
              <a:t> 201</a:t>
            </a:r>
            <a:r>
              <a:rPr lang="pl-PL" sz="7200" b="1" dirty="0">
                <a:solidFill>
                  <a:schemeClr val="bg1"/>
                </a:solidFill>
              </a:rPr>
              <a:t>9 </a:t>
            </a:r>
          </a:p>
          <a:p>
            <a:pPr marL="0" indent="0" hangingPunct="1">
              <a:buNone/>
            </a:pPr>
            <a:endParaRPr lang="pl-PL" sz="5333" dirty="0">
              <a:solidFill>
                <a:schemeClr val="bg1"/>
              </a:solidFill>
            </a:endParaRPr>
          </a:p>
          <a:p>
            <a:pPr marL="0" indent="0" hangingPunct="1">
              <a:buNone/>
            </a:pPr>
            <a:endParaRPr lang="pl-PL" sz="5333" dirty="0">
              <a:solidFill>
                <a:schemeClr val="bg1"/>
              </a:solidFill>
            </a:endParaRPr>
          </a:p>
          <a:p>
            <a:pPr marL="0" indent="0" hangingPunct="1">
              <a:buNone/>
            </a:pPr>
            <a:endParaRPr lang="pl-PL" sz="5333" dirty="0">
              <a:solidFill>
                <a:schemeClr val="bg1"/>
              </a:solidFill>
            </a:endParaRPr>
          </a:p>
          <a:p>
            <a:pPr marL="0" indent="0" hangingPunct="1">
              <a:buNone/>
            </a:pPr>
            <a:endParaRPr lang="pl-PL" sz="5333" dirty="0">
              <a:solidFill>
                <a:schemeClr val="bg1"/>
              </a:solidFill>
            </a:endParaRPr>
          </a:p>
          <a:p>
            <a:pPr marL="0" indent="0" hangingPunct="1">
              <a:buNone/>
            </a:pPr>
            <a:endParaRPr lang="pl-PL" sz="5333" dirty="0">
              <a:solidFill>
                <a:schemeClr val="bg1"/>
              </a:solidFill>
            </a:endParaRPr>
          </a:p>
          <a:p>
            <a:pPr marL="0" indent="0" hangingPunct="1">
              <a:buNone/>
            </a:pPr>
            <a:r>
              <a:rPr lang="pl-PL" sz="5333" dirty="0">
                <a:solidFill>
                  <a:schemeClr val="bg1"/>
                </a:solidFill>
              </a:rPr>
              <a:t>  Wałbrzych    , 12 września 2018</a:t>
            </a:r>
          </a:p>
          <a:p>
            <a:pPr marL="0" indent="0" hangingPunct="1">
              <a:buNone/>
            </a:pPr>
            <a:r>
              <a:rPr lang="pl-PL" sz="5333" dirty="0">
                <a:solidFill>
                  <a:schemeClr val="bg1"/>
                </a:solidFill>
              </a:rPr>
              <a:t>  Lubin            , 13 września 2018</a:t>
            </a:r>
          </a:p>
          <a:p>
            <a:pPr marL="0" indent="0" hangingPunct="1">
              <a:buNone/>
            </a:pPr>
            <a:endParaRPr lang="en-GB" sz="5333" dirty="0">
              <a:solidFill>
                <a:schemeClr val="bg1"/>
              </a:solidFill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574843" y="8396293"/>
            <a:ext cx="9448800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60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Dr inż. Wojciech</a:t>
            </a:r>
            <a:r>
              <a:rPr kumimoji="0" lang="pl-PL" sz="6000" b="1" i="1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Myślecki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6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026" name="Picture 2" descr="Podobny obraz">
            <a:extLst>
              <a:ext uri="{FF2B5EF4-FFF2-40B4-BE49-F238E27FC236}">
                <a16:creationId xmlns:a16="http://schemas.microsoft.com/office/drawing/2014/main" id="{610DD97E-901B-4383-94FD-FCFB86DDC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9714" y="705393"/>
            <a:ext cx="11974286" cy="1309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08904" y="950069"/>
            <a:ext cx="11571723" cy="12308731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5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9" name="Obraz 7">
            <a:extLst>
              <a:ext uri="{FF2B5EF4-FFF2-40B4-BE49-F238E27FC236}">
                <a16:creationId xmlns:a16="http://schemas.microsoft.com/office/drawing/2014/main" id="{3A444AC9-2A41-4A53-B5FD-3DF218DDFF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8904" y="3294995"/>
            <a:ext cx="11978470" cy="582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0708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KP Polski jako odsetek PKB lidera technologicznego (1800-2010)"/>
          <p:cNvSpPr txBox="1">
            <a:spLocks noGrp="1"/>
          </p:cNvSpPr>
          <p:nvPr>
            <p:ph type="title"/>
          </p:nvPr>
        </p:nvSpPr>
        <p:spPr>
          <a:xfrm>
            <a:off x="698499" y="621573"/>
            <a:ext cx="22383174" cy="800102"/>
          </a:xfrm>
          <a:prstGeom prst="rect">
            <a:avLst/>
          </a:prstGeom>
        </p:spPr>
        <p:txBody>
          <a:bodyPr>
            <a:noAutofit/>
          </a:bodyPr>
          <a:lstStyle>
            <a:lvl1pPr defTabSz="877823">
              <a:defRPr sz="3839"/>
            </a:lvl1pPr>
          </a:lstStyle>
          <a:p>
            <a:pPr algn="ctr"/>
            <a:r>
              <a:rPr lang="pl-PL" sz="6600" b="1" dirty="0"/>
              <a:t>Trwały Wzrost- </a:t>
            </a:r>
            <a:r>
              <a:rPr sz="6600" b="1" dirty="0"/>
              <a:t>PK</a:t>
            </a:r>
            <a:r>
              <a:rPr lang="pl-PL" sz="6600" b="1" dirty="0"/>
              <a:t>B</a:t>
            </a:r>
            <a:r>
              <a:rPr sz="6600" b="1" dirty="0"/>
              <a:t> </a:t>
            </a:r>
            <a:r>
              <a:rPr sz="6600" b="1" dirty="0" err="1"/>
              <a:t>Polski</a:t>
            </a:r>
            <a:r>
              <a:rPr sz="6600" b="1" dirty="0"/>
              <a:t> </a:t>
            </a:r>
            <a:r>
              <a:rPr sz="6600" b="1" dirty="0" err="1"/>
              <a:t>jako</a:t>
            </a:r>
            <a:r>
              <a:rPr sz="6600" b="1" dirty="0"/>
              <a:t> </a:t>
            </a:r>
            <a:r>
              <a:rPr sz="6600" b="1" dirty="0" err="1"/>
              <a:t>odsetek</a:t>
            </a:r>
            <a:r>
              <a:rPr sz="6600" b="1" dirty="0"/>
              <a:t> PKB</a:t>
            </a:r>
            <a:r>
              <a:rPr lang="pl-PL" sz="6600" b="1" dirty="0"/>
              <a:t> PPP l</a:t>
            </a:r>
            <a:r>
              <a:rPr sz="6600" b="1" dirty="0" err="1"/>
              <a:t>idera</a:t>
            </a:r>
            <a:r>
              <a:rPr sz="6600" b="1" dirty="0"/>
              <a:t> </a:t>
            </a:r>
            <a:r>
              <a:rPr sz="6600" b="1" dirty="0" err="1"/>
              <a:t>technologicznego</a:t>
            </a:r>
            <a:r>
              <a:rPr sz="6600" b="1" dirty="0"/>
              <a:t> (1800-201</a:t>
            </a:r>
            <a:r>
              <a:rPr lang="pl-PL" sz="6600" b="1" dirty="0"/>
              <a:t>7</a:t>
            </a:r>
            <a:r>
              <a:rPr sz="6600" b="1" dirty="0"/>
              <a:t>)</a:t>
            </a:r>
          </a:p>
        </p:txBody>
      </p:sp>
      <p:pic>
        <p:nvPicPr>
          <p:cNvPr id="109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7131" y="2798403"/>
            <a:ext cx="18770461" cy="10526393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Epoka przedprzemysłowa"/>
          <p:cNvSpPr txBox="1">
            <a:spLocks noGrp="1"/>
          </p:cNvSpPr>
          <p:nvPr>
            <p:ph type="body" sz="quarter" idx="4294967295"/>
          </p:nvPr>
        </p:nvSpPr>
        <p:spPr>
          <a:xfrm>
            <a:off x="1905378" y="1645496"/>
            <a:ext cx="8396983" cy="800103"/>
          </a:xfrm>
          <a:prstGeom prst="rect">
            <a:avLst/>
          </a:prstGeom>
        </p:spPr>
        <p:txBody>
          <a:bodyPr lIns="45719" tIns="45719" rIns="45719" bIns="45719" anchor="t">
            <a:noAutofit/>
          </a:bodyPr>
          <a:lstStyle>
            <a:lvl1pPr marL="0" indent="0" defTabSz="457200">
              <a:lnSpc>
                <a:spcPts val="7900"/>
              </a:lnSpc>
              <a:spcBef>
                <a:spcPts val="0"/>
              </a:spcBef>
              <a:buSzTx/>
              <a:buFont typeface="Arial"/>
              <a:buNone/>
              <a:defRPr sz="2800"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lvl1pPr>
          </a:lstStyle>
          <a:p>
            <a:r>
              <a:rPr sz="4800" b="1" i="1" dirty="0" err="1"/>
              <a:t>Epoka</a:t>
            </a:r>
            <a:r>
              <a:rPr sz="4800" b="1" i="1" dirty="0"/>
              <a:t> </a:t>
            </a:r>
            <a:r>
              <a:rPr sz="4800" b="1" i="1" dirty="0" err="1"/>
              <a:t>przedprzemysłowa</a:t>
            </a:r>
            <a:endParaRPr sz="4800" b="1" i="1" dirty="0"/>
          </a:p>
        </p:txBody>
      </p:sp>
      <p:sp>
        <p:nvSpPr>
          <p:cNvPr id="111" name="Epoka przemysłowa"/>
          <p:cNvSpPr txBox="1"/>
          <p:nvPr/>
        </p:nvSpPr>
        <p:spPr>
          <a:xfrm>
            <a:off x="10925773" y="1645496"/>
            <a:ext cx="7583900" cy="800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Autofit/>
          </a:bodyPr>
          <a:lstStyle>
            <a:lvl1pPr algn="l" defTabSz="457200">
              <a:lnSpc>
                <a:spcPts val="7900"/>
              </a:lnSpc>
              <a:buFont typeface="Arial"/>
              <a:defRPr sz="2800"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lvl1pPr>
          </a:lstStyle>
          <a:p>
            <a:r>
              <a:rPr sz="4800" b="1" i="1" dirty="0" err="1"/>
              <a:t>Epoka</a:t>
            </a:r>
            <a:r>
              <a:rPr sz="4800" b="1" i="1" dirty="0"/>
              <a:t> </a:t>
            </a:r>
            <a:r>
              <a:rPr sz="4800" b="1" i="1" dirty="0" err="1"/>
              <a:t>przemysłowa</a:t>
            </a:r>
            <a:endParaRPr sz="4800" b="1" i="1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E45F614-18F5-4E8D-AEA8-AA6FDBB19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2669420"/>
            <a:ext cx="23857527" cy="1100818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rostokąt 21"/>
          <p:cNvSpPr/>
          <p:nvPr/>
        </p:nvSpPr>
        <p:spPr>
          <a:xfrm>
            <a:off x="0" y="12265986"/>
            <a:ext cx="24384000" cy="1437256"/>
          </a:xfrm>
          <a:prstGeom prst="rect">
            <a:avLst/>
          </a:prstGeom>
          <a:solidFill>
            <a:srgbClr val="DCDEE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58" name="Najważniejsze megatrendy wewnętrzne"/>
          <p:cNvSpPr txBox="1">
            <a:spLocks noGrp="1"/>
          </p:cNvSpPr>
          <p:nvPr>
            <p:ph type="body" sz="quarter" idx="4294967295"/>
          </p:nvPr>
        </p:nvSpPr>
        <p:spPr>
          <a:xfrm>
            <a:off x="674921" y="1291705"/>
            <a:ext cx="20106895" cy="1652518"/>
          </a:xfrm>
          <a:prstGeom prst="rect">
            <a:avLst/>
          </a:prstGeom>
        </p:spPr>
        <p:txBody>
          <a:bodyPr lIns="45719" tIns="45719" rIns="45719" bIns="45719" anchor="t">
            <a:normAutofit/>
          </a:bodyPr>
          <a:lstStyle>
            <a:lvl1pPr marL="0" indent="0" defTabSz="457200">
              <a:lnSpc>
                <a:spcPts val="8900"/>
              </a:lnSpc>
              <a:spcBef>
                <a:spcPts val="0"/>
              </a:spcBef>
              <a:buSzTx/>
              <a:buFont typeface="Arial"/>
              <a:buNone/>
              <a:defRPr sz="3600"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lvl1pPr>
          </a:lstStyle>
          <a:p>
            <a:r>
              <a:rPr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Najważniejsze</a:t>
            </a:r>
            <a:r>
              <a:rPr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megatrendy</a:t>
            </a:r>
            <a:r>
              <a:rPr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wewnętrzne</a:t>
            </a:r>
            <a:endParaRPr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Strategia Odpowiedzialnego Rozwoj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877823">
              <a:defRPr sz="3839"/>
            </a:lvl1pPr>
          </a:lstStyle>
          <a:p>
            <a:endParaRPr sz="7200" b="1" dirty="0"/>
          </a:p>
        </p:txBody>
      </p:sp>
      <p:sp>
        <p:nvSpPr>
          <p:cNvPr id="160" name="Zmiana generacyjna w Polsce z pierwszej na drugą falę wyżu demograficznego,"/>
          <p:cNvSpPr txBox="1"/>
          <p:nvPr/>
        </p:nvSpPr>
        <p:spPr>
          <a:xfrm>
            <a:off x="588056" y="5013421"/>
            <a:ext cx="6179126" cy="6582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algn="l" defTabSz="457200">
              <a:lnSpc>
                <a:spcPts val="8900"/>
              </a:lnSpc>
              <a:buFont typeface="Arial"/>
              <a:defRPr sz="3600">
                <a:solidFill>
                  <a:srgbClr val="BE1726"/>
                </a:solidFill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pPr>
            <a:r>
              <a:rPr sz="8000" b="1" dirty="0" err="1"/>
              <a:t>Zmiana</a:t>
            </a:r>
            <a:r>
              <a:rPr sz="8000" b="1" dirty="0"/>
              <a:t> </a:t>
            </a:r>
            <a:r>
              <a:rPr sz="8000" b="1" dirty="0" err="1"/>
              <a:t>generacyjna</a:t>
            </a:r>
            <a:r>
              <a:rPr sz="8000" b="1" dirty="0"/>
              <a:t> </a:t>
            </a:r>
            <a:r>
              <a:rPr sz="4800" b="1" dirty="0"/>
              <a:t>w </a:t>
            </a:r>
            <a:r>
              <a:rPr sz="4800" b="1" dirty="0" err="1"/>
              <a:t>Polsce</a:t>
            </a:r>
            <a:r>
              <a:rPr sz="4800" b="1" dirty="0"/>
              <a:t> z </a:t>
            </a:r>
            <a:r>
              <a:rPr sz="4800" b="1" dirty="0" err="1"/>
              <a:t>pierwszej</a:t>
            </a:r>
            <a:r>
              <a:rPr sz="4800" b="1" dirty="0"/>
              <a:t> </a:t>
            </a:r>
            <a:r>
              <a:rPr sz="4800" b="1" dirty="0" err="1"/>
              <a:t>na</a:t>
            </a:r>
            <a:r>
              <a:rPr sz="4800" b="1" dirty="0"/>
              <a:t> </a:t>
            </a:r>
            <a:r>
              <a:rPr sz="4800" b="1" dirty="0" err="1"/>
              <a:t>drugą</a:t>
            </a:r>
            <a:r>
              <a:rPr sz="4800" b="1" dirty="0"/>
              <a:t> </a:t>
            </a:r>
            <a:r>
              <a:rPr sz="4800" b="1" dirty="0" err="1"/>
              <a:t>falę</a:t>
            </a:r>
            <a:r>
              <a:rPr sz="4800" b="1" dirty="0"/>
              <a:t> </a:t>
            </a:r>
            <a:r>
              <a:rPr sz="4800" b="1" dirty="0" err="1"/>
              <a:t>wyżu</a:t>
            </a:r>
            <a:r>
              <a:rPr sz="4800" b="1" dirty="0"/>
              <a:t> </a:t>
            </a:r>
            <a:r>
              <a:rPr sz="4800" b="1" dirty="0" err="1"/>
              <a:t>demograficznego</a:t>
            </a:r>
            <a:r>
              <a:rPr sz="4800" b="1" dirty="0"/>
              <a:t>, </a:t>
            </a:r>
          </a:p>
        </p:txBody>
      </p:sp>
      <p:sp>
        <p:nvSpPr>
          <p:cNvPr id="161" name="Koniec „wielkiej transformacji ”ustrojowej w Polsce i konieczność radykalnego zakończenia towarzyszących jej patologii zwanych eufemistycznie „pierwotną akumulacją kapitału”"/>
          <p:cNvSpPr txBox="1"/>
          <p:nvPr/>
        </p:nvSpPr>
        <p:spPr>
          <a:xfrm>
            <a:off x="6364187" y="5056551"/>
            <a:ext cx="8728365" cy="7209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Autofit/>
          </a:bodyPr>
          <a:lstStyle>
            <a:lvl1pPr algn="l" defTabSz="452627">
              <a:lnSpc>
                <a:spcPts val="8800"/>
              </a:lnSpc>
              <a:buFont typeface="Arial"/>
              <a:defRPr sz="3564">
                <a:solidFill>
                  <a:srgbClr val="BE1726"/>
                </a:solidFill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lvl1pPr>
          </a:lstStyle>
          <a:p>
            <a:r>
              <a:rPr sz="8000" b="1" dirty="0" err="1"/>
              <a:t>Koniec</a:t>
            </a:r>
            <a:r>
              <a:rPr sz="8000" b="1" dirty="0"/>
              <a:t> „</a:t>
            </a:r>
            <a:r>
              <a:rPr sz="8000" b="1" dirty="0" err="1"/>
              <a:t>wielkiej</a:t>
            </a:r>
            <a:r>
              <a:rPr sz="8000" b="1" dirty="0"/>
              <a:t> </a:t>
            </a:r>
            <a:r>
              <a:rPr sz="8000" b="1" dirty="0" err="1"/>
              <a:t>transformacji</a:t>
            </a:r>
            <a:r>
              <a:rPr sz="8000" b="1" dirty="0"/>
              <a:t> </a:t>
            </a:r>
            <a:r>
              <a:rPr sz="4800" b="1" dirty="0"/>
              <a:t>”</a:t>
            </a:r>
            <a:r>
              <a:rPr sz="4800" b="1" dirty="0" err="1"/>
              <a:t>ustrojowej</a:t>
            </a:r>
            <a:r>
              <a:rPr sz="4800" b="1" dirty="0"/>
              <a:t> w </a:t>
            </a:r>
            <a:r>
              <a:rPr sz="4800" b="1" dirty="0" err="1"/>
              <a:t>Polsce</a:t>
            </a:r>
            <a:r>
              <a:rPr sz="4800" b="1" dirty="0"/>
              <a:t> i </a:t>
            </a:r>
            <a:r>
              <a:rPr sz="4800" b="1" dirty="0" err="1"/>
              <a:t>konieczność</a:t>
            </a:r>
            <a:r>
              <a:rPr sz="4800" b="1" dirty="0"/>
              <a:t> </a:t>
            </a:r>
            <a:r>
              <a:rPr sz="4800" b="1" dirty="0" err="1"/>
              <a:t>radykalnego</a:t>
            </a:r>
            <a:r>
              <a:rPr sz="4800" b="1" dirty="0"/>
              <a:t> </a:t>
            </a:r>
            <a:r>
              <a:rPr sz="4800" b="1" dirty="0" err="1"/>
              <a:t>zakończenia</a:t>
            </a:r>
            <a:r>
              <a:rPr sz="4800" b="1" dirty="0"/>
              <a:t> </a:t>
            </a:r>
            <a:r>
              <a:rPr sz="4800" b="1" dirty="0" err="1"/>
              <a:t>towarzyszących</a:t>
            </a:r>
            <a:r>
              <a:rPr sz="4800" b="1" dirty="0"/>
              <a:t> </a:t>
            </a:r>
            <a:r>
              <a:rPr sz="4800" b="1" dirty="0" err="1"/>
              <a:t>jej</a:t>
            </a:r>
            <a:r>
              <a:rPr sz="4800" b="1" dirty="0"/>
              <a:t> </a:t>
            </a:r>
            <a:r>
              <a:rPr sz="4800" b="1" dirty="0" err="1"/>
              <a:t>patologii</a:t>
            </a:r>
            <a:endParaRPr sz="4800" b="1" dirty="0"/>
          </a:p>
        </p:txBody>
      </p:sp>
      <p:sp>
        <p:nvSpPr>
          <p:cNvPr id="162" name="Zmiana modelu finansowania rozwoju - jeśli nie dojdzie do przeorientowania gospodarki i postaw ludzi nią kierujących, to po 2020 roku, kiedy ubędzie środków unijnych, gospodarka polska wpadnie w poważne problemy."/>
          <p:cNvSpPr txBox="1"/>
          <p:nvPr/>
        </p:nvSpPr>
        <p:spPr>
          <a:xfrm>
            <a:off x="15461671" y="4780349"/>
            <a:ext cx="8645238" cy="6273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Autofit/>
          </a:bodyPr>
          <a:lstStyle/>
          <a:p>
            <a:pPr algn="l" defTabSz="448055">
              <a:lnSpc>
                <a:spcPts val="8700"/>
              </a:lnSpc>
              <a:buFont typeface="Arial"/>
              <a:defRPr sz="3528">
                <a:solidFill>
                  <a:srgbClr val="BE1726"/>
                </a:solidFill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pPr>
            <a:r>
              <a:rPr sz="7200" b="1" dirty="0" err="1"/>
              <a:t>Zmiana</a:t>
            </a:r>
            <a:r>
              <a:rPr sz="7200" b="1" dirty="0"/>
              <a:t> </a:t>
            </a:r>
            <a:r>
              <a:rPr sz="7200" b="1" dirty="0" err="1"/>
              <a:t>modelu</a:t>
            </a:r>
            <a:r>
              <a:rPr sz="7200" b="1" dirty="0"/>
              <a:t> </a:t>
            </a:r>
            <a:r>
              <a:rPr sz="7200" b="1" dirty="0" err="1"/>
              <a:t>finansowania</a:t>
            </a:r>
            <a:r>
              <a:rPr sz="7200" b="1" dirty="0"/>
              <a:t> </a:t>
            </a:r>
            <a:r>
              <a:rPr sz="7200" b="1" dirty="0" err="1"/>
              <a:t>rozwoju</a:t>
            </a:r>
            <a:r>
              <a:rPr sz="7200" b="1" dirty="0"/>
              <a:t> </a:t>
            </a:r>
            <a:r>
              <a:rPr sz="4000" b="1" dirty="0"/>
              <a:t>- </a:t>
            </a:r>
            <a:r>
              <a:rPr sz="4000" b="1" dirty="0" err="1"/>
              <a:t>jeśli</a:t>
            </a:r>
            <a:r>
              <a:rPr sz="4000" b="1" dirty="0"/>
              <a:t> </a:t>
            </a:r>
            <a:r>
              <a:rPr sz="4000" b="1" dirty="0" err="1"/>
              <a:t>nie</a:t>
            </a:r>
            <a:r>
              <a:rPr sz="4000" b="1" dirty="0"/>
              <a:t> </a:t>
            </a:r>
            <a:r>
              <a:rPr sz="4000" b="1" dirty="0" err="1"/>
              <a:t>dojdzie</a:t>
            </a:r>
            <a:r>
              <a:rPr sz="4000" b="1" dirty="0"/>
              <a:t> do </a:t>
            </a:r>
            <a:r>
              <a:rPr sz="4000" b="1" dirty="0" err="1"/>
              <a:t>przeorientowania</a:t>
            </a:r>
            <a:r>
              <a:rPr sz="4000" b="1" dirty="0"/>
              <a:t> </a:t>
            </a:r>
            <a:r>
              <a:rPr sz="4000" b="1" dirty="0" err="1"/>
              <a:t>gospodarki</a:t>
            </a:r>
            <a:r>
              <a:rPr sz="4000" b="1" dirty="0"/>
              <a:t> </a:t>
            </a:r>
            <a:r>
              <a:rPr sz="4000" b="1" dirty="0" err="1"/>
              <a:t>i</a:t>
            </a:r>
            <a:r>
              <a:rPr sz="4000" b="1" dirty="0"/>
              <a:t> </a:t>
            </a:r>
            <a:r>
              <a:rPr sz="4000" b="1" dirty="0" err="1"/>
              <a:t>postaw</a:t>
            </a:r>
            <a:r>
              <a:rPr sz="4000" b="1" dirty="0"/>
              <a:t> </a:t>
            </a:r>
            <a:r>
              <a:rPr sz="4000" b="1" dirty="0" err="1"/>
              <a:t>ludzi</a:t>
            </a:r>
            <a:r>
              <a:rPr sz="4000" b="1" dirty="0"/>
              <a:t> </a:t>
            </a:r>
            <a:r>
              <a:rPr sz="4000" b="1" dirty="0" err="1"/>
              <a:t>nią</a:t>
            </a:r>
            <a:r>
              <a:rPr sz="4000" b="1" dirty="0"/>
              <a:t> </a:t>
            </a:r>
            <a:r>
              <a:rPr sz="4000" b="1" dirty="0" err="1"/>
              <a:t>kierujących</a:t>
            </a:r>
            <a:r>
              <a:rPr sz="4000" b="1" dirty="0"/>
              <a:t>, to po 2020 </a:t>
            </a:r>
            <a:r>
              <a:rPr sz="4000" b="1" dirty="0" err="1"/>
              <a:t>roku</a:t>
            </a:r>
            <a:r>
              <a:rPr sz="4000" b="1" dirty="0"/>
              <a:t>, </a:t>
            </a:r>
            <a:r>
              <a:rPr sz="4000" b="1" dirty="0" err="1"/>
              <a:t>kiedy</a:t>
            </a:r>
            <a:r>
              <a:rPr sz="4000" b="1" dirty="0"/>
              <a:t> </a:t>
            </a:r>
            <a:r>
              <a:rPr sz="4000" b="1" dirty="0" err="1"/>
              <a:t>ubędzie</a:t>
            </a:r>
            <a:r>
              <a:rPr sz="4000" b="1" dirty="0"/>
              <a:t> </a:t>
            </a:r>
            <a:r>
              <a:rPr sz="4000" b="1" dirty="0" err="1"/>
              <a:t>środków</a:t>
            </a:r>
            <a:r>
              <a:rPr sz="4000" b="1" dirty="0"/>
              <a:t> </a:t>
            </a:r>
            <a:r>
              <a:rPr sz="4000" b="1" dirty="0" err="1"/>
              <a:t>unijnych</a:t>
            </a:r>
            <a:r>
              <a:rPr sz="4000" b="1" dirty="0"/>
              <a:t>, </a:t>
            </a:r>
            <a:r>
              <a:rPr sz="4000" b="1" u="sng" dirty="0" err="1"/>
              <a:t>gospodarka</a:t>
            </a:r>
            <a:r>
              <a:rPr sz="4000" b="1" u="sng" dirty="0"/>
              <a:t> </a:t>
            </a:r>
            <a:r>
              <a:rPr sz="4000" b="1" u="sng" dirty="0" err="1"/>
              <a:t>polska</a:t>
            </a:r>
            <a:r>
              <a:rPr sz="4000" b="1" u="sng" dirty="0"/>
              <a:t> </a:t>
            </a:r>
            <a:r>
              <a:rPr sz="4000" b="1" u="sng" dirty="0" err="1"/>
              <a:t>wpadnie</a:t>
            </a:r>
            <a:r>
              <a:rPr sz="4000" b="1" u="sng" dirty="0"/>
              <a:t> w </a:t>
            </a:r>
            <a:r>
              <a:rPr sz="4000" b="1" u="sng" dirty="0" err="1"/>
              <a:t>poważne</a:t>
            </a:r>
            <a:r>
              <a:rPr sz="4000" b="1" u="sng" dirty="0"/>
              <a:t> </a:t>
            </a:r>
            <a:r>
              <a:rPr sz="4000" b="1" u="sng" dirty="0" err="1"/>
              <a:t>problemy</a:t>
            </a:r>
            <a:r>
              <a:rPr sz="4000" b="1" dirty="0"/>
              <a:t>. </a:t>
            </a:r>
          </a:p>
        </p:txBody>
      </p:sp>
      <p:pic>
        <p:nvPicPr>
          <p:cNvPr id="163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37317" y="3370662"/>
            <a:ext cx="1140302" cy="1216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Obrazek" descr="Obra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51698" y="3370662"/>
            <a:ext cx="1140302" cy="1058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Obrazek" descr="Obrazek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091065" y="3329936"/>
            <a:ext cx="1140302" cy="1140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AD22C0F7-579C-4A55-8948-8B31DFFFF943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416427" y="4552949"/>
            <a:ext cx="15544800" cy="2286000"/>
          </a:xfrm>
        </p:spPr>
        <p:txBody>
          <a:bodyPr/>
          <a:lstStyle/>
          <a:p>
            <a:pPr eaLnBrk="1" hangingPunct="1"/>
            <a:r>
              <a:rPr lang="pl-PL" altLang="pl-PL"/>
              <a:t> </a:t>
            </a:r>
          </a:p>
        </p:txBody>
      </p:sp>
      <p:sp>
        <p:nvSpPr>
          <p:cNvPr id="16387" name="Text Box 4">
            <a:extLst>
              <a:ext uri="{FF2B5EF4-FFF2-40B4-BE49-F238E27FC236}">
                <a16:creationId xmlns:a16="http://schemas.microsoft.com/office/drawing/2014/main" id="{BADE6158-F2BD-49F1-AFE0-543AA745D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27" y="0"/>
            <a:ext cx="2360814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 b="1">
                <a:solidFill>
                  <a:srgbClr val="F5822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rgbClr val="000066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7200" dirty="0">
                <a:solidFill>
                  <a:srgbClr val="C00000"/>
                </a:solidFill>
              </a:rPr>
              <a:t>Zmiana pokoleniowa- Prognoza demografii GUS 2014 r.</a:t>
            </a:r>
          </a:p>
        </p:txBody>
      </p:sp>
      <p:pic>
        <p:nvPicPr>
          <p:cNvPr id="16388" name="Picture 5" descr="demografia Polski 2015 według wieku">
            <a:extLst>
              <a:ext uri="{FF2B5EF4-FFF2-40B4-BE49-F238E27FC236}">
                <a16:creationId xmlns:a16="http://schemas.microsoft.com/office/drawing/2014/main" id="{CFCA5CD3-1DC7-4A78-9837-FE082128A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7344" y="2308324"/>
            <a:ext cx="19784291" cy="11407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6">
            <a:extLst>
              <a:ext uri="{FF2B5EF4-FFF2-40B4-BE49-F238E27FC236}">
                <a16:creationId xmlns:a16="http://schemas.microsoft.com/office/drawing/2014/main" id="{3315B2B4-0737-4072-8AC3-CB2E0A684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9651" y="-12598400"/>
            <a:ext cx="146177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 b="1">
                <a:solidFill>
                  <a:srgbClr val="F5822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rgbClr val="000066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pl-PL" altLang="pl-PL" sz="4800" b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17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rostokąt 21"/>
          <p:cNvSpPr/>
          <p:nvPr/>
        </p:nvSpPr>
        <p:spPr>
          <a:xfrm>
            <a:off x="0" y="8384170"/>
            <a:ext cx="24384000" cy="5158423"/>
          </a:xfrm>
          <a:prstGeom prst="rect">
            <a:avLst/>
          </a:prstGeom>
          <a:solidFill>
            <a:srgbClr val="DCDEE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68" name="Zdecydowana większość młodych Europejczyków jest niezadowolona z sytuacji politycznej w ich krajach i opowiada się za zmianami."/>
          <p:cNvSpPr txBox="1">
            <a:spLocks noGrp="1"/>
          </p:cNvSpPr>
          <p:nvPr>
            <p:ph type="body" sz="quarter" idx="4294967295"/>
          </p:nvPr>
        </p:nvSpPr>
        <p:spPr>
          <a:xfrm>
            <a:off x="755861" y="2829352"/>
            <a:ext cx="19045864" cy="1672137"/>
          </a:xfrm>
          <a:prstGeom prst="rect">
            <a:avLst/>
          </a:prstGeom>
        </p:spPr>
        <p:txBody>
          <a:bodyPr lIns="45719" tIns="45719" rIns="45719" bIns="45719" anchor="t">
            <a:noAutofit/>
          </a:bodyPr>
          <a:lstStyle>
            <a:lvl1pPr marL="0" indent="0" defTabSz="457200">
              <a:lnSpc>
                <a:spcPts val="8400"/>
              </a:lnSpc>
              <a:spcBef>
                <a:spcPts val="0"/>
              </a:spcBef>
              <a:buSzTx/>
              <a:buFont typeface="Arial"/>
              <a:buNone/>
              <a:defRPr sz="3200"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lvl1pPr>
          </a:lstStyle>
          <a:p>
            <a:pPr algn="ctr"/>
            <a:endParaRPr sz="5400" b="1" dirty="0"/>
          </a:p>
        </p:txBody>
      </p:sp>
      <p:sp>
        <p:nvSpPr>
          <p:cNvPr id="169" name="Strategia Odpowiedzialnego Rozwoju"/>
          <p:cNvSpPr txBox="1">
            <a:spLocks noGrp="1"/>
          </p:cNvSpPr>
          <p:nvPr>
            <p:ph type="title"/>
          </p:nvPr>
        </p:nvSpPr>
        <p:spPr>
          <a:xfrm>
            <a:off x="284806" y="1362527"/>
            <a:ext cx="21005800" cy="800102"/>
          </a:xfrm>
          <a:prstGeom prst="rect">
            <a:avLst/>
          </a:prstGeom>
        </p:spPr>
        <p:txBody>
          <a:bodyPr>
            <a:noAutofit/>
          </a:bodyPr>
          <a:lstStyle>
            <a:lvl1pPr defTabSz="877823">
              <a:defRPr sz="3839"/>
            </a:lvl1pPr>
          </a:lstStyle>
          <a:p>
            <a:pPr algn="ctr"/>
            <a:r>
              <a:rPr lang="pl-PL" sz="8000" b="1" dirty="0"/>
              <a:t>Zmiana pokoleniowa – dążą do zasadniczej reorganizacji ładu politycznego </a:t>
            </a:r>
            <a:endParaRPr sz="8000" b="1" dirty="0"/>
          </a:p>
        </p:txBody>
      </p:sp>
      <p:grpSp>
        <p:nvGrpSpPr>
          <p:cNvPr id="175" name="Grupuj"/>
          <p:cNvGrpSpPr/>
          <p:nvPr/>
        </p:nvGrpSpPr>
        <p:grpSpPr>
          <a:xfrm>
            <a:off x="755861" y="5751828"/>
            <a:ext cx="7442843" cy="7605157"/>
            <a:chOff x="0" y="0"/>
            <a:chExt cx="7442842" cy="7605156"/>
          </a:xfrm>
        </p:grpSpPr>
        <p:sp>
          <p:nvSpPr>
            <p:cNvPr id="170" name="Młodych Polaków uważa, że system polityczny w ich kraju funkcjonuje poprawnie"/>
            <p:cNvSpPr txBox="1"/>
            <p:nvPr/>
          </p:nvSpPr>
          <p:spPr>
            <a:xfrm>
              <a:off x="0" y="2228108"/>
              <a:ext cx="7442842" cy="5377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 defTabSz="457200">
                <a:lnSpc>
                  <a:spcPts val="8400"/>
                </a:lnSpc>
                <a:buFont typeface="Arial"/>
                <a:defRPr sz="3200">
                  <a:latin typeface="Tide Sans 400 Lil Dude"/>
                  <a:ea typeface="Tide Sans 400 Lil Dude"/>
                  <a:cs typeface="Tide Sans 400 Lil Dude"/>
                  <a:sym typeface="Tide Sans 400 Lil Dude"/>
                </a:defRPr>
              </a:lvl1pPr>
            </a:lstStyle>
            <a:p>
              <a:r>
                <a:rPr sz="5400" b="1" dirty="0" err="1"/>
                <a:t>Młodych</a:t>
              </a:r>
              <a:r>
                <a:rPr sz="5400" b="1" dirty="0"/>
                <a:t> </a:t>
              </a:r>
              <a:r>
                <a:rPr sz="5400" b="1" dirty="0" err="1"/>
                <a:t>Polaków</a:t>
              </a:r>
              <a:r>
                <a:rPr sz="5400" b="1" dirty="0"/>
                <a:t> </a:t>
              </a:r>
              <a:r>
                <a:rPr sz="5400" b="1" dirty="0" err="1"/>
                <a:t>uważa</a:t>
              </a:r>
              <a:r>
                <a:rPr sz="5400" b="1" dirty="0"/>
                <a:t>, </a:t>
              </a:r>
              <a:r>
                <a:rPr sz="5400" b="1" dirty="0" err="1"/>
                <a:t>że</a:t>
              </a:r>
              <a:r>
                <a:rPr sz="5400" b="1" dirty="0"/>
                <a:t> system </a:t>
              </a:r>
              <a:r>
                <a:rPr sz="5400" b="1" dirty="0" err="1"/>
                <a:t>polityczny</a:t>
              </a:r>
              <a:r>
                <a:rPr sz="5400" b="1" dirty="0"/>
                <a:t> w ich </a:t>
              </a:r>
              <a:r>
                <a:rPr sz="5400" b="1" dirty="0" err="1"/>
                <a:t>kraju</a:t>
              </a:r>
              <a:r>
                <a:rPr sz="5400" b="1" dirty="0"/>
                <a:t> </a:t>
              </a:r>
              <a:r>
                <a:rPr sz="5400" b="1" dirty="0" err="1"/>
                <a:t>funkcjonuje</a:t>
              </a:r>
              <a:r>
                <a:rPr sz="5400" b="1" dirty="0"/>
                <a:t> </a:t>
              </a:r>
              <a:r>
                <a:rPr sz="5400" b="1" dirty="0" err="1"/>
                <a:t>poprawnie</a:t>
              </a:r>
              <a:endParaRPr sz="5400" b="1" dirty="0"/>
            </a:p>
          </p:txBody>
        </p:sp>
        <p:grpSp>
          <p:nvGrpSpPr>
            <p:cNvPr id="174" name="Grupuj"/>
            <p:cNvGrpSpPr/>
            <p:nvPr/>
          </p:nvGrpSpPr>
          <p:grpSpPr>
            <a:xfrm>
              <a:off x="19135" y="0"/>
              <a:ext cx="2563974" cy="1748568"/>
              <a:chOff x="0" y="0"/>
              <a:chExt cx="2563972" cy="1748567"/>
            </a:xfrm>
          </p:grpSpPr>
          <p:sp>
            <p:nvSpPr>
              <p:cNvPr id="171" name="Shape 338"/>
              <p:cNvSpPr/>
              <p:nvPr/>
            </p:nvSpPr>
            <p:spPr>
              <a:xfrm>
                <a:off x="127000" y="127000"/>
                <a:ext cx="2436973" cy="1621568"/>
              </a:xfrm>
              <a:prstGeom prst="rect">
                <a:avLst/>
              </a:prstGeom>
              <a:noFill/>
              <a:ln w="3810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72" name="Shape 338"/>
              <p:cNvSpPr/>
              <p:nvPr/>
            </p:nvSpPr>
            <p:spPr>
              <a:xfrm>
                <a:off x="0" y="0"/>
                <a:ext cx="2436973" cy="1621568"/>
              </a:xfrm>
              <a:prstGeom prst="rect">
                <a:avLst/>
              </a:prstGeom>
              <a:solidFill>
                <a:srgbClr val="BE17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73" name="Shape 339"/>
              <p:cNvSpPr txBox="1"/>
              <p:nvPr/>
            </p:nvSpPr>
            <p:spPr>
              <a:xfrm>
                <a:off x="330146" y="281113"/>
                <a:ext cx="1776680" cy="1016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l" defTabSz="914400">
                  <a:defRPr sz="6000">
                    <a:solidFill>
                      <a:srgbClr val="FFFFFF"/>
                    </a:solidFill>
                    <a:latin typeface="Tide Sans 600 Bunny"/>
                    <a:ea typeface="Tide Sans 600 Bunny"/>
                    <a:cs typeface="Tide Sans 600 Bunny"/>
                    <a:sym typeface="Tide Sans 600 Bunny"/>
                  </a:defRPr>
                </a:lvl1pPr>
              </a:lstStyle>
              <a:p>
                <a:r>
                  <a:rPr dirty="0"/>
                  <a:t>13%</a:t>
                </a:r>
              </a:p>
            </p:txBody>
          </p:sp>
        </p:grpSp>
      </p:grpSp>
      <p:grpSp>
        <p:nvGrpSpPr>
          <p:cNvPr id="181" name="Grupuj"/>
          <p:cNvGrpSpPr/>
          <p:nvPr/>
        </p:nvGrpSpPr>
        <p:grpSpPr>
          <a:xfrm>
            <a:off x="8840705" y="4981541"/>
            <a:ext cx="7323055" cy="6682025"/>
            <a:chOff x="0" y="0"/>
            <a:chExt cx="7323053" cy="6682024"/>
          </a:xfrm>
        </p:grpSpPr>
        <p:sp>
          <p:nvSpPr>
            <p:cNvPr id="176" name="Młodych Polaków domaga się zmian"/>
            <p:cNvSpPr txBox="1"/>
            <p:nvPr/>
          </p:nvSpPr>
          <p:spPr>
            <a:xfrm>
              <a:off x="0" y="3552962"/>
              <a:ext cx="7323053" cy="31290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defTabSz="457200">
                <a:lnSpc>
                  <a:spcPts val="11800"/>
                </a:lnSpc>
                <a:buFont typeface="Arial"/>
                <a:defRPr sz="6000">
                  <a:latin typeface="Tide Sans 600 Bunny"/>
                  <a:ea typeface="Tide Sans 600 Bunny"/>
                  <a:cs typeface="Tide Sans 600 Bunny"/>
                  <a:sym typeface="Tide Sans 600 Bunny"/>
                </a:defRPr>
              </a:pPr>
              <a:r>
                <a:rPr b="1" dirty="0" err="1"/>
                <a:t>Młodych</a:t>
              </a:r>
              <a:r>
                <a:rPr b="1" dirty="0"/>
                <a:t> </a:t>
              </a:r>
              <a:r>
                <a:rPr b="1" dirty="0" err="1"/>
                <a:t>Polaków</a:t>
              </a:r>
              <a:r>
                <a:rPr b="1" dirty="0"/>
                <a:t> </a:t>
              </a:r>
              <a:r>
                <a:rPr b="1" dirty="0" err="1"/>
                <a:t>domaga</a:t>
              </a:r>
              <a:r>
                <a:rPr b="1" dirty="0"/>
                <a:t> </a:t>
              </a:r>
              <a:r>
                <a:rPr b="1" dirty="0" err="1"/>
                <a:t>się</a:t>
              </a:r>
              <a:r>
                <a:rPr b="1" dirty="0"/>
                <a:t> </a:t>
              </a:r>
              <a:r>
                <a:rPr b="1" dirty="0" err="1"/>
                <a:t>zmian</a:t>
              </a:r>
              <a:endParaRPr b="1" dirty="0"/>
            </a:p>
          </p:txBody>
        </p:sp>
        <p:grpSp>
          <p:nvGrpSpPr>
            <p:cNvPr id="180" name="Grupuj"/>
            <p:cNvGrpSpPr/>
            <p:nvPr/>
          </p:nvGrpSpPr>
          <p:grpSpPr>
            <a:xfrm>
              <a:off x="19135" y="0"/>
              <a:ext cx="4966816" cy="3389791"/>
              <a:chOff x="0" y="0"/>
              <a:chExt cx="4966815" cy="3389790"/>
            </a:xfrm>
          </p:grpSpPr>
          <p:sp>
            <p:nvSpPr>
              <p:cNvPr id="177" name="Shape 338"/>
              <p:cNvSpPr/>
              <p:nvPr/>
            </p:nvSpPr>
            <p:spPr>
              <a:xfrm>
                <a:off x="152399" y="186266"/>
                <a:ext cx="4814417" cy="3203525"/>
              </a:xfrm>
              <a:prstGeom prst="rect">
                <a:avLst/>
              </a:prstGeom>
              <a:noFill/>
              <a:ln w="3810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78" name="Shape 338"/>
              <p:cNvSpPr/>
              <p:nvPr/>
            </p:nvSpPr>
            <p:spPr>
              <a:xfrm>
                <a:off x="0" y="0"/>
                <a:ext cx="4814416" cy="3203525"/>
              </a:xfrm>
              <a:prstGeom prst="rect">
                <a:avLst/>
              </a:prstGeom>
              <a:solidFill>
                <a:srgbClr val="BE17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79" name="Shape 339"/>
              <p:cNvSpPr txBox="1"/>
              <p:nvPr/>
            </p:nvSpPr>
            <p:spPr>
              <a:xfrm>
                <a:off x="652228" y="555359"/>
                <a:ext cx="3509959" cy="20071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 defTabSz="914400">
                  <a:defRPr sz="12000">
                    <a:solidFill>
                      <a:srgbClr val="FFFFFF"/>
                    </a:solidFill>
                    <a:latin typeface="Tide Sans 600 Bunny"/>
                    <a:ea typeface="Tide Sans 600 Bunny"/>
                    <a:cs typeface="Tide Sans 600 Bunny"/>
                    <a:sym typeface="Tide Sans 600 Bunny"/>
                  </a:defRPr>
                </a:lvl1pPr>
              </a:lstStyle>
              <a:p>
                <a:r>
                  <a:rPr dirty="0"/>
                  <a:t>47%</a:t>
                </a:r>
              </a:p>
            </p:txBody>
          </p:sp>
        </p:grpSp>
      </p:grpSp>
      <p:sp>
        <p:nvSpPr>
          <p:cNvPr id="182" name="chce, by były to zmiany radykalne"/>
          <p:cNvSpPr txBox="1"/>
          <p:nvPr/>
        </p:nvSpPr>
        <p:spPr>
          <a:xfrm>
            <a:off x="16538461" y="8947110"/>
            <a:ext cx="7159475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8400"/>
              </a:lnSpc>
              <a:buFont typeface="Arial"/>
              <a:defRPr sz="3200">
                <a:solidFill>
                  <a:srgbClr val="AE2C2E"/>
                </a:solidFill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lvl1pPr>
          </a:lstStyle>
          <a:p>
            <a:r>
              <a:rPr sz="6600" b="1" dirty="0" err="1">
                <a:solidFill>
                  <a:srgbClr val="C00000"/>
                </a:solidFill>
                <a:latin typeface="Tide Sans 600 Lil Dude"/>
              </a:rPr>
              <a:t>chce</a:t>
            </a:r>
            <a:r>
              <a:rPr sz="6600" b="1" dirty="0">
                <a:solidFill>
                  <a:srgbClr val="C00000"/>
                </a:solidFill>
                <a:latin typeface="Tide Sans 600 Lil Dude"/>
              </a:rPr>
              <a:t>, by </a:t>
            </a:r>
            <a:r>
              <a:rPr sz="6600" b="1" dirty="0" err="1">
                <a:solidFill>
                  <a:srgbClr val="C00000"/>
                </a:solidFill>
                <a:latin typeface="Tide Sans 600 Lil Dude"/>
              </a:rPr>
              <a:t>były</a:t>
            </a:r>
            <a:r>
              <a:rPr sz="6600" b="1" dirty="0">
                <a:solidFill>
                  <a:srgbClr val="C00000"/>
                </a:solidFill>
                <a:latin typeface="Tide Sans 600 Lil Dude"/>
              </a:rPr>
              <a:t> to </a:t>
            </a:r>
            <a:r>
              <a:rPr sz="6600" b="1" dirty="0" err="1">
                <a:solidFill>
                  <a:srgbClr val="C00000"/>
                </a:solidFill>
                <a:latin typeface="Tide Sans 600 Lil Dude"/>
              </a:rPr>
              <a:t>zmiany</a:t>
            </a:r>
            <a:r>
              <a:rPr sz="6600" b="1" dirty="0">
                <a:solidFill>
                  <a:srgbClr val="C00000"/>
                </a:solidFill>
                <a:latin typeface="Tide Sans 600 Lil Dude"/>
              </a:rPr>
              <a:t> </a:t>
            </a:r>
            <a:r>
              <a:rPr sz="6600" b="1" dirty="0" err="1">
                <a:solidFill>
                  <a:srgbClr val="C00000"/>
                </a:solidFill>
                <a:latin typeface="Tide Sans 600 Lil Dude"/>
              </a:rPr>
              <a:t>radykalne</a:t>
            </a:r>
            <a:endParaRPr sz="6600" b="1" dirty="0">
              <a:solidFill>
                <a:srgbClr val="C00000"/>
              </a:solidFill>
              <a:latin typeface="Tide Sans 600 Lil Dude"/>
            </a:endParaRPr>
          </a:p>
        </p:txBody>
      </p:sp>
      <p:grpSp>
        <p:nvGrpSpPr>
          <p:cNvPr id="185" name="Grupuj"/>
          <p:cNvGrpSpPr/>
          <p:nvPr/>
        </p:nvGrpSpPr>
        <p:grpSpPr>
          <a:xfrm>
            <a:off x="16431748" y="5524158"/>
            <a:ext cx="3518799" cy="2787349"/>
            <a:chOff x="183378" y="-246375"/>
            <a:chExt cx="3518797" cy="2787347"/>
          </a:xfrm>
        </p:grpSpPr>
        <p:sp>
          <p:nvSpPr>
            <p:cNvPr id="183" name="Shape 338"/>
            <p:cNvSpPr/>
            <p:nvPr/>
          </p:nvSpPr>
          <p:spPr>
            <a:xfrm>
              <a:off x="183378" y="183378"/>
              <a:ext cx="3518797" cy="2341417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BE172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84" name="Shape 339"/>
            <p:cNvSpPr txBox="1"/>
            <p:nvPr/>
          </p:nvSpPr>
          <p:spPr>
            <a:xfrm>
              <a:off x="324430" y="-246375"/>
              <a:ext cx="3158846" cy="27873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914400">
                <a:defRPr sz="9000">
                  <a:solidFill>
                    <a:srgbClr val="AE2C2E"/>
                  </a:solidFill>
                  <a:latin typeface="Tide Sans 600 Bunny"/>
                  <a:ea typeface="Tide Sans 600 Bunny"/>
                  <a:cs typeface="Tide Sans 600 Bunny"/>
                  <a:sym typeface="Tide Sans 600 Bunny"/>
                </a:defRPr>
              </a:lvl1pPr>
            </a:lstStyle>
            <a:p>
              <a:r>
                <a:rPr dirty="0">
                  <a:solidFill>
                    <a:schemeClr val="bg1"/>
                  </a:solidFill>
                </a:rPr>
                <a:t>28%</a:t>
              </a:r>
            </a:p>
          </p:txBody>
        </p:sp>
      </p:grpSp>
      <p:sp>
        <p:nvSpPr>
          <p:cNvPr id="21" name="Shape 338"/>
          <p:cNvSpPr/>
          <p:nvPr/>
        </p:nvSpPr>
        <p:spPr>
          <a:xfrm>
            <a:off x="16538461" y="5957455"/>
            <a:ext cx="3440953" cy="2426715"/>
          </a:xfrm>
          <a:prstGeom prst="rect">
            <a:avLst/>
          </a:prstGeom>
          <a:solidFill>
            <a:srgbClr val="BE172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" name="Shape 339"/>
          <p:cNvSpPr txBox="1"/>
          <p:nvPr/>
        </p:nvSpPr>
        <p:spPr>
          <a:xfrm>
            <a:off x="16541016" y="6211744"/>
            <a:ext cx="3435842" cy="18781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l" defTabSz="914400">
              <a:defRPr sz="12000">
                <a:solidFill>
                  <a:srgbClr val="FFFFFF"/>
                </a:solidFill>
                <a:latin typeface="Tide Sans 600 Bunny"/>
                <a:ea typeface="Tide Sans 600 Bunny"/>
                <a:cs typeface="Tide Sans 600 Bunny"/>
                <a:sym typeface="Tide Sans 600 Bunny"/>
              </a:defRPr>
            </a:lvl1pPr>
          </a:lstStyle>
          <a:p>
            <a:r>
              <a:rPr lang="pl-PL" dirty="0"/>
              <a:t>28</a:t>
            </a:r>
            <a:r>
              <a:rPr dirty="0"/>
              <a:t>%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5191" y="-1"/>
            <a:ext cx="17634923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Wielka zmiana paradygmatu"/>
          <p:cNvSpPr txBox="1">
            <a:spLocks noGrp="1"/>
          </p:cNvSpPr>
          <p:nvPr>
            <p:ph type="body" sz="quarter" idx="4294967295"/>
          </p:nvPr>
        </p:nvSpPr>
        <p:spPr>
          <a:xfrm>
            <a:off x="1393519" y="2862689"/>
            <a:ext cx="21937536" cy="2956220"/>
          </a:xfrm>
          <a:prstGeom prst="rect">
            <a:avLst/>
          </a:prstGeom>
        </p:spPr>
        <p:txBody>
          <a:bodyPr lIns="45719" tIns="45719" rIns="45719" bIns="45719" anchor="t">
            <a:normAutofit/>
          </a:bodyPr>
          <a:lstStyle>
            <a:lvl1pPr marL="0" indent="0" defTabSz="292607">
              <a:lnSpc>
                <a:spcPts val="9500"/>
              </a:lnSpc>
              <a:spcBef>
                <a:spcPts val="0"/>
              </a:spcBef>
              <a:buSzTx/>
              <a:buFont typeface="Arial"/>
              <a:buNone/>
              <a:defRPr sz="5503"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lvl1pPr>
          </a:lstStyle>
          <a:p>
            <a:pPr algn="ctr"/>
            <a:r>
              <a:rPr sz="9600" b="1" dirty="0" err="1"/>
              <a:t>Wielka</a:t>
            </a:r>
            <a:r>
              <a:rPr sz="9600" b="1" dirty="0"/>
              <a:t> </a:t>
            </a:r>
            <a:r>
              <a:rPr sz="9600" b="1" dirty="0" err="1"/>
              <a:t>zmiana</a:t>
            </a:r>
            <a:r>
              <a:rPr sz="9600" b="1" dirty="0"/>
              <a:t> </a:t>
            </a:r>
            <a:r>
              <a:rPr sz="9600" b="1" dirty="0" err="1"/>
              <a:t>paradygmat</a:t>
            </a:r>
            <a:r>
              <a:rPr lang="pl-PL" sz="9600" b="1" dirty="0"/>
              <a:t>ów  geopolityki i gospodarki </a:t>
            </a:r>
            <a:endParaRPr sz="9600" b="1" dirty="0"/>
          </a:p>
        </p:txBody>
      </p:sp>
      <p:sp>
        <p:nvSpPr>
          <p:cNvPr id="194" name="Najważniejsze megatrendy zewnętrz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877823">
              <a:defRPr sz="3839"/>
            </a:lvl1pPr>
          </a:lstStyle>
          <a:p>
            <a:r>
              <a:rPr sz="8800" b="1" dirty="0" err="1"/>
              <a:t>Najważniejsze</a:t>
            </a:r>
            <a:r>
              <a:rPr sz="8800" b="1" dirty="0"/>
              <a:t> </a:t>
            </a:r>
            <a:r>
              <a:rPr sz="8800" b="1" dirty="0" err="1"/>
              <a:t>megatrendy</a:t>
            </a:r>
            <a:r>
              <a:rPr sz="8800" b="1" dirty="0"/>
              <a:t> </a:t>
            </a:r>
            <a:r>
              <a:rPr sz="8800" b="1" dirty="0" err="1"/>
              <a:t>zewnętrzne</a:t>
            </a:r>
            <a:endParaRPr sz="8800" b="1" dirty="0"/>
          </a:p>
        </p:txBody>
      </p:sp>
      <p:grpSp>
        <p:nvGrpSpPr>
          <p:cNvPr id="198" name="Grupuj"/>
          <p:cNvGrpSpPr/>
          <p:nvPr/>
        </p:nvGrpSpPr>
        <p:grpSpPr>
          <a:xfrm>
            <a:off x="692740" y="6332601"/>
            <a:ext cx="20655153" cy="2533198"/>
            <a:chOff x="0" y="0"/>
            <a:chExt cx="20655151" cy="2533197"/>
          </a:xfrm>
        </p:grpSpPr>
        <p:sp>
          <p:nvSpPr>
            <p:cNvPr id="195" name="Shape 338"/>
            <p:cNvSpPr/>
            <p:nvPr/>
          </p:nvSpPr>
          <p:spPr>
            <a:xfrm>
              <a:off x="0" y="0"/>
              <a:ext cx="20528152" cy="2406198"/>
            </a:xfrm>
            <a:prstGeom prst="rect">
              <a:avLst/>
            </a:prstGeom>
            <a:solidFill>
              <a:srgbClr val="BE172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96" name="Shape 339"/>
            <p:cNvSpPr txBox="1"/>
            <p:nvPr/>
          </p:nvSpPr>
          <p:spPr>
            <a:xfrm>
              <a:off x="700779" y="156695"/>
              <a:ext cx="19126593" cy="2007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914400">
                <a:defRPr sz="10000">
                  <a:solidFill>
                    <a:srgbClr val="FFFFFF"/>
                  </a:solidFill>
                  <a:latin typeface="Tide Sans 600 Bunny"/>
                  <a:ea typeface="Tide Sans 600 Bunny"/>
                  <a:cs typeface="Tide Sans 600 Bunny"/>
                  <a:sym typeface="Tide Sans 600 Bunny"/>
                </a:defRPr>
              </a:lvl1pPr>
            </a:lstStyle>
            <a:p>
              <a:r>
                <a:rPr sz="12000" dirty="0" err="1"/>
                <a:t>Rewolucja</a:t>
              </a:r>
              <a:r>
                <a:rPr sz="12000" dirty="0"/>
                <a:t> </a:t>
              </a:r>
              <a:r>
                <a:rPr sz="12000" dirty="0" err="1"/>
                <a:t>przemysłowa</a:t>
              </a:r>
              <a:r>
                <a:rPr sz="12000" dirty="0"/>
                <a:t> 4.0</a:t>
              </a:r>
            </a:p>
          </p:txBody>
        </p:sp>
        <p:sp>
          <p:nvSpPr>
            <p:cNvPr id="197" name="Shape 338"/>
            <p:cNvSpPr/>
            <p:nvPr/>
          </p:nvSpPr>
          <p:spPr>
            <a:xfrm>
              <a:off x="127000" y="127000"/>
              <a:ext cx="20528152" cy="2406198"/>
            </a:xfrm>
            <a:prstGeom prst="rect">
              <a:avLst/>
            </a:prstGeom>
            <a:noFill/>
            <a:ln w="38100" cap="flat">
              <a:solidFill>
                <a:srgbClr val="BE172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rostokąt 21"/>
          <p:cNvSpPr/>
          <p:nvPr/>
        </p:nvSpPr>
        <p:spPr>
          <a:xfrm>
            <a:off x="0" y="9971518"/>
            <a:ext cx="24384000" cy="3731724"/>
          </a:xfrm>
          <a:prstGeom prst="rect">
            <a:avLst/>
          </a:prstGeom>
          <a:solidFill>
            <a:srgbClr val="DCDEE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7" name="Poszukiwanie nowego ładu światowego (New World Order)"/>
          <p:cNvSpPr txBox="1">
            <a:spLocks noGrp="1"/>
          </p:cNvSpPr>
          <p:nvPr>
            <p:ph type="title"/>
          </p:nvPr>
        </p:nvSpPr>
        <p:spPr>
          <a:xfrm>
            <a:off x="698500" y="628171"/>
            <a:ext cx="21939828" cy="800102"/>
          </a:xfrm>
          <a:prstGeom prst="rect">
            <a:avLst/>
          </a:prstGeom>
        </p:spPr>
        <p:txBody>
          <a:bodyPr>
            <a:noAutofit/>
          </a:bodyPr>
          <a:lstStyle>
            <a:lvl1pPr defTabSz="877823">
              <a:defRPr sz="3839"/>
            </a:lvl1pPr>
          </a:lstStyle>
          <a:p>
            <a:pPr algn="ctr"/>
            <a:r>
              <a:rPr sz="6000" b="1" dirty="0"/>
              <a:t>P</a:t>
            </a:r>
            <a:r>
              <a:rPr lang="pl-PL" sz="6000" b="1" dirty="0" err="1"/>
              <a:t>erspektywa</a:t>
            </a:r>
            <a:r>
              <a:rPr sz="6000" b="1" dirty="0"/>
              <a:t> </a:t>
            </a:r>
            <a:r>
              <a:rPr sz="6000" b="1" dirty="0" err="1"/>
              <a:t>nowego</a:t>
            </a:r>
            <a:r>
              <a:rPr sz="6000" b="1" dirty="0"/>
              <a:t> </a:t>
            </a:r>
            <a:r>
              <a:rPr sz="6000" b="1" dirty="0" err="1"/>
              <a:t>ładu</a:t>
            </a:r>
            <a:r>
              <a:rPr sz="6000" b="1" dirty="0"/>
              <a:t> </a:t>
            </a:r>
            <a:r>
              <a:rPr sz="6000" b="1" dirty="0" err="1"/>
              <a:t>śwatowego</a:t>
            </a:r>
            <a:r>
              <a:rPr lang="pl-PL" sz="6000" b="1" dirty="0"/>
              <a:t> w gospodarce – Nowe paradygmaty gospodarki </a:t>
            </a:r>
            <a:endParaRPr sz="6000" b="1" dirty="0"/>
          </a:p>
        </p:txBody>
      </p:sp>
      <p:sp>
        <p:nvSpPr>
          <p:cNvPr id="278" name="Połączenie trzech Internetów:"/>
          <p:cNvSpPr txBox="1">
            <a:spLocks noGrp="1"/>
          </p:cNvSpPr>
          <p:nvPr>
            <p:ph type="body" sz="quarter" idx="4294967295"/>
          </p:nvPr>
        </p:nvSpPr>
        <p:spPr>
          <a:xfrm>
            <a:off x="825500" y="1845226"/>
            <a:ext cx="15091984" cy="961602"/>
          </a:xfrm>
          <a:prstGeom prst="rect">
            <a:avLst/>
          </a:prstGeom>
        </p:spPr>
        <p:txBody>
          <a:bodyPr lIns="45719" tIns="45719" rIns="45719" bIns="45719" anchor="t">
            <a:noAutofit/>
          </a:bodyPr>
          <a:lstStyle>
            <a:lvl1pPr marL="0" indent="0" defTabSz="452627">
              <a:lnSpc>
                <a:spcPts val="10200"/>
              </a:lnSpc>
              <a:spcBef>
                <a:spcPts val="0"/>
              </a:spcBef>
              <a:buSzTx/>
              <a:buFont typeface="Arial"/>
              <a:buNone/>
              <a:defRPr sz="4752">
                <a:latin typeface="Tide Sans 600 Bunny"/>
                <a:ea typeface="Tide Sans 600 Bunny"/>
                <a:cs typeface="Tide Sans 600 Bunny"/>
                <a:sym typeface="Tide Sans 600 Bunny"/>
              </a:defRPr>
            </a:lvl1pPr>
          </a:lstStyle>
          <a:p>
            <a:r>
              <a:rPr sz="8000" b="1" dirty="0" err="1"/>
              <a:t>Połączenie</a:t>
            </a:r>
            <a:r>
              <a:rPr sz="8000" b="1" dirty="0"/>
              <a:t> </a:t>
            </a:r>
            <a:r>
              <a:rPr sz="8000" b="1" dirty="0" err="1"/>
              <a:t>trzech</a:t>
            </a:r>
            <a:r>
              <a:rPr sz="8000" b="1" dirty="0"/>
              <a:t> </a:t>
            </a:r>
            <a:r>
              <a:rPr sz="8000" b="1" dirty="0" err="1"/>
              <a:t>Internetów</a:t>
            </a:r>
            <a:r>
              <a:rPr sz="8000" b="1" dirty="0"/>
              <a:t>:</a:t>
            </a:r>
          </a:p>
        </p:txBody>
      </p:sp>
      <p:sp>
        <p:nvSpPr>
          <p:cNvPr id="279" name="energetycznego, komunikacyjnego i logistycznego"/>
          <p:cNvSpPr txBox="1"/>
          <p:nvPr/>
        </p:nvSpPr>
        <p:spPr>
          <a:xfrm>
            <a:off x="698500" y="4827474"/>
            <a:ext cx="6859936" cy="2307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Autofit/>
          </a:bodyPr>
          <a:lstStyle>
            <a:lvl1pPr algn="l" defTabSz="457200">
              <a:lnSpc>
                <a:spcPts val="8900"/>
              </a:lnSpc>
              <a:buFont typeface="Arial"/>
              <a:defRPr sz="3600">
                <a:solidFill>
                  <a:srgbClr val="BE1726"/>
                </a:solidFill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lvl1pPr>
          </a:lstStyle>
          <a:p>
            <a:r>
              <a:rPr sz="4400" dirty="0" err="1"/>
              <a:t>energetycznego</a:t>
            </a:r>
            <a:r>
              <a:rPr sz="4400" dirty="0"/>
              <a:t>, </a:t>
            </a:r>
            <a:r>
              <a:rPr sz="4400" dirty="0" err="1"/>
              <a:t>komunikacyjnego</a:t>
            </a:r>
            <a:r>
              <a:rPr sz="4400" dirty="0"/>
              <a:t> </a:t>
            </a:r>
            <a:r>
              <a:rPr sz="4400" dirty="0" err="1"/>
              <a:t>i</a:t>
            </a:r>
            <a:r>
              <a:rPr sz="4400" dirty="0"/>
              <a:t> </a:t>
            </a:r>
            <a:r>
              <a:rPr sz="4400" dirty="0" err="1"/>
              <a:t>logistycznego</a:t>
            </a:r>
            <a:endParaRPr sz="4400" dirty="0"/>
          </a:p>
        </p:txBody>
      </p:sp>
      <p:sp>
        <p:nvSpPr>
          <p:cNvPr id="280" name="analiza wielkich zbiorów danych (Big data)"/>
          <p:cNvSpPr txBox="1"/>
          <p:nvPr/>
        </p:nvSpPr>
        <p:spPr>
          <a:xfrm>
            <a:off x="7771432" y="5621832"/>
            <a:ext cx="6859936" cy="2307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Autofit/>
          </a:bodyPr>
          <a:lstStyle>
            <a:lvl1pPr algn="l" defTabSz="457200">
              <a:lnSpc>
                <a:spcPts val="8900"/>
              </a:lnSpc>
              <a:buFont typeface="Arial"/>
              <a:defRPr sz="3600">
                <a:solidFill>
                  <a:srgbClr val="BE1726"/>
                </a:solidFill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lvl1pPr>
          </a:lstStyle>
          <a:p>
            <a:r>
              <a:rPr sz="4400" dirty="0" err="1"/>
              <a:t>analiza</a:t>
            </a:r>
            <a:r>
              <a:rPr sz="4400" dirty="0"/>
              <a:t> </a:t>
            </a:r>
            <a:r>
              <a:rPr sz="4400" dirty="0" err="1"/>
              <a:t>wielkich</a:t>
            </a:r>
            <a:r>
              <a:rPr sz="4400" dirty="0"/>
              <a:t> </a:t>
            </a:r>
            <a:r>
              <a:rPr sz="4400" dirty="0" err="1"/>
              <a:t>zbiorów</a:t>
            </a:r>
            <a:r>
              <a:rPr sz="4400" dirty="0"/>
              <a:t> </a:t>
            </a:r>
            <a:r>
              <a:rPr sz="4400" dirty="0" err="1"/>
              <a:t>danych</a:t>
            </a:r>
            <a:r>
              <a:rPr sz="4400" dirty="0"/>
              <a:t> (Big data)</a:t>
            </a:r>
          </a:p>
        </p:txBody>
      </p:sp>
      <p:sp>
        <p:nvSpPr>
          <p:cNvPr id="281" name="zarządzanie za pomocą inteligentnych i adaptacyjnych algorytmów"/>
          <p:cNvSpPr txBox="1"/>
          <p:nvPr/>
        </p:nvSpPr>
        <p:spPr>
          <a:xfrm>
            <a:off x="15666841" y="4879779"/>
            <a:ext cx="7952137" cy="2307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Autofit/>
          </a:bodyPr>
          <a:lstStyle>
            <a:lvl1pPr algn="l" defTabSz="457200">
              <a:lnSpc>
                <a:spcPts val="8900"/>
              </a:lnSpc>
              <a:buFont typeface="Arial"/>
              <a:defRPr sz="3600">
                <a:solidFill>
                  <a:srgbClr val="BE1726"/>
                </a:solidFill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lvl1pPr>
          </a:lstStyle>
          <a:p>
            <a:r>
              <a:rPr sz="4400" dirty="0" err="1"/>
              <a:t>zarządzanie</a:t>
            </a:r>
            <a:r>
              <a:rPr sz="4400" dirty="0"/>
              <a:t> za </a:t>
            </a:r>
            <a:r>
              <a:rPr sz="4400" dirty="0" err="1"/>
              <a:t>pomocą</a:t>
            </a:r>
            <a:r>
              <a:rPr sz="4400" dirty="0"/>
              <a:t> </a:t>
            </a:r>
            <a:r>
              <a:rPr sz="4400" dirty="0" err="1"/>
              <a:t>inteligentnych</a:t>
            </a:r>
            <a:r>
              <a:rPr sz="4400" dirty="0"/>
              <a:t> </a:t>
            </a:r>
            <a:r>
              <a:rPr sz="4400" dirty="0" err="1"/>
              <a:t>i</a:t>
            </a:r>
            <a:r>
              <a:rPr sz="4400" dirty="0"/>
              <a:t> </a:t>
            </a:r>
            <a:r>
              <a:rPr sz="4400" dirty="0" err="1"/>
              <a:t>adaptacyjnych</a:t>
            </a:r>
            <a:r>
              <a:rPr sz="4400" dirty="0"/>
              <a:t> </a:t>
            </a:r>
            <a:r>
              <a:rPr sz="4400" dirty="0" err="1"/>
              <a:t>algorytmów</a:t>
            </a:r>
            <a:endParaRPr sz="4400" dirty="0"/>
          </a:p>
        </p:txBody>
      </p:sp>
      <p:grpSp>
        <p:nvGrpSpPr>
          <p:cNvPr id="285" name="Grupuj"/>
          <p:cNvGrpSpPr/>
          <p:nvPr/>
        </p:nvGrpSpPr>
        <p:grpSpPr>
          <a:xfrm>
            <a:off x="698500" y="8431966"/>
            <a:ext cx="20655153" cy="3644901"/>
            <a:chOff x="0" y="0"/>
            <a:chExt cx="20655151" cy="3644900"/>
          </a:xfrm>
        </p:grpSpPr>
        <p:sp>
          <p:nvSpPr>
            <p:cNvPr id="282" name="Shape 338"/>
            <p:cNvSpPr/>
            <p:nvPr/>
          </p:nvSpPr>
          <p:spPr>
            <a:xfrm>
              <a:off x="0" y="0"/>
              <a:ext cx="20528152" cy="3512950"/>
            </a:xfrm>
            <a:prstGeom prst="rect">
              <a:avLst/>
            </a:prstGeom>
            <a:solidFill>
              <a:srgbClr val="BE172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83" name="Shape 339"/>
            <p:cNvSpPr txBox="1"/>
            <p:nvPr/>
          </p:nvSpPr>
          <p:spPr>
            <a:xfrm>
              <a:off x="573779" y="93195"/>
              <a:ext cx="19410029" cy="31357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4800">
                  <a:solidFill>
                    <a:srgbClr val="FFFFFF"/>
                  </a:solidFill>
                  <a:latin typeface="Tide Sans 600 Bunny"/>
                  <a:ea typeface="Tide Sans 600 Bunny"/>
                  <a:cs typeface="Tide Sans 600 Bunny"/>
                  <a:sym typeface="Tide Sans 600 Bunny"/>
                </a:defRPr>
              </a:pPr>
              <a:r>
                <a:rPr sz="6000" b="1" dirty="0" err="1"/>
                <a:t>tworzą</a:t>
              </a:r>
              <a:r>
                <a:rPr sz="6000" b="1" dirty="0"/>
                <a:t> </a:t>
              </a:r>
              <a:r>
                <a:rPr sz="6000" b="1" dirty="0" err="1"/>
                <a:t>potężna</a:t>
              </a:r>
              <a:r>
                <a:rPr sz="6000" b="1" dirty="0"/>
                <a:t> </a:t>
              </a:r>
              <a:r>
                <a:rPr sz="6000" b="1" dirty="0" err="1"/>
                <a:t>platformę</a:t>
              </a:r>
              <a:r>
                <a:rPr sz="6000" b="1" dirty="0"/>
                <a:t> </a:t>
              </a:r>
              <a:r>
                <a:rPr lang="pl-PL" sz="6000" b="1" dirty="0"/>
                <a:t>I</a:t>
              </a:r>
              <a:r>
                <a:rPr sz="6000" b="1" dirty="0" err="1"/>
                <a:t>oT</a:t>
              </a:r>
              <a:r>
                <a:rPr sz="6000" b="1" dirty="0"/>
                <a:t> </a:t>
              </a:r>
              <a:r>
                <a:rPr sz="6000" b="1" dirty="0" err="1"/>
                <a:t>będącą</a:t>
              </a:r>
              <a:r>
                <a:rPr sz="6000" b="1" dirty="0"/>
                <a:t> </a:t>
              </a:r>
              <a:r>
                <a:rPr sz="6000" b="1" dirty="0" err="1"/>
                <a:t>podstawą</a:t>
              </a:r>
              <a:r>
                <a:rPr sz="6000" b="1" dirty="0"/>
                <a:t>  </a:t>
              </a:r>
              <a:r>
                <a:rPr sz="6000" b="1" dirty="0" err="1"/>
                <a:t>rewolucji</a:t>
              </a:r>
              <a:r>
                <a:rPr sz="6000" b="1" dirty="0"/>
                <a:t> </a:t>
              </a:r>
              <a:r>
                <a:rPr sz="6000" b="1" dirty="0" err="1"/>
                <a:t>przemysłowej</a:t>
              </a:r>
              <a:r>
                <a:rPr sz="6000" b="1" dirty="0"/>
                <a:t> 4.0. </a:t>
              </a:r>
              <a:r>
                <a:rPr sz="6000" b="1" dirty="0" err="1"/>
                <a:t>Złożone</a:t>
              </a:r>
              <a:r>
                <a:rPr sz="6000" b="1" dirty="0"/>
                <a:t> </a:t>
              </a:r>
              <a:r>
                <a:rPr sz="6000" b="1" dirty="0" err="1"/>
                <a:t>struktury</a:t>
              </a:r>
              <a:r>
                <a:rPr sz="6000" b="1" dirty="0"/>
                <a:t> </a:t>
              </a:r>
              <a:r>
                <a:rPr sz="6000" b="1" dirty="0" err="1"/>
                <a:t>społeczne</a:t>
              </a:r>
              <a:r>
                <a:rPr sz="6000" b="1" dirty="0"/>
                <a:t> </a:t>
              </a:r>
              <a:r>
                <a:rPr sz="6000" b="1" dirty="0" err="1"/>
                <a:t>i</a:t>
              </a:r>
              <a:r>
                <a:rPr sz="6000" b="1" dirty="0"/>
                <a:t> </a:t>
              </a:r>
              <a:r>
                <a:rPr sz="6000" b="1" dirty="0" err="1"/>
                <a:t>gospodarcze</a:t>
              </a:r>
              <a:r>
                <a:rPr sz="6000" b="1" dirty="0"/>
                <a:t> </a:t>
              </a:r>
              <a:r>
                <a:rPr sz="6000" b="1" dirty="0" err="1"/>
                <a:t>będą</a:t>
              </a:r>
              <a:r>
                <a:rPr sz="6000" b="1" dirty="0"/>
                <a:t> </a:t>
              </a:r>
              <a:r>
                <a:rPr sz="6000" b="1" dirty="0" err="1"/>
                <a:t>bliższe</a:t>
              </a:r>
              <a:r>
                <a:rPr sz="6000" b="1" dirty="0"/>
                <a:t> </a:t>
              </a:r>
              <a:r>
                <a:rPr sz="6000" b="1" dirty="0" err="1"/>
                <a:t>uniwersum</a:t>
              </a:r>
              <a:r>
                <a:rPr sz="6000" b="1" dirty="0"/>
                <a:t> </a:t>
              </a:r>
              <a:r>
                <a:rPr sz="6000" b="1" dirty="0" err="1"/>
                <a:t>biologicznemu</a:t>
              </a:r>
              <a:r>
                <a:rPr sz="6000" b="1" dirty="0"/>
                <a:t> </a:t>
              </a:r>
              <a:r>
                <a:rPr sz="6000" b="1" dirty="0" err="1"/>
                <a:t>niż</a:t>
              </a:r>
              <a:r>
                <a:rPr sz="6000" b="1" dirty="0"/>
                <a:t> </a:t>
              </a:r>
              <a:r>
                <a:rPr sz="6000" b="1" dirty="0" err="1"/>
                <a:t>mechanicznemu</a:t>
              </a:r>
              <a:r>
                <a:rPr sz="6000" b="1" dirty="0"/>
                <a:t>. </a:t>
              </a:r>
            </a:p>
          </p:txBody>
        </p:sp>
        <p:sp>
          <p:nvSpPr>
            <p:cNvPr id="284" name="Shape 338"/>
            <p:cNvSpPr/>
            <p:nvPr/>
          </p:nvSpPr>
          <p:spPr>
            <a:xfrm>
              <a:off x="127000" y="127000"/>
              <a:ext cx="20528152" cy="3517900"/>
            </a:xfrm>
            <a:prstGeom prst="rect">
              <a:avLst/>
            </a:prstGeom>
            <a:noFill/>
            <a:ln w="38100" cap="flat">
              <a:solidFill>
                <a:srgbClr val="BE172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pic>
        <p:nvPicPr>
          <p:cNvPr id="286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935" y="3709203"/>
            <a:ext cx="1224790" cy="962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Obrazek" descr="Obra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1432" y="3725722"/>
            <a:ext cx="1122693" cy="962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Obrazek" descr="Obrazek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67928" y="3455194"/>
            <a:ext cx="1122694" cy="121632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rostokąt 1"/>
          <p:cNvSpPr/>
          <p:nvPr/>
        </p:nvSpPr>
        <p:spPr>
          <a:xfrm>
            <a:off x="11198625" y="-461665"/>
            <a:ext cx="3770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5400" b="1" dirty="0"/>
              <a:t>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029312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rostokąt 21"/>
          <p:cNvSpPr/>
          <p:nvPr/>
        </p:nvSpPr>
        <p:spPr>
          <a:xfrm>
            <a:off x="0" y="9927135"/>
            <a:ext cx="24384000" cy="3776107"/>
          </a:xfrm>
          <a:prstGeom prst="rect">
            <a:avLst/>
          </a:prstGeom>
          <a:solidFill>
            <a:srgbClr val="DCDEE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1" name="Najważniejsze megatrendy zewnętrzne"/>
          <p:cNvSpPr txBox="1">
            <a:spLocks noGrp="1"/>
          </p:cNvSpPr>
          <p:nvPr>
            <p:ph type="title"/>
          </p:nvPr>
        </p:nvSpPr>
        <p:spPr>
          <a:xfrm>
            <a:off x="698500" y="106213"/>
            <a:ext cx="21005800" cy="1880566"/>
          </a:xfrm>
          <a:prstGeom prst="rect">
            <a:avLst/>
          </a:prstGeom>
        </p:spPr>
        <p:txBody>
          <a:bodyPr>
            <a:noAutofit/>
          </a:bodyPr>
          <a:lstStyle>
            <a:lvl1pPr defTabSz="877823">
              <a:defRPr sz="3839"/>
            </a:lvl1pPr>
          </a:lstStyle>
          <a:p>
            <a:pPr algn="ctr"/>
            <a:r>
              <a:rPr sz="7200" b="1" dirty="0" err="1"/>
              <a:t>Najważniejsze</a:t>
            </a:r>
            <a:r>
              <a:rPr sz="7200" b="1" dirty="0"/>
              <a:t> </a:t>
            </a:r>
            <a:r>
              <a:rPr sz="7200" b="1" dirty="0" err="1"/>
              <a:t>megatrendy</a:t>
            </a:r>
            <a:r>
              <a:rPr sz="7200" b="1" dirty="0"/>
              <a:t> </a:t>
            </a:r>
            <a:r>
              <a:rPr sz="7200" b="1" dirty="0" err="1"/>
              <a:t>zewnętrzne</a:t>
            </a:r>
            <a:r>
              <a:rPr lang="pl-PL" sz="7200" b="1" dirty="0"/>
              <a:t> – „Gospodarka Cienia”</a:t>
            </a:r>
            <a:endParaRPr sz="7200" b="1" dirty="0"/>
          </a:p>
        </p:txBody>
      </p:sp>
      <p:grpSp>
        <p:nvGrpSpPr>
          <p:cNvPr id="207" name="Grupuj"/>
          <p:cNvGrpSpPr/>
          <p:nvPr/>
        </p:nvGrpSpPr>
        <p:grpSpPr>
          <a:xfrm>
            <a:off x="794976" y="2361148"/>
            <a:ext cx="9225914" cy="3620405"/>
            <a:chOff x="0" y="0"/>
            <a:chExt cx="9225912" cy="3620404"/>
          </a:xfrm>
        </p:grpSpPr>
        <p:sp>
          <p:nvSpPr>
            <p:cNvPr id="202" name="Shape 338"/>
            <p:cNvSpPr/>
            <p:nvPr/>
          </p:nvSpPr>
          <p:spPr>
            <a:xfrm>
              <a:off x="139699" y="707601"/>
              <a:ext cx="8780120" cy="2912803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03" name="Shape 338"/>
            <p:cNvSpPr/>
            <p:nvPr/>
          </p:nvSpPr>
          <p:spPr>
            <a:xfrm>
              <a:off x="12699" y="580601"/>
              <a:ext cx="8780120" cy="2912803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04" name="PoleTekstowe 6"/>
            <p:cNvSpPr txBox="1"/>
            <p:nvPr/>
          </p:nvSpPr>
          <p:spPr>
            <a:xfrm>
              <a:off x="407692" y="927453"/>
              <a:ext cx="8818220" cy="23185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>
                <a:defRPr sz="3800">
                  <a:latin typeface="Tide Sans 400 Lil Dude"/>
                  <a:ea typeface="Tide Sans 400 Lil Dude"/>
                  <a:cs typeface="Tide Sans 400 Lil Dude"/>
                  <a:sym typeface="Tide Sans 400 Lil Dude"/>
                </a:defRPr>
              </a:pPr>
              <a:r>
                <a:rPr sz="4800" b="1" dirty="0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1% </a:t>
              </a:r>
              <a:r>
                <a:rPr sz="4800" b="1" dirty="0" err="1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najbogatszych</a:t>
              </a:r>
              <a:r>
                <a:rPr sz="4800" b="1" dirty="0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 </a:t>
              </a:r>
              <a:r>
                <a:rPr sz="4800" b="1" dirty="0" err="1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ludzi</a:t>
              </a:r>
              <a:r>
                <a:rPr sz="4800" b="1" dirty="0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 </a:t>
              </a:r>
              <a:r>
                <a:rPr sz="4800" b="1" dirty="0" err="1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na</a:t>
              </a:r>
              <a:r>
                <a:rPr sz="4800" b="1" dirty="0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 </a:t>
              </a:r>
              <a:r>
                <a:rPr sz="4800" b="1" dirty="0" err="1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Świecie</a:t>
              </a:r>
              <a:r>
                <a:rPr sz="4800" b="1" dirty="0"/>
                <a:t> </a:t>
              </a:r>
              <a:r>
                <a:rPr sz="4800" b="1" dirty="0" err="1"/>
                <a:t>posiada</a:t>
              </a:r>
              <a:r>
                <a:rPr sz="4800" b="1" dirty="0"/>
                <a:t> </a:t>
              </a:r>
              <a:r>
                <a:rPr sz="4800" b="1" dirty="0" err="1"/>
                <a:t>tyle</a:t>
              </a:r>
              <a:r>
                <a:rPr sz="4800" b="1" dirty="0"/>
                <a:t> </a:t>
              </a:r>
              <a:r>
                <a:rPr sz="4800" b="1" dirty="0" err="1"/>
                <a:t>samo</a:t>
              </a:r>
              <a:r>
                <a:rPr sz="4800" b="1" dirty="0"/>
                <a:t>, </a:t>
              </a:r>
              <a:br>
                <a:rPr sz="4800" b="1" dirty="0"/>
              </a:br>
              <a:r>
                <a:rPr sz="4800" b="1" dirty="0"/>
                <a:t>co </a:t>
              </a:r>
              <a:r>
                <a:rPr sz="4800" b="1" dirty="0" err="1"/>
                <a:t>pozostałe</a:t>
              </a:r>
              <a:r>
                <a:rPr sz="4800" b="1" dirty="0"/>
                <a:t> 9</a:t>
              </a:r>
              <a:r>
                <a:rPr lang="pl-PL" sz="4800" b="1" dirty="0"/>
                <a:t>0</a:t>
              </a:r>
              <a:r>
                <a:rPr sz="4800" b="1" dirty="0"/>
                <a:t>%.</a:t>
              </a:r>
            </a:p>
          </p:txBody>
        </p:sp>
        <p:sp>
          <p:nvSpPr>
            <p:cNvPr id="205" name="Prostokąt 3"/>
            <p:cNvSpPr/>
            <p:nvPr/>
          </p:nvSpPr>
          <p:spPr>
            <a:xfrm>
              <a:off x="0" y="0"/>
              <a:ext cx="889603" cy="811369"/>
            </a:xfrm>
            <a:prstGeom prst="rect">
              <a:avLst/>
            </a:prstGeom>
            <a:solidFill>
              <a:srgbClr val="CD122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06" name="Shape 288"/>
            <p:cNvSpPr txBox="1"/>
            <p:nvPr/>
          </p:nvSpPr>
          <p:spPr>
            <a:xfrm>
              <a:off x="290807" y="108988"/>
              <a:ext cx="838818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800">
                  <a:solidFill>
                    <a:srgbClr val="FFFFFF"/>
                  </a:solidFill>
                  <a:latin typeface="Tide Sans 600 Bunny"/>
                  <a:ea typeface="Tide Sans 600 Bunny"/>
                  <a:cs typeface="Tide Sans 600 Bunny"/>
                  <a:sym typeface="Tide Sans 600 Bunny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213" name="Grupuj"/>
          <p:cNvGrpSpPr/>
          <p:nvPr/>
        </p:nvGrpSpPr>
        <p:grpSpPr>
          <a:xfrm>
            <a:off x="11543410" y="2361149"/>
            <a:ext cx="9225914" cy="3620405"/>
            <a:chOff x="0" y="0"/>
            <a:chExt cx="9225912" cy="3620404"/>
          </a:xfrm>
        </p:grpSpPr>
        <p:sp>
          <p:nvSpPr>
            <p:cNvPr id="208" name="Shape 338"/>
            <p:cNvSpPr/>
            <p:nvPr/>
          </p:nvSpPr>
          <p:spPr>
            <a:xfrm>
              <a:off x="139700" y="707601"/>
              <a:ext cx="8780120" cy="2912803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09" name="Shape 338"/>
            <p:cNvSpPr/>
            <p:nvPr/>
          </p:nvSpPr>
          <p:spPr>
            <a:xfrm>
              <a:off x="12700" y="580601"/>
              <a:ext cx="8780120" cy="2912803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10" name="PoleTekstowe 6"/>
            <p:cNvSpPr txBox="1"/>
            <p:nvPr/>
          </p:nvSpPr>
          <p:spPr>
            <a:xfrm>
              <a:off x="139700" y="927453"/>
              <a:ext cx="9086212" cy="23185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l">
                <a:defRPr sz="3800">
                  <a:latin typeface="Tide Sans 400 Lil Dude"/>
                  <a:ea typeface="Tide Sans 400 Lil Dude"/>
                  <a:cs typeface="Tide Sans 400 Lil Dude"/>
                  <a:sym typeface="Tide Sans 400 Lil Dude"/>
                </a:defRPr>
              </a:pPr>
              <a:r>
                <a:rPr lang="pl-PL" sz="4800" b="1" dirty="0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26</a:t>
              </a:r>
              <a:r>
                <a:rPr sz="4800" b="1" dirty="0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 </a:t>
              </a:r>
              <a:r>
                <a:rPr sz="4800" b="1" dirty="0" err="1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najbogatszych</a:t>
              </a:r>
              <a:r>
                <a:rPr sz="4800" b="1" dirty="0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 </a:t>
              </a:r>
              <a:r>
                <a:rPr sz="4800" b="1" dirty="0" err="1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ludzi</a:t>
              </a:r>
              <a:r>
                <a:rPr sz="4800" b="1" dirty="0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 </a:t>
              </a:r>
              <a:r>
                <a:rPr sz="4800" b="1" dirty="0" err="1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świata</a:t>
              </a:r>
              <a:r>
                <a:rPr sz="4800" b="1" dirty="0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 </a:t>
              </a:r>
              <a:r>
                <a:rPr sz="4800" b="1" dirty="0" err="1"/>
                <a:t>posiada</a:t>
              </a:r>
              <a:r>
                <a:rPr sz="4800" b="1" dirty="0"/>
                <a:t> </a:t>
              </a:r>
              <a:r>
                <a:rPr sz="4800" b="1" dirty="0" err="1"/>
                <a:t>taki</a:t>
              </a:r>
              <a:r>
                <a:rPr sz="4800" b="1" dirty="0"/>
                <a:t> </a:t>
              </a:r>
              <a:r>
                <a:rPr sz="4800" b="1" dirty="0" err="1"/>
                <a:t>sam</a:t>
              </a:r>
              <a:r>
                <a:rPr sz="4800" b="1" dirty="0"/>
                <a:t> </a:t>
              </a:r>
              <a:r>
                <a:rPr sz="4800" b="1" dirty="0" err="1"/>
                <a:t>majątek</a:t>
              </a:r>
              <a:r>
                <a:rPr sz="4800" b="1" dirty="0"/>
                <a:t>, co </a:t>
              </a:r>
              <a:r>
                <a:rPr sz="4800" b="1" dirty="0" err="1"/>
                <a:t>najbiedniejsze</a:t>
              </a:r>
              <a:r>
                <a:rPr sz="4800" b="1" dirty="0"/>
                <a:t> 3,5 </a:t>
              </a:r>
              <a:r>
                <a:rPr sz="4800" b="1" dirty="0" err="1"/>
                <a:t>mld</a:t>
              </a:r>
              <a:r>
                <a:rPr sz="4800" b="1" dirty="0"/>
                <a:t>. </a:t>
              </a:r>
              <a:r>
                <a:rPr sz="4800" b="1" dirty="0" err="1"/>
                <a:t>ludzi</a:t>
              </a:r>
              <a:endParaRPr sz="4800" b="1" dirty="0"/>
            </a:p>
          </p:txBody>
        </p:sp>
        <p:sp>
          <p:nvSpPr>
            <p:cNvPr id="211" name="Prostokąt 3"/>
            <p:cNvSpPr/>
            <p:nvPr/>
          </p:nvSpPr>
          <p:spPr>
            <a:xfrm>
              <a:off x="0" y="0"/>
              <a:ext cx="889603" cy="811369"/>
            </a:xfrm>
            <a:prstGeom prst="rect">
              <a:avLst/>
            </a:prstGeom>
            <a:solidFill>
              <a:srgbClr val="CD122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12" name="Shape 288"/>
            <p:cNvSpPr txBox="1"/>
            <p:nvPr/>
          </p:nvSpPr>
          <p:spPr>
            <a:xfrm>
              <a:off x="290807" y="108988"/>
              <a:ext cx="838818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800">
                  <a:solidFill>
                    <a:srgbClr val="FFFFFF"/>
                  </a:solidFill>
                  <a:latin typeface="Tide Sans 600 Bunny"/>
                  <a:ea typeface="Tide Sans 600 Bunny"/>
                  <a:cs typeface="Tide Sans 600 Bunny"/>
                  <a:sym typeface="Tide Sans 600 Bunny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219" name="Grupuj"/>
          <p:cNvGrpSpPr/>
          <p:nvPr/>
        </p:nvGrpSpPr>
        <p:grpSpPr>
          <a:xfrm>
            <a:off x="794976" y="7482116"/>
            <a:ext cx="8919821" cy="3984204"/>
            <a:chOff x="0" y="0"/>
            <a:chExt cx="8919819" cy="3984202"/>
          </a:xfrm>
        </p:grpSpPr>
        <p:sp>
          <p:nvSpPr>
            <p:cNvPr id="214" name="Shape 338"/>
            <p:cNvSpPr/>
            <p:nvPr/>
          </p:nvSpPr>
          <p:spPr>
            <a:xfrm>
              <a:off x="139699" y="707601"/>
              <a:ext cx="8780120" cy="3276601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15" name="Shape 338"/>
            <p:cNvSpPr/>
            <p:nvPr/>
          </p:nvSpPr>
          <p:spPr>
            <a:xfrm>
              <a:off x="12699" y="580601"/>
              <a:ext cx="8780120" cy="3276601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16" name="PoleTekstowe 6"/>
            <p:cNvSpPr txBox="1"/>
            <p:nvPr/>
          </p:nvSpPr>
          <p:spPr>
            <a:xfrm>
              <a:off x="407692" y="927453"/>
              <a:ext cx="7943309" cy="28110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l">
                <a:defRPr sz="3800">
                  <a:latin typeface="Tide Sans 400 Lil Dude"/>
                  <a:ea typeface="Tide Sans 400 Lil Dude"/>
                  <a:cs typeface="Tide Sans 400 Lil Dude"/>
                  <a:sym typeface="Tide Sans 400 Lil Dude"/>
                </a:defRPr>
              </a:pPr>
              <a:r>
                <a:rPr sz="4400" b="1" dirty="0" err="1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Światowe</a:t>
              </a:r>
              <a:r>
                <a:rPr sz="4400" b="1" dirty="0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 PKB </a:t>
              </a:r>
              <a:r>
                <a:rPr sz="4400" b="1" dirty="0" err="1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wynosi</a:t>
              </a:r>
              <a:r>
                <a:rPr sz="4400" b="1" dirty="0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 73,43 </a:t>
              </a:r>
              <a:r>
                <a:rPr sz="4400" b="1" dirty="0" err="1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bln</a:t>
              </a:r>
              <a:r>
                <a:rPr sz="4400" b="1" dirty="0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. USD</a:t>
              </a:r>
              <a:r>
                <a:rPr sz="4400" b="1" dirty="0"/>
                <a:t> (2015), a  </a:t>
              </a:r>
              <a:r>
                <a:rPr sz="4400" b="1" dirty="0" err="1"/>
                <a:t>wartość</a:t>
              </a:r>
              <a:r>
                <a:rPr sz="4400" b="1" dirty="0"/>
                <a:t> </a:t>
              </a:r>
              <a:r>
                <a:rPr sz="4400" b="1" dirty="0" err="1"/>
                <a:t>instrumentów</a:t>
              </a:r>
              <a:r>
                <a:rPr sz="4400" b="1" dirty="0"/>
                <a:t> </a:t>
              </a:r>
              <a:r>
                <a:rPr sz="4400" b="1" dirty="0" err="1"/>
                <a:t>pochodnych</a:t>
              </a:r>
              <a:r>
                <a:rPr sz="4400" b="1" dirty="0"/>
                <a:t> </a:t>
              </a:r>
              <a:r>
                <a:rPr sz="4400" b="1" dirty="0" err="1"/>
                <a:t>wynosi</a:t>
              </a:r>
              <a:r>
                <a:rPr sz="4400" b="1" dirty="0"/>
                <a:t> ok 600 </a:t>
              </a:r>
              <a:r>
                <a:rPr sz="4400" b="1" dirty="0" err="1"/>
                <a:t>bln</a:t>
              </a:r>
              <a:r>
                <a:rPr sz="4400" b="1" dirty="0"/>
                <a:t>. USD.</a:t>
              </a:r>
            </a:p>
          </p:txBody>
        </p:sp>
        <p:sp>
          <p:nvSpPr>
            <p:cNvPr id="217" name="Prostokąt 3"/>
            <p:cNvSpPr/>
            <p:nvPr/>
          </p:nvSpPr>
          <p:spPr>
            <a:xfrm>
              <a:off x="0" y="0"/>
              <a:ext cx="889603" cy="811369"/>
            </a:xfrm>
            <a:prstGeom prst="rect">
              <a:avLst/>
            </a:prstGeom>
            <a:solidFill>
              <a:srgbClr val="CD122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18" name="Shape 288"/>
            <p:cNvSpPr txBox="1"/>
            <p:nvPr/>
          </p:nvSpPr>
          <p:spPr>
            <a:xfrm>
              <a:off x="290807" y="108988"/>
              <a:ext cx="838818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800">
                  <a:solidFill>
                    <a:srgbClr val="FFFFFF"/>
                  </a:solidFill>
                  <a:latin typeface="Tide Sans 600 Bunny"/>
                  <a:ea typeface="Tide Sans 600 Bunny"/>
                  <a:cs typeface="Tide Sans 600 Bunny"/>
                  <a:sym typeface="Tide Sans 600 Bunny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225" name="Grupuj"/>
          <p:cNvGrpSpPr/>
          <p:nvPr/>
        </p:nvGrpSpPr>
        <p:grpSpPr>
          <a:xfrm>
            <a:off x="11543410" y="7476356"/>
            <a:ext cx="8919822" cy="3989963"/>
            <a:chOff x="0" y="0"/>
            <a:chExt cx="8919820" cy="3989961"/>
          </a:xfrm>
        </p:grpSpPr>
        <p:sp>
          <p:nvSpPr>
            <p:cNvPr id="220" name="Shape 338"/>
            <p:cNvSpPr/>
            <p:nvPr/>
          </p:nvSpPr>
          <p:spPr>
            <a:xfrm>
              <a:off x="139700" y="707601"/>
              <a:ext cx="8780120" cy="3282360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21" name="Shape 338"/>
            <p:cNvSpPr/>
            <p:nvPr/>
          </p:nvSpPr>
          <p:spPr>
            <a:xfrm>
              <a:off x="12700" y="580601"/>
              <a:ext cx="8780120" cy="3282359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22" name="PoleTekstowe 6"/>
            <p:cNvSpPr txBox="1"/>
            <p:nvPr/>
          </p:nvSpPr>
          <p:spPr>
            <a:xfrm>
              <a:off x="407692" y="927453"/>
              <a:ext cx="7916321" cy="30572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>
                <a:defRPr sz="3800">
                  <a:latin typeface="Tide Sans 400 Lil Dude"/>
                  <a:ea typeface="Tide Sans 400 Lil Dude"/>
                  <a:cs typeface="Tide Sans 400 Lil Dude"/>
                  <a:sym typeface="Tide Sans 400 Lil Dude"/>
                </a:defRPr>
              </a:pPr>
              <a:r>
                <a:rPr sz="4800" b="1" dirty="0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Na </a:t>
              </a:r>
              <a:r>
                <a:rPr sz="4800" b="1" dirty="0" err="1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jedną</a:t>
              </a:r>
              <a:r>
                <a:rPr sz="4800" b="1" dirty="0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 </a:t>
              </a:r>
              <a:r>
                <a:rPr sz="4800" b="1" dirty="0" err="1">
                  <a:latin typeface="Tide Sans 600 Bunny"/>
                  <a:ea typeface="Tide Sans 600 Bunny"/>
                  <a:cs typeface="Tide Sans 600 Bunny"/>
                  <a:sym typeface="Tide Sans 600 Bunny"/>
                </a:rPr>
                <a:t>transakcję</a:t>
              </a:r>
              <a:r>
                <a:rPr sz="4800" b="1" dirty="0"/>
                <a:t> w </a:t>
              </a:r>
              <a:r>
                <a:rPr sz="4800" b="1" dirty="0" err="1"/>
                <a:t>gospodarce</a:t>
              </a:r>
              <a:r>
                <a:rPr sz="4800" b="1" dirty="0"/>
                <a:t> </a:t>
              </a:r>
              <a:r>
                <a:rPr sz="4800" b="1" dirty="0" err="1"/>
                <a:t>realnej</a:t>
              </a:r>
              <a:r>
                <a:rPr sz="4800" b="1" dirty="0"/>
                <a:t> </a:t>
              </a:r>
              <a:r>
                <a:rPr sz="4800" b="1" dirty="0" err="1"/>
                <a:t>przypada</a:t>
              </a:r>
              <a:r>
                <a:rPr sz="4800" b="1" dirty="0"/>
                <a:t> ok. 250 </a:t>
              </a:r>
              <a:r>
                <a:rPr sz="4800" b="1" dirty="0" err="1"/>
                <a:t>transakcji</a:t>
              </a:r>
              <a:r>
                <a:rPr sz="4800" b="1" dirty="0"/>
                <a:t> „</a:t>
              </a:r>
              <a:r>
                <a:rPr sz="4800" b="1" dirty="0" err="1"/>
                <a:t>wirtualnych</a:t>
              </a:r>
              <a:r>
                <a:rPr sz="4800" b="1" dirty="0"/>
                <a:t>”</a:t>
              </a:r>
            </a:p>
          </p:txBody>
        </p:sp>
        <p:sp>
          <p:nvSpPr>
            <p:cNvPr id="223" name="Prostokąt 3"/>
            <p:cNvSpPr/>
            <p:nvPr/>
          </p:nvSpPr>
          <p:spPr>
            <a:xfrm>
              <a:off x="0" y="0"/>
              <a:ext cx="889603" cy="811369"/>
            </a:xfrm>
            <a:prstGeom prst="rect">
              <a:avLst/>
            </a:prstGeom>
            <a:solidFill>
              <a:srgbClr val="CD122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24" name="Shape 288"/>
            <p:cNvSpPr txBox="1"/>
            <p:nvPr/>
          </p:nvSpPr>
          <p:spPr>
            <a:xfrm>
              <a:off x="290807" y="108988"/>
              <a:ext cx="838818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800">
                  <a:solidFill>
                    <a:srgbClr val="FFFFFF"/>
                  </a:solidFill>
                  <a:latin typeface="Tide Sans 600 Bunny"/>
                  <a:ea typeface="Tide Sans 600 Bunny"/>
                  <a:cs typeface="Tide Sans 600 Bunny"/>
                  <a:sym typeface="Tide Sans 600 Bunny"/>
                </a:defRPr>
              </a:lvl1pPr>
            </a:lstStyle>
            <a:p>
              <a:r>
                <a:t>4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rifkin.png" descr="rifki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Obrazek" descr="Obra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4142" y="3673944"/>
            <a:ext cx="1872116" cy="1237312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hape 27"/>
          <p:cNvSpPr txBox="1"/>
          <p:nvPr/>
        </p:nvSpPr>
        <p:spPr>
          <a:xfrm>
            <a:off x="1329775" y="4911256"/>
            <a:ext cx="13854807" cy="6740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 algn="l" defTabSz="914400">
              <a:defRPr sz="4400">
                <a:solidFill>
                  <a:srgbClr val="FFFFFF"/>
                </a:solidFill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pPr>
            <a:r>
              <a:rPr sz="5400" dirty="0" err="1"/>
              <a:t>Epoka</a:t>
            </a:r>
            <a:r>
              <a:rPr sz="5400" dirty="0"/>
              <a:t> </a:t>
            </a:r>
            <a:r>
              <a:rPr sz="5400" dirty="0" err="1"/>
              <a:t>kapitalizmu</a:t>
            </a:r>
            <a:r>
              <a:rPr sz="5400" dirty="0"/>
              <a:t> </a:t>
            </a:r>
            <a:r>
              <a:rPr sz="5400" dirty="0" err="1"/>
              <a:t>kończy</a:t>
            </a:r>
            <a:r>
              <a:rPr sz="5400" dirty="0"/>
              <a:t> </a:t>
            </a:r>
            <a:r>
              <a:rPr sz="5400" dirty="0" err="1"/>
              <a:t>się</a:t>
            </a:r>
            <a:r>
              <a:rPr sz="5400" dirty="0"/>
              <a:t>... </a:t>
            </a:r>
            <a:br>
              <a:rPr sz="5400" dirty="0"/>
            </a:br>
            <a:r>
              <a:rPr sz="5400" dirty="0"/>
              <a:t>to </a:t>
            </a:r>
            <a:r>
              <a:rPr sz="5400" dirty="0" err="1"/>
              <a:t>proces</a:t>
            </a:r>
            <a:r>
              <a:rPr sz="5400" dirty="0"/>
              <a:t> </a:t>
            </a:r>
            <a:r>
              <a:rPr sz="5400" dirty="0" err="1"/>
              <a:t>nieunikniony</a:t>
            </a:r>
            <a:r>
              <a:rPr sz="5400" dirty="0"/>
              <a:t>, </a:t>
            </a:r>
            <a:r>
              <a:rPr sz="5400" dirty="0" err="1"/>
              <a:t>choć</a:t>
            </a:r>
            <a:r>
              <a:rPr sz="5400" dirty="0"/>
              <a:t> </a:t>
            </a:r>
            <a:r>
              <a:rPr sz="5400" dirty="0" err="1"/>
              <a:t>nie</a:t>
            </a:r>
            <a:r>
              <a:rPr sz="5400" dirty="0"/>
              <a:t> </a:t>
            </a:r>
            <a:r>
              <a:rPr sz="5400" dirty="0" err="1"/>
              <a:t>postępuje</a:t>
            </a:r>
            <a:r>
              <a:rPr sz="5400" dirty="0"/>
              <a:t> </a:t>
            </a:r>
            <a:r>
              <a:rPr sz="5400" dirty="0" err="1"/>
              <a:t>szybko</a:t>
            </a:r>
            <a:r>
              <a:rPr sz="5400" dirty="0"/>
              <a:t>. Na </a:t>
            </a:r>
            <a:r>
              <a:rPr sz="5400" dirty="0" err="1"/>
              <a:t>tyłach</a:t>
            </a:r>
            <a:r>
              <a:rPr sz="5400" dirty="0"/>
              <a:t> </a:t>
            </a:r>
            <a:r>
              <a:rPr sz="5400" dirty="0" err="1"/>
              <a:t>systemu</a:t>
            </a:r>
            <a:r>
              <a:rPr sz="5400" dirty="0"/>
              <a:t> </a:t>
            </a:r>
            <a:r>
              <a:rPr sz="5400" dirty="0" err="1"/>
              <a:t>zaczyna</a:t>
            </a:r>
            <a:r>
              <a:rPr sz="5400" dirty="0"/>
              <a:t> </a:t>
            </a:r>
            <a:r>
              <a:rPr sz="5400" dirty="0" err="1"/>
              <a:t>się</a:t>
            </a:r>
            <a:r>
              <a:rPr sz="5400" dirty="0"/>
              <a:t> </a:t>
            </a:r>
            <a:r>
              <a:rPr sz="5400" dirty="0" err="1"/>
              <a:t>pojawiać</a:t>
            </a:r>
            <a:r>
              <a:rPr sz="5400" dirty="0"/>
              <a:t> </a:t>
            </a:r>
            <a:r>
              <a:rPr sz="5400" dirty="0" err="1"/>
              <a:t>nowy</a:t>
            </a:r>
            <a:r>
              <a:rPr sz="5400" dirty="0"/>
              <a:t> </a:t>
            </a:r>
            <a:r>
              <a:rPr sz="5400" dirty="0" err="1"/>
              <a:t>paradygmat</a:t>
            </a:r>
            <a:r>
              <a:rPr sz="5400" dirty="0"/>
              <a:t> </a:t>
            </a:r>
            <a:r>
              <a:rPr sz="5400" dirty="0" err="1"/>
              <a:t>gospodarczy-wspólnota</a:t>
            </a:r>
            <a:r>
              <a:rPr sz="5400" dirty="0"/>
              <a:t> </a:t>
            </a:r>
            <a:r>
              <a:rPr sz="5400" dirty="0" err="1"/>
              <a:t>współpracy</a:t>
            </a:r>
            <a:r>
              <a:rPr sz="5400" dirty="0"/>
              <a:t>, </a:t>
            </a:r>
            <a:r>
              <a:rPr sz="5400" dirty="0" err="1"/>
              <a:t>który</a:t>
            </a:r>
            <a:r>
              <a:rPr sz="5400" dirty="0"/>
              <a:t> </a:t>
            </a:r>
            <a:r>
              <a:rPr sz="5400" dirty="0" err="1"/>
              <a:t>całkowicie</a:t>
            </a:r>
            <a:r>
              <a:rPr sz="5400" dirty="0"/>
              <a:t> </a:t>
            </a:r>
            <a:r>
              <a:rPr sz="5400" dirty="0" err="1"/>
              <a:t>zmieni</a:t>
            </a:r>
            <a:r>
              <a:rPr sz="5400" dirty="0"/>
              <a:t> </a:t>
            </a:r>
            <a:r>
              <a:rPr sz="5400" dirty="0" err="1"/>
              <a:t>styl</a:t>
            </a:r>
            <a:r>
              <a:rPr sz="5400" dirty="0"/>
              <a:t> </a:t>
            </a:r>
            <a:r>
              <a:rPr sz="5400" dirty="0" err="1"/>
              <a:t>życia</a:t>
            </a:r>
            <a:r>
              <a:rPr sz="5400" dirty="0"/>
              <a:t>.</a:t>
            </a:r>
          </a:p>
          <a:p>
            <a:pPr algn="l" defTabSz="914400">
              <a:defRPr sz="4400">
                <a:solidFill>
                  <a:srgbClr val="FFFFFF"/>
                </a:solidFill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pPr>
            <a:endParaRPr sz="5400" dirty="0"/>
          </a:p>
          <a:p>
            <a:pPr algn="l" defTabSz="914400">
              <a:defRPr sz="4400" i="1">
                <a:solidFill>
                  <a:srgbClr val="FFFFFF"/>
                </a:solidFill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pPr>
            <a:r>
              <a:rPr sz="5400" dirty="0"/>
              <a:t>Jeremy Rifkin</a:t>
            </a:r>
          </a:p>
        </p:txBody>
      </p:sp>
      <p:sp>
        <p:nvSpPr>
          <p:cNvPr id="273" name="Shape 338"/>
          <p:cNvSpPr/>
          <p:nvPr/>
        </p:nvSpPr>
        <p:spPr>
          <a:xfrm>
            <a:off x="-12796" y="12118659"/>
            <a:ext cx="12924991" cy="180450"/>
          </a:xfrm>
          <a:prstGeom prst="rect">
            <a:avLst/>
          </a:prstGeom>
          <a:solidFill>
            <a:srgbClr val="BE17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4" name="Koniec kapitalizmu?  Koniec epoki mechaniczno-energetycznej"/>
          <p:cNvSpPr txBox="1">
            <a:spLocks noGrp="1"/>
          </p:cNvSpPr>
          <p:nvPr>
            <p:ph type="title" idx="4294967295"/>
          </p:nvPr>
        </p:nvSpPr>
        <p:spPr>
          <a:xfrm>
            <a:off x="1344678" y="998725"/>
            <a:ext cx="15502449" cy="2675219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lnSpc>
                <a:spcPct val="80000"/>
              </a:lnSpc>
              <a:defRPr sz="3400">
                <a:solidFill>
                  <a:srgbClr val="C62D32"/>
                </a:solidFill>
              </a:defRPr>
            </a:pPr>
            <a:r>
              <a:rPr sz="6000" dirty="0" err="1"/>
              <a:t>Koniec</a:t>
            </a:r>
            <a:r>
              <a:rPr sz="6000" dirty="0"/>
              <a:t> </a:t>
            </a:r>
            <a:r>
              <a:rPr sz="6000" dirty="0" err="1"/>
              <a:t>kapitalizmu</a:t>
            </a:r>
            <a:r>
              <a:rPr sz="6000" dirty="0"/>
              <a:t>? </a:t>
            </a:r>
            <a:br>
              <a:rPr sz="6000" dirty="0"/>
            </a:br>
            <a:r>
              <a:rPr sz="6000" dirty="0" err="1"/>
              <a:t>Koniec</a:t>
            </a:r>
            <a:r>
              <a:rPr sz="6000" dirty="0"/>
              <a:t> </a:t>
            </a:r>
            <a:r>
              <a:rPr sz="6000" dirty="0" err="1"/>
              <a:t>epoki</a:t>
            </a:r>
            <a:r>
              <a:rPr sz="6000" dirty="0"/>
              <a:t> </a:t>
            </a:r>
            <a:r>
              <a:rPr sz="6000" dirty="0" err="1"/>
              <a:t>mechaniczno-energetycznej</a:t>
            </a:r>
            <a:endParaRPr sz="6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kelly.png" descr="kell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Obrazek" descr="Obra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4142" y="2657944"/>
            <a:ext cx="1872116" cy="1237312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7"/>
          <p:cNvSpPr txBox="1"/>
          <p:nvPr/>
        </p:nvSpPr>
        <p:spPr>
          <a:xfrm>
            <a:off x="1329775" y="2893469"/>
            <a:ext cx="16071534" cy="8956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 algn="l" defTabSz="914400">
              <a:defRPr sz="3600">
                <a:solidFill>
                  <a:srgbClr val="FFFFFF"/>
                </a:solidFill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pPr>
            <a:r>
              <a:rPr sz="4800" dirty="0"/>
              <a:t>W </a:t>
            </a:r>
            <a:r>
              <a:rPr sz="4800" dirty="0" err="1"/>
              <a:t>niematerialnej</a:t>
            </a:r>
            <a:r>
              <a:rPr sz="4800" dirty="0"/>
              <a:t> </a:t>
            </a:r>
            <a:r>
              <a:rPr sz="4800" dirty="0" err="1"/>
              <a:t>rzeczywistości</a:t>
            </a:r>
            <a:r>
              <a:rPr sz="4800" dirty="0"/>
              <a:t> </a:t>
            </a:r>
            <a:r>
              <a:rPr sz="4800" dirty="0" err="1"/>
              <a:t>cyfrowej</a:t>
            </a:r>
            <a:r>
              <a:rPr sz="4800" dirty="0"/>
              <a:t> </a:t>
            </a:r>
            <a:r>
              <a:rPr sz="4800" dirty="0" err="1"/>
              <a:t>nic</a:t>
            </a:r>
            <a:r>
              <a:rPr sz="4800" dirty="0"/>
              <a:t> </a:t>
            </a:r>
            <a:r>
              <a:rPr sz="4800" dirty="0" err="1"/>
              <a:t>nie</a:t>
            </a:r>
            <a:r>
              <a:rPr sz="4800" dirty="0"/>
              <a:t> </a:t>
            </a:r>
            <a:r>
              <a:rPr sz="4800" dirty="0" err="1"/>
              <a:t>będzie</a:t>
            </a:r>
            <a:r>
              <a:rPr sz="4800" dirty="0"/>
              <a:t> </a:t>
            </a:r>
            <a:r>
              <a:rPr sz="4800" dirty="0" err="1"/>
              <a:t>niezmienne</a:t>
            </a:r>
            <a:r>
              <a:rPr sz="4800" dirty="0"/>
              <a:t> ani </a:t>
            </a:r>
            <a:r>
              <a:rPr sz="4800" dirty="0" err="1"/>
              <a:t>ustalone</a:t>
            </a:r>
            <a:r>
              <a:rPr sz="4800" dirty="0"/>
              <a:t> </a:t>
            </a:r>
            <a:r>
              <a:rPr sz="4800" dirty="0" err="1"/>
              <a:t>raz</a:t>
            </a:r>
            <a:r>
              <a:rPr sz="4800" dirty="0"/>
              <a:t> </a:t>
            </a:r>
            <a:r>
              <a:rPr sz="4800" dirty="0" err="1"/>
              <a:t>na</a:t>
            </a:r>
            <a:r>
              <a:rPr sz="4800" dirty="0"/>
              <a:t> </a:t>
            </a:r>
            <a:r>
              <a:rPr sz="4800" dirty="0" err="1"/>
              <a:t>zawsze</a:t>
            </a:r>
            <a:r>
              <a:rPr sz="4800" dirty="0"/>
              <a:t>. </a:t>
            </a:r>
            <a:r>
              <a:rPr sz="4800" dirty="0" err="1"/>
              <a:t>Wszystko</a:t>
            </a:r>
            <a:r>
              <a:rPr sz="4800" dirty="0"/>
              <a:t> </a:t>
            </a:r>
            <a:r>
              <a:rPr sz="4800" dirty="0" err="1"/>
              <a:t>będzie</a:t>
            </a:r>
            <a:r>
              <a:rPr sz="4800" dirty="0"/>
              <a:t> w </a:t>
            </a:r>
            <a:r>
              <a:rPr sz="4800" dirty="0" err="1"/>
              <a:t>procesie</a:t>
            </a:r>
            <a:r>
              <a:rPr sz="4800" dirty="0"/>
              <a:t> </a:t>
            </a:r>
            <a:r>
              <a:rPr sz="4800" dirty="0" err="1"/>
              <a:t>stawania</a:t>
            </a:r>
            <a:r>
              <a:rPr sz="4800" dirty="0"/>
              <a:t> </a:t>
            </a:r>
            <a:r>
              <a:rPr sz="4800" dirty="0" err="1"/>
              <a:t>się</a:t>
            </a:r>
            <a:r>
              <a:rPr sz="4800" dirty="0"/>
              <a:t>…</a:t>
            </a:r>
            <a:r>
              <a:rPr sz="4800" dirty="0" err="1"/>
              <a:t>siły</a:t>
            </a:r>
            <a:r>
              <a:rPr sz="4800" dirty="0"/>
              <a:t> </a:t>
            </a:r>
            <a:r>
              <a:rPr sz="4800" dirty="0" err="1"/>
              <a:t>kształtujące</a:t>
            </a:r>
            <a:r>
              <a:rPr sz="4800" dirty="0"/>
              <a:t> </a:t>
            </a:r>
            <a:r>
              <a:rPr sz="4800" dirty="0" err="1"/>
              <a:t>współczesny</a:t>
            </a:r>
            <a:r>
              <a:rPr sz="4800" dirty="0"/>
              <a:t> </a:t>
            </a:r>
            <a:r>
              <a:rPr sz="4800" dirty="0" err="1"/>
              <a:t>świat</a:t>
            </a:r>
            <a:r>
              <a:rPr sz="4800" dirty="0"/>
              <a:t> i </a:t>
            </a:r>
            <a:r>
              <a:rPr sz="4800" dirty="0" err="1"/>
              <a:t>zmiany</a:t>
            </a:r>
            <a:r>
              <a:rPr sz="4800" dirty="0"/>
              <a:t>, </a:t>
            </a:r>
            <a:r>
              <a:rPr sz="4800" dirty="0" err="1"/>
              <a:t>które</a:t>
            </a:r>
            <a:r>
              <a:rPr sz="4800" dirty="0"/>
              <a:t> </a:t>
            </a:r>
            <a:r>
              <a:rPr sz="4800" dirty="0" err="1"/>
              <a:t>wywołują</a:t>
            </a:r>
            <a:r>
              <a:rPr lang="pl-PL" sz="4800" dirty="0"/>
              <a:t> p</a:t>
            </a:r>
            <a:r>
              <a:rPr sz="4800" dirty="0" err="1"/>
              <a:t>odzieliłem</a:t>
            </a:r>
            <a:r>
              <a:rPr lang="pl-PL" sz="4800" dirty="0"/>
              <a:t> </a:t>
            </a:r>
            <a:r>
              <a:rPr sz="4800" dirty="0"/>
              <a:t> </a:t>
            </a:r>
            <a:r>
              <a:rPr sz="4800" dirty="0" err="1"/>
              <a:t>na</a:t>
            </a:r>
            <a:r>
              <a:rPr sz="4800" dirty="0"/>
              <a:t> 12 </a:t>
            </a:r>
            <a:r>
              <a:rPr sz="4800" dirty="0" err="1"/>
              <a:t>procesów</a:t>
            </a:r>
            <a:r>
              <a:rPr sz="4800" dirty="0"/>
              <a:t>, </a:t>
            </a:r>
            <a:r>
              <a:rPr sz="4800" dirty="0" err="1"/>
              <a:t>takich</a:t>
            </a:r>
            <a:r>
              <a:rPr sz="4800" dirty="0"/>
              <a:t> </a:t>
            </a:r>
            <a:r>
              <a:rPr sz="4800" dirty="0" err="1"/>
              <a:t>jak</a:t>
            </a:r>
            <a:r>
              <a:rPr sz="4800" dirty="0"/>
              <a:t> </a:t>
            </a:r>
            <a:r>
              <a:rPr sz="4800" dirty="0" err="1"/>
              <a:t>uzyskiwanie</a:t>
            </a:r>
            <a:r>
              <a:rPr sz="4800" dirty="0"/>
              <a:t> </a:t>
            </a:r>
            <a:r>
              <a:rPr sz="4800" dirty="0" err="1"/>
              <a:t>dostępu</a:t>
            </a:r>
            <a:r>
              <a:rPr sz="4800" dirty="0"/>
              <a:t>, </a:t>
            </a:r>
            <a:r>
              <a:rPr sz="4800" dirty="0" err="1"/>
              <a:t>śledzenie</a:t>
            </a:r>
            <a:r>
              <a:rPr sz="4800" dirty="0"/>
              <a:t>, </a:t>
            </a:r>
            <a:r>
              <a:rPr sz="4800" dirty="0" err="1"/>
              <a:t>filtrowanie</a:t>
            </a:r>
            <a:r>
              <a:rPr sz="4800" dirty="0"/>
              <a:t>, </a:t>
            </a:r>
            <a:r>
              <a:rPr sz="4800" dirty="0" err="1"/>
              <a:t>interakcje</a:t>
            </a:r>
            <a:r>
              <a:rPr sz="4800" dirty="0"/>
              <a:t>... </a:t>
            </a:r>
            <a:r>
              <a:rPr sz="4800" dirty="0" err="1"/>
              <a:t>Każdy</a:t>
            </a:r>
            <a:r>
              <a:rPr sz="4800" dirty="0"/>
              <a:t> z </a:t>
            </a:r>
            <a:r>
              <a:rPr sz="4800" dirty="0" err="1"/>
              <a:t>tych</a:t>
            </a:r>
            <a:r>
              <a:rPr sz="4800" dirty="0"/>
              <a:t> 12 </a:t>
            </a:r>
            <a:r>
              <a:rPr sz="4800" dirty="0" err="1"/>
              <a:t>rozgrywających</a:t>
            </a:r>
            <a:r>
              <a:rPr sz="4800" dirty="0"/>
              <a:t> </a:t>
            </a:r>
            <a:r>
              <a:rPr sz="4800" dirty="0" err="1"/>
              <a:t>się</a:t>
            </a:r>
            <a:r>
              <a:rPr sz="4800" dirty="0"/>
              <a:t> </a:t>
            </a:r>
            <a:r>
              <a:rPr sz="4800" dirty="0" err="1"/>
              <a:t>na</a:t>
            </a:r>
            <a:r>
              <a:rPr sz="4800" dirty="0"/>
              <a:t> </a:t>
            </a:r>
            <a:r>
              <a:rPr sz="4800" dirty="0" err="1"/>
              <a:t>naszych</a:t>
            </a:r>
            <a:r>
              <a:rPr sz="4800" dirty="0"/>
              <a:t> </a:t>
            </a:r>
            <a:r>
              <a:rPr sz="4800" dirty="0" err="1"/>
              <a:t>oczach</a:t>
            </a:r>
            <a:r>
              <a:rPr sz="4800" dirty="0"/>
              <a:t>  </a:t>
            </a:r>
            <a:r>
              <a:rPr sz="4800" dirty="0" err="1"/>
              <a:t>procesów</a:t>
            </a:r>
            <a:r>
              <a:rPr sz="4800" dirty="0"/>
              <a:t> jest </a:t>
            </a:r>
            <a:r>
              <a:rPr sz="4800" dirty="0" err="1"/>
              <a:t>trwałą</a:t>
            </a:r>
            <a:r>
              <a:rPr sz="4800" dirty="0"/>
              <a:t> </a:t>
            </a:r>
            <a:r>
              <a:rPr sz="4800" dirty="0" err="1"/>
              <a:t>tendencją</a:t>
            </a:r>
            <a:r>
              <a:rPr sz="4800" dirty="0"/>
              <a:t> (</a:t>
            </a:r>
            <a:r>
              <a:rPr sz="4800" dirty="0" err="1"/>
              <a:t>przynajmniej</a:t>
            </a:r>
            <a:r>
              <a:rPr sz="4800" dirty="0"/>
              <a:t> </a:t>
            </a:r>
            <a:r>
              <a:rPr sz="4800" dirty="0" err="1"/>
              <a:t>na</a:t>
            </a:r>
            <a:r>
              <a:rPr sz="4800" dirty="0"/>
              <a:t> </a:t>
            </a:r>
            <a:r>
              <a:rPr sz="4800" dirty="0" err="1"/>
              <a:t>najbliższe</a:t>
            </a:r>
            <a:r>
              <a:rPr sz="4800" dirty="0"/>
              <a:t> 30 </a:t>
            </a:r>
            <a:r>
              <a:rPr sz="4800" dirty="0" err="1"/>
              <a:t>lat</a:t>
            </a:r>
            <a:r>
              <a:rPr sz="4800" dirty="0"/>
              <a:t>), </a:t>
            </a:r>
            <a:r>
              <a:rPr sz="4800" dirty="0" err="1"/>
              <a:t>ponieważ</a:t>
            </a:r>
            <a:r>
              <a:rPr sz="4800" dirty="0"/>
              <a:t> ich </a:t>
            </a:r>
            <a:r>
              <a:rPr sz="4800" dirty="0" err="1"/>
              <a:t>korzenie</a:t>
            </a:r>
            <a:r>
              <a:rPr sz="4800" dirty="0"/>
              <a:t> </a:t>
            </a:r>
            <a:r>
              <a:rPr sz="4800" dirty="0" err="1"/>
              <a:t>tkwią</a:t>
            </a:r>
            <a:r>
              <a:rPr sz="4800" dirty="0"/>
              <a:t> </a:t>
            </a:r>
            <a:r>
              <a:rPr sz="4800" dirty="0" err="1"/>
              <a:t>nie</a:t>
            </a:r>
            <a:r>
              <a:rPr sz="4800" dirty="0"/>
              <a:t> w </a:t>
            </a:r>
            <a:r>
              <a:rPr sz="4800" dirty="0" err="1"/>
              <a:t>naturze</a:t>
            </a:r>
            <a:r>
              <a:rPr sz="4800" dirty="0"/>
              <a:t> </a:t>
            </a:r>
            <a:r>
              <a:rPr sz="4800" dirty="0" err="1"/>
              <a:t>społeczeństwa</a:t>
            </a:r>
            <a:r>
              <a:rPr sz="4800" dirty="0"/>
              <a:t>, ale w </a:t>
            </a:r>
            <a:r>
              <a:rPr sz="4800" dirty="0" err="1"/>
              <a:t>naturze</a:t>
            </a:r>
            <a:r>
              <a:rPr sz="4800" dirty="0"/>
              <a:t> </a:t>
            </a:r>
            <a:r>
              <a:rPr sz="4800" dirty="0" err="1"/>
              <a:t>technologii</a:t>
            </a:r>
            <a:r>
              <a:rPr sz="4800" dirty="0"/>
              <a:t>.</a:t>
            </a:r>
          </a:p>
          <a:p>
            <a:pPr algn="l" defTabSz="914400">
              <a:defRPr sz="3600">
                <a:solidFill>
                  <a:srgbClr val="FFFFFF"/>
                </a:solidFill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pPr>
            <a:endParaRPr sz="4800" dirty="0"/>
          </a:p>
          <a:p>
            <a:pPr algn="l" defTabSz="914400">
              <a:defRPr sz="3600" i="1">
                <a:solidFill>
                  <a:srgbClr val="FFFFFF"/>
                </a:solidFill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pPr>
            <a:r>
              <a:rPr sz="4800" dirty="0"/>
              <a:t>Kevin Kelly</a:t>
            </a:r>
          </a:p>
        </p:txBody>
      </p:sp>
      <p:sp>
        <p:nvSpPr>
          <p:cNvPr id="293" name="Shape 338"/>
          <p:cNvSpPr/>
          <p:nvPr/>
        </p:nvSpPr>
        <p:spPr>
          <a:xfrm>
            <a:off x="-12796" y="12118659"/>
            <a:ext cx="12924991" cy="180450"/>
          </a:xfrm>
          <a:prstGeom prst="rect">
            <a:avLst/>
          </a:prstGeom>
          <a:solidFill>
            <a:srgbClr val="BE17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94" name="Nieuniknione zmiany"/>
          <p:cNvSpPr txBox="1">
            <a:spLocks noGrp="1"/>
          </p:cNvSpPr>
          <p:nvPr>
            <p:ph type="title" idx="4294967295"/>
          </p:nvPr>
        </p:nvSpPr>
        <p:spPr>
          <a:xfrm>
            <a:off x="1344678" y="998725"/>
            <a:ext cx="12389983" cy="151342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3400">
                <a:solidFill>
                  <a:srgbClr val="C62D32"/>
                </a:solidFill>
              </a:defRPr>
            </a:lvl1pPr>
          </a:lstStyle>
          <a:p>
            <a:r>
              <a:rPr sz="8000" b="1" dirty="0" err="1"/>
              <a:t>Nieuniknione</a:t>
            </a:r>
            <a:r>
              <a:rPr sz="8000" b="1" dirty="0"/>
              <a:t> </a:t>
            </a:r>
            <a:r>
              <a:rPr sz="8000" b="1" dirty="0" err="1"/>
              <a:t>zmiany</a:t>
            </a:r>
            <a:endParaRPr sz="8000" b="1" dirty="0"/>
          </a:p>
        </p:txBody>
      </p:sp>
      <p:sp>
        <p:nvSpPr>
          <p:cNvPr id="295" name="„Nieuniknione- Jak inteligentne technologie zmienią naszą przyszłość”. wyd.Poltex, 2018, s.17."/>
          <p:cNvSpPr txBox="1"/>
          <p:nvPr/>
        </p:nvSpPr>
        <p:spPr>
          <a:xfrm>
            <a:off x="1285676" y="12566439"/>
            <a:ext cx="2077491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>
                <a:solidFill>
                  <a:srgbClr val="DDDDDD"/>
                </a:solidFill>
                <a:latin typeface="Tide Sans 200 Lil Mondo"/>
                <a:ea typeface="Tide Sans 200 Lil Mondo"/>
                <a:cs typeface="Tide Sans 200 Lil Mondo"/>
                <a:sym typeface="Tide Sans 200 Lil Mondo"/>
              </a:defRPr>
            </a:lvl1pPr>
          </a:lstStyle>
          <a:p>
            <a:r>
              <a:rPr sz="2400" dirty="0"/>
              <a:t>„</a:t>
            </a:r>
            <a:r>
              <a:rPr sz="3600" b="1" dirty="0" err="1"/>
              <a:t>Nieuniknione</a:t>
            </a:r>
            <a:r>
              <a:rPr sz="3600" b="1" dirty="0"/>
              <a:t>- </a:t>
            </a:r>
            <a:r>
              <a:rPr sz="3600" b="1" dirty="0" err="1"/>
              <a:t>Jak</a:t>
            </a:r>
            <a:r>
              <a:rPr sz="3600" b="1" dirty="0"/>
              <a:t> </a:t>
            </a:r>
            <a:r>
              <a:rPr sz="3600" b="1" dirty="0" err="1"/>
              <a:t>inteligentne</a:t>
            </a:r>
            <a:r>
              <a:rPr sz="3600" b="1" dirty="0"/>
              <a:t> </a:t>
            </a:r>
            <a:r>
              <a:rPr sz="3600" b="1" dirty="0" err="1"/>
              <a:t>technologie</a:t>
            </a:r>
            <a:r>
              <a:rPr sz="3600" b="1" dirty="0"/>
              <a:t> </a:t>
            </a:r>
            <a:r>
              <a:rPr sz="3600" b="1" dirty="0" err="1"/>
              <a:t>zmienią</a:t>
            </a:r>
            <a:r>
              <a:rPr sz="3600" b="1" dirty="0"/>
              <a:t> </a:t>
            </a:r>
            <a:r>
              <a:rPr sz="3600" b="1" dirty="0" err="1"/>
              <a:t>naszą</a:t>
            </a:r>
            <a:r>
              <a:rPr sz="3600" b="1" dirty="0"/>
              <a:t> </a:t>
            </a:r>
            <a:r>
              <a:rPr sz="3600" b="1" dirty="0" err="1"/>
              <a:t>przyszłość</a:t>
            </a:r>
            <a:r>
              <a:rPr sz="3600" b="1" dirty="0"/>
              <a:t>”. </a:t>
            </a:r>
            <a:r>
              <a:rPr sz="3600" b="1" dirty="0" err="1"/>
              <a:t>wyd.Poltex</a:t>
            </a:r>
            <a:r>
              <a:rPr sz="3600" b="1" dirty="0"/>
              <a:t>, 2018, s.17.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50693" y="5369810"/>
            <a:ext cx="6644430" cy="6644431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Poszukiwanie nowego ładu światowego (New World Order)"/>
          <p:cNvSpPr txBox="1">
            <a:spLocks noGrp="1"/>
          </p:cNvSpPr>
          <p:nvPr>
            <p:ph type="title"/>
          </p:nvPr>
        </p:nvSpPr>
        <p:spPr>
          <a:xfrm>
            <a:off x="788748" y="986463"/>
            <a:ext cx="21005800" cy="800102"/>
          </a:xfrm>
          <a:prstGeom prst="rect">
            <a:avLst/>
          </a:prstGeom>
        </p:spPr>
        <p:txBody>
          <a:bodyPr>
            <a:noAutofit/>
          </a:bodyPr>
          <a:lstStyle>
            <a:lvl1pPr defTabSz="877823">
              <a:defRPr sz="3839"/>
            </a:lvl1pPr>
          </a:lstStyle>
          <a:p>
            <a:pPr algn="ctr"/>
            <a:r>
              <a:rPr sz="6600" b="1" dirty="0" err="1"/>
              <a:t>Poszukiwanie</a:t>
            </a:r>
            <a:r>
              <a:rPr sz="6600" b="1" dirty="0"/>
              <a:t> </a:t>
            </a:r>
            <a:r>
              <a:rPr sz="6600" b="1" dirty="0" err="1"/>
              <a:t>nowego</a:t>
            </a:r>
            <a:r>
              <a:rPr sz="6600" b="1" dirty="0"/>
              <a:t> </a:t>
            </a:r>
            <a:r>
              <a:rPr sz="6600" b="1" dirty="0" err="1"/>
              <a:t>ładu</a:t>
            </a:r>
            <a:r>
              <a:rPr sz="6600" b="1" dirty="0"/>
              <a:t> </a:t>
            </a:r>
            <a:r>
              <a:rPr sz="6600" b="1" dirty="0" err="1"/>
              <a:t>światowego</a:t>
            </a:r>
            <a:r>
              <a:rPr sz="6600" b="1" dirty="0"/>
              <a:t> (New World Order)</a:t>
            </a:r>
            <a:r>
              <a:rPr lang="pl-PL" sz="6600" b="1" dirty="0"/>
              <a:t> – Nowe paradygmaty geopolityczne</a:t>
            </a:r>
            <a:endParaRPr sz="6600" b="1" dirty="0"/>
          </a:p>
        </p:txBody>
      </p:sp>
      <p:grpSp>
        <p:nvGrpSpPr>
          <p:cNvPr id="262" name="Grupuj"/>
          <p:cNvGrpSpPr/>
          <p:nvPr/>
        </p:nvGrpSpPr>
        <p:grpSpPr>
          <a:xfrm>
            <a:off x="788749" y="3629566"/>
            <a:ext cx="21988124" cy="3057247"/>
            <a:chOff x="0" y="0"/>
            <a:chExt cx="21988123" cy="3057246"/>
          </a:xfrm>
        </p:grpSpPr>
        <p:grpSp>
          <p:nvGrpSpPr>
            <p:cNvPr id="260" name="Grupa 35"/>
            <p:cNvGrpSpPr/>
            <p:nvPr/>
          </p:nvGrpSpPr>
          <p:grpSpPr>
            <a:xfrm>
              <a:off x="0" y="28791"/>
              <a:ext cx="1170266" cy="1156804"/>
              <a:chOff x="0" y="0"/>
              <a:chExt cx="1170265" cy="1156803"/>
            </a:xfrm>
          </p:grpSpPr>
          <p:sp>
            <p:nvSpPr>
              <p:cNvPr id="257" name="Shape 338"/>
              <p:cNvSpPr/>
              <p:nvPr/>
            </p:nvSpPr>
            <p:spPr>
              <a:xfrm>
                <a:off x="201862" y="188400"/>
                <a:ext cx="968403" cy="968403"/>
              </a:xfrm>
              <a:prstGeom prst="rect">
                <a:avLst/>
              </a:prstGeom>
              <a:noFill/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58" name="Shape 338"/>
              <p:cNvSpPr/>
              <p:nvPr/>
            </p:nvSpPr>
            <p:spPr>
              <a:xfrm>
                <a:off x="49462" y="36000"/>
                <a:ext cx="968403" cy="968403"/>
              </a:xfrm>
              <a:prstGeom prst="rect">
                <a:avLst/>
              </a:prstGeom>
              <a:solidFill>
                <a:srgbClr val="FFFFFF"/>
              </a:solidFill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pic>
            <p:nvPicPr>
              <p:cNvPr id="259" name="Obraz 6" descr="Obraz 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040404" cy="1040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61" name="PoleTekstowe 8"/>
            <p:cNvSpPr txBox="1"/>
            <p:nvPr/>
          </p:nvSpPr>
          <p:spPr>
            <a:xfrm>
              <a:off x="1444093" y="0"/>
              <a:ext cx="20544030" cy="3057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3600">
                  <a:latin typeface="Tide Sans 400 Lil Dude"/>
                  <a:ea typeface="Tide Sans 400 Lil Dude"/>
                  <a:cs typeface="Tide Sans 400 Lil Dude"/>
                  <a:sym typeface="Tide Sans 400 Lil Dude"/>
                </a:defRPr>
              </a:lvl1pPr>
            </a:lstStyle>
            <a:p>
              <a:pPr marL="685800" indent="-685800">
                <a:buFont typeface="Arial" panose="020B0604020202020204" pitchFamily="34" charset="0"/>
                <a:buChar char="•"/>
              </a:pPr>
              <a:r>
                <a:rPr sz="4800" b="1" dirty="0" err="1"/>
                <a:t>Załamywanie</a:t>
              </a:r>
              <a:r>
                <a:rPr sz="4800" b="1" dirty="0"/>
                <a:t> </a:t>
              </a:r>
              <a:r>
                <a:rPr sz="4800" b="1" dirty="0" err="1"/>
                <a:t>się</a:t>
              </a:r>
              <a:r>
                <a:rPr sz="4800" b="1" dirty="0"/>
                <a:t> </a:t>
              </a:r>
              <a:r>
                <a:rPr sz="4800" b="1" dirty="0" err="1"/>
                <a:t>zachodniego</a:t>
              </a:r>
              <a:r>
                <a:rPr sz="4800" b="1" dirty="0"/>
                <a:t> </a:t>
              </a:r>
              <a:r>
                <a:rPr sz="4800" b="1" dirty="0" err="1"/>
                <a:t>systemu</a:t>
              </a:r>
              <a:r>
                <a:rPr sz="4800" b="1" dirty="0"/>
                <a:t> </a:t>
              </a:r>
              <a:r>
                <a:rPr sz="4800" b="1" dirty="0" err="1"/>
                <a:t>legitymizacji</a:t>
              </a:r>
              <a:r>
                <a:rPr sz="4800" b="1" dirty="0"/>
                <a:t>  </a:t>
              </a:r>
              <a:r>
                <a:rPr sz="4800" b="1" dirty="0" err="1"/>
                <a:t>jako</a:t>
              </a:r>
              <a:r>
                <a:rPr sz="4800" b="1" dirty="0"/>
                <a:t> </a:t>
              </a:r>
              <a:r>
                <a:rPr sz="4800" b="1" dirty="0" err="1"/>
                <a:t>podstawy</a:t>
              </a:r>
              <a:r>
                <a:rPr sz="4800" b="1" dirty="0"/>
                <a:t> </a:t>
              </a:r>
              <a:r>
                <a:rPr sz="4800" b="1" dirty="0" err="1"/>
                <a:t>ładu</a:t>
              </a:r>
              <a:r>
                <a:rPr sz="4800" b="1" dirty="0"/>
                <a:t> </a:t>
              </a:r>
              <a:r>
                <a:rPr sz="4800" b="1" dirty="0" err="1"/>
                <a:t>światowego</a:t>
              </a:r>
              <a:r>
                <a:rPr sz="4800" b="1" dirty="0"/>
                <a:t> (</a:t>
              </a:r>
              <a:r>
                <a:rPr sz="4800" b="1" dirty="0" err="1"/>
                <a:t>bezwzględne</a:t>
              </a:r>
              <a:r>
                <a:rPr sz="4800" b="1" dirty="0"/>
                <a:t> </a:t>
              </a:r>
              <a:r>
                <a:rPr sz="4800" b="1" dirty="0" err="1"/>
                <a:t>kwestionowanie</a:t>
              </a:r>
              <a:r>
                <a:rPr sz="4800" b="1" dirty="0"/>
                <a:t> </a:t>
              </a:r>
              <a:r>
                <a:rPr sz="4800" b="1" dirty="0" err="1"/>
                <a:t>legitymizmu</a:t>
              </a:r>
              <a:r>
                <a:rPr sz="4800" b="1" dirty="0"/>
                <a:t> </a:t>
              </a:r>
              <a:r>
                <a:rPr sz="4800" b="1" dirty="0" err="1"/>
                <a:t>demokratycznego</a:t>
              </a:r>
              <a:r>
                <a:rPr sz="4800" b="1" dirty="0"/>
                <a:t> i </a:t>
              </a:r>
              <a:r>
                <a:rPr sz="4800" b="1" dirty="0" err="1"/>
                <a:t>liberalnych</a:t>
              </a:r>
              <a:r>
                <a:rPr sz="4800" b="1" dirty="0"/>
                <a:t> </a:t>
              </a:r>
              <a:r>
                <a:rPr sz="4800" b="1" dirty="0" err="1"/>
                <a:t>wartości</a:t>
              </a:r>
              <a:r>
                <a:rPr sz="4800" b="1" dirty="0"/>
                <a:t> </a:t>
              </a:r>
              <a:r>
                <a:rPr sz="4800" b="1" dirty="0" err="1"/>
                <a:t>zachodnich</a:t>
              </a:r>
              <a:r>
                <a:rPr sz="4800" b="1" dirty="0"/>
                <a:t>  </a:t>
              </a:r>
              <a:r>
                <a:rPr sz="4800" b="1" dirty="0" err="1"/>
                <a:t>przez</a:t>
              </a:r>
              <a:r>
                <a:rPr sz="4800" b="1" dirty="0"/>
                <a:t> </a:t>
              </a:r>
              <a:r>
                <a:rPr sz="4800" b="1" dirty="0" err="1"/>
                <a:t>fundamentalizm</a:t>
              </a:r>
              <a:r>
                <a:rPr sz="4800" b="1" dirty="0"/>
                <a:t> </a:t>
              </a:r>
              <a:r>
                <a:rPr sz="4800" b="1" dirty="0" err="1"/>
                <a:t>muzułmański</a:t>
              </a:r>
              <a:r>
                <a:rPr sz="4800" b="1" dirty="0"/>
                <a:t>, </a:t>
              </a:r>
              <a:endParaRPr lang="pl-PL" sz="4800" b="1" dirty="0"/>
            </a:p>
            <a:p>
              <a:pPr marL="685800" indent="-685800">
                <a:buFont typeface="Arial" panose="020B0604020202020204" pitchFamily="34" charset="0"/>
                <a:buChar char="•"/>
              </a:pPr>
              <a:r>
                <a:rPr lang="pl-PL" sz="4800" b="1" dirty="0"/>
                <a:t>R</a:t>
              </a:r>
              <a:r>
                <a:rPr sz="4800" b="1" dirty="0" err="1"/>
                <a:t>óżnica</a:t>
              </a:r>
              <a:r>
                <a:rPr sz="4800" b="1" dirty="0"/>
                <a:t> w </a:t>
              </a:r>
              <a:r>
                <a:rPr sz="4800" b="1" dirty="0" err="1"/>
                <a:t>postrzeganiu</a:t>
              </a:r>
              <a:r>
                <a:rPr sz="4800" b="1" dirty="0"/>
                <a:t> </a:t>
              </a:r>
              <a:r>
                <a:rPr sz="4800" b="1" dirty="0" err="1"/>
                <a:t>świata</a:t>
              </a:r>
              <a:r>
                <a:rPr sz="4800" b="1" dirty="0"/>
                <a:t> </a:t>
              </a:r>
              <a:r>
                <a:rPr sz="4800" b="1" dirty="0" err="1"/>
                <a:t>między</a:t>
              </a:r>
              <a:r>
                <a:rPr sz="4800" b="1" dirty="0"/>
                <a:t> „</a:t>
              </a:r>
              <a:r>
                <a:rPr sz="4800" b="1" dirty="0" err="1"/>
                <a:t>Wschodem</a:t>
              </a:r>
              <a:r>
                <a:rPr sz="4800" b="1" dirty="0"/>
                <a:t>” a „</a:t>
              </a:r>
              <a:r>
                <a:rPr sz="4800" b="1" dirty="0" err="1"/>
                <a:t>Zachodem</a:t>
              </a:r>
              <a:r>
                <a:rPr sz="4800" b="1" dirty="0"/>
                <a:t>”).</a:t>
              </a:r>
            </a:p>
          </p:txBody>
        </p:sp>
      </p:grpSp>
      <p:grpSp>
        <p:nvGrpSpPr>
          <p:cNvPr id="268" name="Grupuj"/>
          <p:cNvGrpSpPr/>
          <p:nvPr/>
        </p:nvGrpSpPr>
        <p:grpSpPr>
          <a:xfrm>
            <a:off x="788749" y="7672272"/>
            <a:ext cx="21627907" cy="5273238"/>
            <a:chOff x="0" y="0"/>
            <a:chExt cx="17174978" cy="5273237"/>
          </a:xfrm>
        </p:grpSpPr>
        <p:grpSp>
          <p:nvGrpSpPr>
            <p:cNvPr id="266" name="Grupa 35"/>
            <p:cNvGrpSpPr/>
            <p:nvPr/>
          </p:nvGrpSpPr>
          <p:grpSpPr>
            <a:xfrm>
              <a:off x="0" y="28791"/>
              <a:ext cx="1170266" cy="1156804"/>
              <a:chOff x="0" y="0"/>
              <a:chExt cx="1170265" cy="1156803"/>
            </a:xfrm>
          </p:grpSpPr>
          <p:sp>
            <p:nvSpPr>
              <p:cNvPr id="263" name="Shape 338"/>
              <p:cNvSpPr/>
              <p:nvPr/>
            </p:nvSpPr>
            <p:spPr>
              <a:xfrm>
                <a:off x="201862" y="188400"/>
                <a:ext cx="968403" cy="968403"/>
              </a:xfrm>
              <a:prstGeom prst="rect">
                <a:avLst/>
              </a:prstGeom>
              <a:noFill/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64" name="Shape 338"/>
              <p:cNvSpPr/>
              <p:nvPr/>
            </p:nvSpPr>
            <p:spPr>
              <a:xfrm>
                <a:off x="49462" y="36000"/>
                <a:ext cx="968403" cy="968403"/>
              </a:xfrm>
              <a:prstGeom prst="rect">
                <a:avLst/>
              </a:prstGeom>
              <a:solidFill>
                <a:srgbClr val="FFFFFF"/>
              </a:solidFill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pic>
            <p:nvPicPr>
              <p:cNvPr id="265" name="Obraz 6" descr="Obraz 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040404" cy="1040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67" name="PoleTekstowe 8"/>
            <p:cNvSpPr txBox="1"/>
            <p:nvPr/>
          </p:nvSpPr>
          <p:spPr>
            <a:xfrm>
              <a:off x="1444093" y="0"/>
              <a:ext cx="15730885" cy="5273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3600">
                  <a:latin typeface="Tide Sans 400 Lil Dude"/>
                  <a:ea typeface="Tide Sans 400 Lil Dude"/>
                  <a:cs typeface="Tide Sans 400 Lil Dude"/>
                  <a:sym typeface="Tide Sans 400 Lil Dude"/>
                </a:defRPr>
              </a:lvl1pPr>
            </a:lstStyle>
            <a:p>
              <a:pPr marL="685800" indent="-685800">
                <a:buFont typeface="Arial" panose="020B0604020202020204" pitchFamily="34" charset="0"/>
                <a:buChar char="•"/>
              </a:pPr>
              <a:r>
                <a:rPr sz="4800" b="1" dirty="0" err="1"/>
                <a:t>Załamanie</a:t>
              </a:r>
              <a:r>
                <a:rPr sz="4800" b="1" dirty="0"/>
                <a:t> </a:t>
              </a:r>
              <a:r>
                <a:rPr sz="4800" b="1" dirty="0" err="1"/>
                <a:t>się</a:t>
              </a:r>
              <a:r>
                <a:rPr sz="4800" b="1" dirty="0"/>
                <a:t> </a:t>
              </a:r>
              <a:r>
                <a:rPr sz="4800" b="1" dirty="0" err="1"/>
                <a:t>sytemu</a:t>
              </a:r>
              <a:r>
                <a:rPr sz="4800" b="1" dirty="0"/>
                <a:t> </a:t>
              </a:r>
              <a:r>
                <a:rPr sz="4800" b="1" dirty="0" err="1"/>
                <a:t>równowago</a:t>
              </a:r>
              <a:r>
                <a:rPr sz="4800" b="1" dirty="0"/>
                <a:t> </a:t>
              </a:r>
              <a:r>
                <a:rPr sz="4800" b="1" dirty="0" err="1"/>
                <a:t>sił</a:t>
              </a:r>
              <a:r>
                <a:rPr sz="4800" b="1" dirty="0"/>
                <a:t> i </a:t>
              </a:r>
              <a:r>
                <a:rPr sz="4800" b="1" dirty="0" err="1"/>
                <a:t>strachu</a:t>
              </a:r>
              <a:r>
                <a:rPr sz="4800" b="1" dirty="0"/>
                <a:t> </a:t>
              </a:r>
              <a:r>
                <a:rPr sz="4800" b="1" dirty="0" err="1"/>
                <a:t>ukształtowanego</a:t>
              </a:r>
              <a:r>
                <a:rPr sz="4800" b="1" dirty="0"/>
                <a:t> po II </a:t>
              </a:r>
              <a:r>
                <a:rPr sz="4800" b="1" dirty="0" err="1"/>
                <a:t>Wojnie</a:t>
              </a:r>
              <a:r>
                <a:rPr sz="4800" b="1" dirty="0"/>
                <a:t> </a:t>
              </a:r>
              <a:r>
                <a:rPr sz="4800" b="1" dirty="0" err="1"/>
                <a:t>Światowej</a:t>
              </a:r>
              <a:r>
                <a:rPr sz="4800" b="1" dirty="0"/>
                <a:t> (</a:t>
              </a:r>
              <a:r>
                <a:rPr sz="4800" b="1" dirty="0" err="1"/>
                <a:t>upadek</a:t>
              </a:r>
              <a:r>
                <a:rPr sz="4800" b="1" dirty="0"/>
                <a:t> </a:t>
              </a:r>
              <a:r>
                <a:rPr sz="4800" b="1" dirty="0" err="1"/>
                <a:t>komunizmu</a:t>
              </a:r>
              <a:r>
                <a:rPr sz="4800" b="1" dirty="0"/>
                <a:t> i  ZSRR , </a:t>
              </a:r>
              <a:endParaRPr lang="pl-PL" sz="4800" b="1" dirty="0"/>
            </a:p>
            <a:p>
              <a:pPr marL="685800" indent="-685800">
                <a:buFont typeface="Arial" panose="020B0604020202020204" pitchFamily="34" charset="0"/>
                <a:buChar char="•"/>
              </a:pPr>
              <a:r>
                <a:rPr lang="pl-PL" sz="4800" b="1" dirty="0"/>
                <a:t>P</a:t>
              </a:r>
              <a:r>
                <a:rPr sz="4800" b="1" dirty="0" err="1"/>
                <a:t>owrót</a:t>
              </a:r>
              <a:r>
                <a:rPr sz="4800" b="1" dirty="0"/>
                <a:t> Chin </a:t>
              </a:r>
              <a:r>
                <a:rPr sz="4800" b="1" dirty="0" err="1"/>
                <a:t>jako</a:t>
              </a:r>
              <a:r>
                <a:rPr sz="4800" b="1" dirty="0"/>
                <a:t> „</a:t>
              </a:r>
              <a:r>
                <a:rPr sz="4800" b="1" dirty="0" err="1"/>
                <a:t>Wschodu</a:t>
              </a:r>
              <a:r>
                <a:rPr sz="4800" b="1" dirty="0"/>
                <a:t>” , </a:t>
              </a:r>
              <a:endParaRPr lang="pl-PL" sz="4800" b="1" dirty="0"/>
            </a:p>
            <a:p>
              <a:pPr marL="685800" indent="-685800">
                <a:buFont typeface="Arial" panose="020B0604020202020204" pitchFamily="34" charset="0"/>
                <a:buChar char="•"/>
              </a:pPr>
              <a:r>
                <a:rPr sz="4800" b="1" dirty="0" err="1"/>
                <a:t>Niemcy</a:t>
              </a:r>
              <a:r>
                <a:rPr sz="4800" b="1" dirty="0"/>
                <a:t> </a:t>
              </a:r>
              <a:r>
                <a:rPr sz="4800" b="1" dirty="0" err="1"/>
                <a:t>stają</a:t>
              </a:r>
              <a:r>
                <a:rPr sz="4800" b="1" dirty="0"/>
                <a:t> </a:t>
              </a:r>
              <a:r>
                <a:rPr sz="4800" b="1" dirty="0" err="1"/>
                <a:t>się</a:t>
              </a:r>
              <a:r>
                <a:rPr sz="4800" b="1" dirty="0"/>
                <a:t> </a:t>
              </a:r>
              <a:r>
                <a:rPr sz="4800" b="1" dirty="0" err="1"/>
                <a:t>dominującym</a:t>
              </a:r>
              <a:r>
                <a:rPr sz="4800" b="1" dirty="0"/>
                <a:t> </a:t>
              </a:r>
              <a:r>
                <a:rPr sz="4800" b="1" dirty="0" err="1"/>
                <a:t>państwem</a:t>
              </a:r>
              <a:r>
                <a:rPr sz="4800" b="1" dirty="0"/>
                <a:t> w </a:t>
              </a:r>
              <a:r>
                <a:rPr sz="4800" b="1" dirty="0" err="1"/>
                <a:t>słabnącej</a:t>
              </a:r>
              <a:r>
                <a:rPr sz="4800" b="1" dirty="0"/>
                <a:t>  UE , </a:t>
              </a:r>
              <a:r>
                <a:rPr lang="pl-PL" sz="4800" b="1" dirty="0"/>
                <a:t>a struktury UE </a:t>
              </a:r>
              <a:r>
                <a:rPr lang="pl-PL" sz="4800" b="1" dirty="0" err="1"/>
                <a:t>przezywaja</a:t>
              </a:r>
              <a:r>
                <a:rPr lang="pl-PL" sz="4800" b="1" dirty="0"/>
                <a:t> duchowy i polityczny kryzys</a:t>
              </a:r>
            </a:p>
            <a:p>
              <a:pPr marL="685800" indent="-685800">
                <a:buFont typeface="Arial" panose="020B0604020202020204" pitchFamily="34" charset="0"/>
                <a:buChar char="•"/>
              </a:pPr>
              <a:r>
                <a:rPr lang="pl-PL" sz="4800" b="1" dirty="0"/>
                <a:t>P</a:t>
              </a:r>
              <a:r>
                <a:rPr sz="4800" b="1" dirty="0" err="1"/>
                <a:t>owstają</a:t>
              </a:r>
              <a:r>
                <a:rPr sz="4800" b="1" dirty="0"/>
                <a:t> </a:t>
              </a:r>
              <a:r>
                <a:rPr sz="4800" b="1" dirty="0" err="1"/>
                <a:t>regionalne</a:t>
              </a:r>
              <a:r>
                <a:rPr sz="4800" b="1" dirty="0"/>
                <a:t> </a:t>
              </a:r>
              <a:r>
                <a:rPr sz="4800" b="1" dirty="0" err="1"/>
                <a:t>mocarstwa</a:t>
              </a:r>
              <a:r>
                <a:rPr sz="4800" b="1" dirty="0"/>
                <a:t> </a:t>
              </a:r>
              <a:r>
                <a:rPr sz="4800" b="1" dirty="0" err="1"/>
                <a:t>jak</a:t>
              </a:r>
              <a:r>
                <a:rPr sz="4800" b="1" dirty="0"/>
                <a:t> Indie i   </a:t>
              </a:r>
              <a:r>
                <a:rPr sz="4800" b="1" dirty="0" err="1"/>
                <a:t>Brazylia</a:t>
              </a:r>
              <a:r>
                <a:rPr sz="4800" b="1" dirty="0"/>
                <a:t> ,</a:t>
              </a:r>
              <a:endParaRPr lang="pl-PL" sz="4800" b="1" dirty="0"/>
            </a:p>
            <a:p>
              <a:pPr marL="685800" indent="-685800">
                <a:buFont typeface="Arial" panose="020B0604020202020204" pitchFamily="34" charset="0"/>
                <a:buChar char="•"/>
              </a:pPr>
              <a:r>
                <a:rPr sz="4800" b="1" dirty="0"/>
                <a:t>USA </a:t>
              </a:r>
              <a:r>
                <a:rPr sz="4800" b="1" dirty="0" err="1"/>
                <a:t>eksporterem</a:t>
              </a:r>
              <a:r>
                <a:rPr sz="4800" b="1" dirty="0"/>
                <a:t> ropy/</a:t>
              </a:r>
              <a:r>
                <a:rPr sz="4800" b="1" dirty="0" err="1"/>
                <a:t>gazu</a:t>
              </a:r>
              <a:r>
                <a:rPr sz="4800" b="1" dirty="0"/>
                <a:t> LNG).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85822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remier2.png" descr="premier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27"/>
          <p:cNvSpPr txBox="1"/>
          <p:nvPr/>
        </p:nvSpPr>
        <p:spPr>
          <a:xfrm>
            <a:off x="1329775" y="4393457"/>
            <a:ext cx="11460816" cy="3416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l" defTabSz="914400">
              <a:defRPr sz="6600">
                <a:solidFill>
                  <a:srgbClr val="FFFFFF"/>
                </a:solidFill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lvl1pPr>
          </a:lstStyle>
          <a:p>
            <a:r>
              <a:rPr sz="7200" dirty="0" err="1"/>
              <a:t>Strategia</a:t>
            </a:r>
            <a:r>
              <a:rPr sz="7200" dirty="0"/>
              <a:t> </a:t>
            </a:r>
            <a:r>
              <a:rPr sz="7200" dirty="0" err="1"/>
              <a:t>odpowiedzialnego</a:t>
            </a:r>
            <a:r>
              <a:rPr sz="7200" dirty="0"/>
              <a:t> </a:t>
            </a:r>
            <a:r>
              <a:rPr sz="7200" dirty="0" err="1"/>
              <a:t>rozwoju</a:t>
            </a:r>
            <a:r>
              <a:rPr sz="7200" dirty="0"/>
              <a:t> (POR/SOR) </a:t>
            </a:r>
            <a:r>
              <a:rPr sz="7200" dirty="0" err="1"/>
              <a:t>Mateusza</a:t>
            </a:r>
            <a:r>
              <a:rPr sz="7200" dirty="0"/>
              <a:t> </a:t>
            </a:r>
            <a:r>
              <a:rPr sz="7200" dirty="0" err="1"/>
              <a:t>Morawieckiego</a:t>
            </a:r>
            <a:endParaRPr sz="7200" dirty="0"/>
          </a:p>
        </p:txBody>
      </p:sp>
      <p:sp>
        <p:nvSpPr>
          <p:cNvPr id="61" name="Shape 338"/>
          <p:cNvSpPr/>
          <p:nvPr/>
        </p:nvSpPr>
        <p:spPr>
          <a:xfrm>
            <a:off x="-12796" y="12118659"/>
            <a:ext cx="12924991" cy="180450"/>
          </a:xfrm>
          <a:prstGeom prst="rect">
            <a:avLst/>
          </a:prstGeom>
          <a:solidFill>
            <a:srgbClr val="BE17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51319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EBABBC43-5880-4E18-A9B1-C19EA173E880}"/>
              </a:ext>
            </a:extLst>
          </p:cNvPr>
          <p:cNvSpPr/>
          <p:nvPr/>
        </p:nvSpPr>
        <p:spPr>
          <a:xfrm>
            <a:off x="-83127" y="2927298"/>
            <a:ext cx="24384000" cy="9694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Duchowa sytuacja czasu </a:t>
            </a:r>
            <a:r>
              <a:rPr lang="pl-PL" sz="8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ujęciu Karla Jaspersa jest to uniwersum poglądów, przekonań i wiedzy, zarówno naukowej, jak i wynikającej z doświadczenia jednostkowego i zbiorowego, słowem, to, co człowiek wie jako zbiorowość cywilizacyjna na temat świata. To są ramy, w których umieszczamy wizję naszych czasów.</a:t>
            </a:r>
          </a:p>
        </p:txBody>
      </p:sp>
    </p:spTree>
    <p:extLst>
      <p:ext uri="{BB962C8B-B14F-4D97-AF65-F5344CB8AC3E}">
        <p14:creationId xmlns:p14="http://schemas.microsoft.com/office/powerpoint/2010/main" val="3311553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A94ABC84-EE8A-4CA2-ACE9-C8745EB2D5CC}"/>
              </a:ext>
            </a:extLst>
          </p:cNvPr>
          <p:cNvSpPr/>
          <p:nvPr/>
        </p:nvSpPr>
        <p:spPr>
          <a:xfrm>
            <a:off x="0" y="1435715"/>
            <a:ext cx="23940655" cy="1228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7200" b="1" dirty="0">
                <a:solidFill>
                  <a:srgbClr val="111111"/>
                </a:solidFill>
                <a:latin typeface="Merriweather"/>
              </a:rPr>
              <a:t>Józef Maria Bocheński w eseju „Duchowa sytuacja czasu”, stwierdził  że dokonaliśmy zerwania ze wszystkimi podstawowymi wizjami poprzednich czasów, ale z trudnością przychodzi nam sformułowanie nowych odpowiedzi na fundamentalne pytania.</a:t>
            </a:r>
          </a:p>
          <a:p>
            <a:pPr algn="just"/>
            <a:r>
              <a:rPr lang="pl-PL" sz="7200" b="1" dirty="0">
                <a:solidFill>
                  <a:srgbClr val="111111"/>
                </a:solidFill>
                <a:latin typeface="Merriweather"/>
              </a:rPr>
              <a:t>Ojciec Bocheński uznał, że cztery pytania wyczerpują podstawę naszej wizji świata: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7200" b="1" dirty="0">
                <a:solidFill>
                  <a:srgbClr val="C00000"/>
                </a:solidFill>
                <a:latin typeface="Merriweather"/>
              </a:rPr>
              <a:t>Jakie jest miejsce człowieka we wszechświecie?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7200" b="1" dirty="0">
                <a:solidFill>
                  <a:srgbClr val="C00000"/>
                </a:solidFill>
                <a:latin typeface="Merriweather"/>
              </a:rPr>
              <a:t>Czy postęp istnieje realnie, jest faktem czy tylko koncepcją?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7200" b="1" dirty="0">
                <a:solidFill>
                  <a:srgbClr val="C00000"/>
                </a:solidFill>
                <a:latin typeface="Merriweather"/>
              </a:rPr>
              <a:t>Co może nam dać szeroko rozumiana nauka?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7200" b="1" dirty="0">
                <a:solidFill>
                  <a:srgbClr val="C00000"/>
                </a:solidFill>
                <a:latin typeface="Merriweather"/>
              </a:rPr>
              <a:t>Jaka jest moc albo raczej niemoc człowieka wobec świata?</a:t>
            </a:r>
          </a:p>
        </p:txBody>
      </p:sp>
    </p:spTree>
    <p:extLst>
      <p:ext uri="{BB962C8B-B14F-4D97-AF65-F5344CB8AC3E}">
        <p14:creationId xmlns:p14="http://schemas.microsoft.com/office/powerpoint/2010/main" val="15604398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dobny obraz">
            <a:extLst>
              <a:ext uri="{FF2B5EF4-FFF2-40B4-BE49-F238E27FC236}">
                <a16:creationId xmlns:a16="http://schemas.microsoft.com/office/drawing/2014/main" id="{B0D40A28-F6C0-4076-890C-EEC3677EC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075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771" y="-1"/>
            <a:ext cx="10789920" cy="1371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114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mapa2.png" descr="mapa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60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Program budowy dróg krajowy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877823">
              <a:defRPr sz="3839"/>
            </a:lvl1pPr>
          </a:lstStyle>
          <a:p>
            <a:r>
              <a:rPr sz="7200" b="1" dirty="0"/>
              <a:t>Program </a:t>
            </a:r>
            <a:r>
              <a:rPr sz="7200" b="1" dirty="0" err="1"/>
              <a:t>budowy</a:t>
            </a:r>
            <a:r>
              <a:rPr sz="7200" b="1" dirty="0"/>
              <a:t> </a:t>
            </a:r>
            <a:r>
              <a:rPr sz="7200" b="1" dirty="0" err="1"/>
              <a:t>dróg</a:t>
            </a:r>
            <a:r>
              <a:rPr sz="7200" b="1" dirty="0"/>
              <a:t> </a:t>
            </a:r>
            <a:r>
              <a:rPr sz="7200" b="1" dirty="0" err="1"/>
              <a:t>krajowych</a:t>
            </a:r>
            <a:endParaRPr sz="7200" b="1" dirty="0"/>
          </a:p>
        </p:txBody>
      </p:sp>
      <p:sp>
        <p:nvSpPr>
          <p:cNvPr id="418" name="Perspektywa finansowa UE 2014-2010"/>
          <p:cNvSpPr txBox="1">
            <a:spLocks noGrp="1"/>
          </p:cNvSpPr>
          <p:nvPr>
            <p:ph type="body" sz="quarter" idx="4294967295"/>
          </p:nvPr>
        </p:nvSpPr>
        <p:spPr>
          <a:xfrm>
            <a:off x="736600" y="4590006"/>
            <a:ext cx="5792409" cy="3520520"/>
          </a:xfrm>
          <a:prstGeom prst="rect">
            <a:avLst/>
          </a:prstGeom>
        </p:spPr>
        <p:txBody>
          <a:bodyPr lIns="45719" tIns="45719" rIns="45719" bIns="45719" anchor="t">
            <a:noAutofit/>
          </a:bodyPr>
          <a:lstStyle>
            <a:lvl1pPr marL="0" indent="0" defTabSz="457200">
              <a:lnSpc>
                <a:spcPts val="9100"/>
              </a:lnSpc>
              <a:spcBef>
                <a:spcPts val="0"/>
              </a:spcBef>
              <a:buSzTx/>
              <a:buFont typeface="Arial"/>
              <a:buNone/>
              <a:defRPr sz="3800"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lvl1pPr>
          </a:lstStyle>
          <a:p>
            <a:r>
              <a:rPr sz="6600" b="1" dirty="0" err="1"/>
              <a:t>Perspektywa</a:t>
            </a:r>
            <a:r>
              <a:rPr sz="6600" b="1" dirty="0"/>
              <a:t> </a:t>
            </a:r>
            <a:r>
              <a:rPr sz="6600" b="1" dirty="0" err="1"/>
              <a:t>finansowa</a:t>
            </a:r>
            <a:r>
              <a:rPr sz="6600" b="1" dirty="0"/>
              <a:t> UE 2014-20</a:t>
            </a:r>
            <a:r>
              <a:rPr lang="pl-PL" sz="6600" b="1" dirty="0"/>
              <a:t>2</a:t>
            </a:r>
            <a:r>
              <a:rPr sz="6600" b="1" dirty="0"/>
              <a:t>0</a:t>
            </a:r>
          </a:p>
        </p:txBody>
      </p:sp>
      <p:sp>
        <p:nvSpPr>
          <p:cNvPr id="419" name="Shape 3"/>
          <p:cNvSpPr/>
          <p:nvPr/>
        </p:nvSpPr>
        <p:spPr>
          <a:xfrm>
            <a:off x="736600" y="1536700"/>
            <a:ext cx="1041301" cy="0"/>
          </a:xfrm>
          <a:prstGeom prst="line">
            <a:avLst/>
          </a:prstGeom>
          <a:ln w="38100">
            <a:solidFill>
              <a:srgbClr val="818486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20" name="logo2.png" descr="logo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5540" y="441284"/>
            <a:ext cx="2300490" cy="16525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6604" y="549275"/>
            <a:ext cx="19838845" cy="1633675"/>
          </a:xfrm>
        </p:spPr>
        <p:txBody>
          <a:bodyPr>
            <a:normAutofit/>
          </a:bodyPr>
          <a:lstStyle/>
          <a:p>
            <a:r>
              <a:rPr lang="pl-PL" sz="7200" b="1" dirty="0"/>
              <a:t>DROGA EUROPEJSKA E67 VIA BALTICA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9445" y="2913201"/>
            <a:ext cx="11216640" cy="10802803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CE06-4F63-3E45-BA0B-AE1171090E6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0" y="4715691"/>
            <a:ext cx="10845800" cy="77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2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6606" y="549275"/>
            <a:ext cx="19536949" cy="2286000"/>
          </a:xfrm>
        </p:spPr>
        <p:txBody>
          <a:bodyPr/>
          <a:lstStyle/>
          <a:p>
            <a:r>
              <a:rPr lang="pl-PL" b="1" dirty="0"/>
              <a:t>DROGA EUROPEJSKA VIA CARPATIA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732" y="2624185"/>
            <a:ext cx="10937965" cy="11091816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CE06-4F63-3E45-BA0B-AE1171090E6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0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21529965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910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Symbol zastępczy tekstu 3"/>
          <p:cNvSpPr>
            <a:spLocks noGrp="1"/>
          </p:cNvSpPr>
          <p:nvPr>
            <p:ph type="body" idx="11"/>
          </p:nvPr>
        </p:nvSpPr>
        <p:spPr>
          <a:xfrm>
            <a:off x="3048000" y="41910"/>
            <a:ext cx="18288000" cy="1727200"/>
          </a:xfrm>
          <a:solidFill>
            <a:srgbClr val="E2E2E2"/>
          </a:solidFill>
        </p:spPr>
        <p:txBody>
          <a:bodyPr/>
          <a:lstStyle/>
          <a:p>
            <a:pPr algn="ctr"/>
            <a:r>
              <a:rPr lang="pl-PL" altLang="pl-PL" sz="5600" b="1" dirty="0">
                <a:solidFill>
                  <a:srgbClr val="A7190E"/>
                </a:solidFill>
              </a:rPr>
              <a:t>Połączenia międzynarodowe śródlądowe na terenie Polski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"/>
            <a:ext cx="24384000" cy="1363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4822435" y="11178481"/>
            <a:ext cx="103691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/>
              <a:t>http://popierambydgoszcz.pl/2017/06/kanal-bydgoski-moze-przestac-byc-czescia-drogi-wodnej-e70/</a:t>
            </a:r>
          </a:p>
        </p:txBody>
      </p:sp>
    </p:spTree>
    <p:extLst>
      <p:ext uri="{BB962C8B-B14F-4D97-AF65-F5344CB8AC3E}">
        <p14:creationId xmlns:p14="http://schemas.microsoft.com/office/powerpoint/2010/main" val="234487229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6606" y="-45720"/>
            <a:ext cx="17614901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65552" y="1228899"/>
            <a:ext cx="22234233" cy="1326295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pl-PL" sz="10300" b="1" dirty="0">
                <a:solidFill>
                  <a:srgbClr val="C00000"/>
                </a:solidFill>
              </a:rPr>
              <a:t>Wodny korytarz Dunaj – Odra – Łaba I</a:t>
            </a:r>
          </a:p>
          <a:p>
            <a:pPr marL="0" indent="0">
              <a:buNone/>
            </a:pPr>
            <a:r>
              <a:rPr lang="pl-PL" sz="6000" b="1" dirty="0">
                <a:solidFill>
                  <a:schemeClr val="tx1"/>
                </a:solidFill>
              </a:rPr>
              <a:t>Kanał wodny mający połączyć rzeki Odrę, Dunaj i Łabę. Ma mieć około 550 km i przebiegać przez trzy państwa – Polskę, Czechy oraz Austrię lub Słowację.</a:t>
            </a:r>
          </a:p>
          <a:p>
            <a:pPr marL="0" indent="0">
              <a:buNone/>
            </a:pPr>
            <a:r>
              <a:rPr lang="pl-PL" sz="6000" b="1" dirty="0">
                <a:solidFill>
                  <a:schemeClr val="tx1"/>
                </a:solidFill>
              </a:rPr>
              <a:t>Wodny korytarz w ciągu Odra – Dunaj ma się rozpoczynać w okolicach Gliwic, gdzie będzie się łączył z kanałem Gliwickim, a kończyć w okolicach Wiednia lub Bratysławy. W rejonie Przerowa ma odchodzić nitka prowadząca do Łaby.</a:t>
            </a:r>
          </a:p>
          <a:p>
            <a:pPr marL="0" indent="0">
              <a:buNone/>
            </a:pPr>
            <a:r>
              <a:rPr lang="pl-PL" sz="6000" b="1" dirty="0">
                <a:solidFill>
                  <a:schemeClr val="tx1"/>
                </a:solidFill>
              </a:rPr>
              <a:t> Budowa wodnego korytarza D–O–L ma być ogromnym przedsięwzięciem. Szacuje się, że jej koszty wyniosą 8 mld euro. Ewentualna dotacja mogłaby wynieść nawet do 80–90% kosztów realizacji całej inwestycji.</a:t>
            </a:r>
          </a:p>
          <a:p>
            <a:pPr marL="0" indent="0">
              <a:buNone/>
            </a:pPr>
            <a:r>
              <a:rPr lang="pl-PL" sz="6000" b="1" dirty="0">
                <a:solidFill>
                  <a:schemeClr val="tx1"/>
                </a:solidFill>
              </a:rPr>
              <a:t>Udrożnienie żeglowności, połączenie jednym szlakiem wodnym trzech rzek: Odry, Łaby i Dunaju oraz aplikacja o środki unijne w tej sprawie - to cel porozumienia, które 31.01.2017 r.  w Warszawie podpisali odpowiedzialni za transport wodny ministrowie z Polski, Czech i Słowacji.</a:t>
            </a:r>
          </a:p>
          <a:p>
            <a:endParaRPr lang="pl-PL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0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ymbol zastępczy numeru slajdu 1">
            <a:extLst>
              <a:ext uri="{FF2B5EF4-FFF2-40B4-BE49-F238E27FC236}">
                <a16:creationId xmlns:a16="http://schemas.microsoft.com/office/drawing/2014/main" id="{00F4B578-F09D-4940-8F7F-5ED9C6F6062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623603" y="34356739"/>
            <a:ext cx="543418" cy="533479"/>
          </a:xfrm>
          <a:noFill/>
        </p:spPr>
        <p:txBody>
          <a:bodyPr/>
          <a:lstStyle>
            <a:lvl1pPr>
              <a:spcBef>
                <a:spcPct val="20000"/>
              </a:spcBef>
              <a:defRPr sz="4800" b="1">
                <a:solidFill>
                  <a:srgbClr val="F58220"/>
                </a:solidFill>
                <a:latin typeface="Verdana" panose="020B0604030504040204" pitchFamily="34" charset="0"/>
              </a:defRPr>
            </a:lvl1pPr>
            <a:lvl2pPr marL="1485920" indent="-571508">
              <a:spcBef>
                <a:spcPct val="20000"/>
              </a:spcBef>
              <a:defRPr sz="4000">
                <a:solidFill>
                  <a:srgbClr val="000066"/>
                </a:solidFill>
                <a:latin typeface="Verdana" panose="020B0604030504040204" pitchFamily="34" charset="0"/>
              </a:defRPr>
            </a:lvl2pPr>
            <a:lvl3pPr marL="2286029" indent="-457206">
              <a:spcBef>
                <a:spcPct val="20000"/>
              </a:spcBef>
              <a:buChar char="•"/>
              <a:defRPr sz="4000">
                <a:solidFill>
                  <a:srgbClr val="000066"/>
                </a:solidFill>
                <a:latin typeface="Verdana" panose="020B0604030504040204" pitchFamily="34" charset="0"/>
              </a:defRPr>
            </a:lvl3pPr>
            <a:lvl4pPr marL="3200440" indent="-457206">
              <a:spcBef>
                <a:spcPct val="20000"/>
              </a:spcBef>
              <a:buChar char="–"/>
              <a:defRPr sz="4000">
                <a:solidFill>
                  <a:srgbClr val="000066"/>
                </a:solidFill>
                <a:latin typeface="Verdana" panose="020B0604030504040204" pitchFamily="34" charset="0"/>
              </a:defRPr>
            </a:lvl4pPr>
            <a:lvl5pPr marL="4114851" indent="-457206">
              <a:spcBef>
                <a:spcPct val="20000"/>
              </a:spcBef>
              <a:buChar char="»"/>
              <a:defRPr sz="4000">
                <a:solidFill>
                  <a:srgbClr val="000066"/>
                </a:solidFill>
                <a:latin typeface="Verdana" panose="020B0604030504040204" pitchFamily="34" charset="0"/>
              </a:defRPr>
            </a:lvl5pPr>
            <a:lvl6pPr marL="5029263" indent="-457206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rgbClr val="000066"/>
                </a:solidFill>
                <a:latin typeface="Verdana" panose="020B0604030504040204" pitchFamily="34" charset="0"/>
              </a:defRPr>
            </a:lvl6pPr>
            <a:lvl7pPr marL="5943674" indent="-457206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rgbClr val="000066"/>
                </a:solidFill>
                <a:latin typeface="Verdana" panose="020B0604030504040204" pitchFamily="34" charset="0"/>
              </a:defRPr>
            </a:lvl7pPr>
            <a:lvl8pPr marL="6858086" indent="-457206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rgbClr val="000066"/>
                </a:solidFill>
                <a:latin typeface="Verdana" panose="020B0604030504040204" pitchFamily="34" charset="0"/>
              </a:defRPr>
            </a:lvl8pPr>
            <a:lvl9pPr marL="7772497" indent="-457206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rgbClr val="000066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88C274-6A4A-4E7D-9B1D-562E2D3C15A7}" type="slidenum">
              <a:rPr lang="pl-PL" altLang="pl-PL" sz="2800" b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pl-PL" altLang="pl-PL" sz="28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43" name="Symbol zastępczy zawartości 2">
            <a:extLst>
              <a:ext uri="{FF2B5EF4-FFF2-40B4-BE49-F238E27FC236}">
                <a16:creationId xmlns:a16="http://schemas.microsoft.com/office/drawing/2014/main" id="{40FE2996-177A-4353-B86A-CC9DC0D5650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35132" y="0"/>
            <a:ext cx="24148868" cy="13454743"/>
          </a:xfrm>
        </p:spPr>
        <p:txBody>
          <a:bodyPr>
            <a:normAutofit/>
          </a:bodyPr>
          <a:lstStyle/>
          <a:p>
            <a:pPr marL="92078" indent="0" algn="ctr">
              <a:buNone/>
            </a:pPr>
            <a:r>
              <a:rPr lang="en-US" altLang="pl-PL" sz="6400" dirty="0"/>
              <a:t>	</a:t>
            </a:r>
            <a:r>
              <a:rPr lang="pl-PL" altLang="pl-PL" sz="9600" b="1" dirty="0">
                <a:solidFill>
                  <a:srgbClr val="C00000"/>
                </a:solidFill>
              </a:rPr>
              <a:t>TEZA </a:t>
            </a:r>
          </a:p>
          <a:p>
            <a:pPr marL="92078" indent="0" algn="ctr">
              <a:buNone/>
            </a:pPr>
            <a:r>
              <a:rPr lang="pl-PL" altLang="pl-PL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i Strategia na rzecz Odpowiedzialnego Rozwoju od momentu jego ogłoszenia ogniskuje i wyznacza ramy dzisiejszej debaty nad przyszłością Polski. W odróżnieniu od planów poprzedników — planu Hausnera czy planu Boniego — </a:t>
            </a:r>
            <a:r>
              <a:rPr lang="pl-PL" altLang="pl-PL" sz="8000" b="1" dirty="0">
                <a:solidFill>
                  <a:srgbClr val="CF0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 Morawieckiego jest i będzie podstawą radykalnej i nieodwracalnej reformy Polski. </a:t>
            </a:r>
            <a:r>
              <a:rPr lang="pl-PL" altLang="pl-PL" sz="8000" b="1" dirty="0">
                <a:solidFill>
                  <a:srgbClr val="CF002B"/>
                </a:solidFill>
              </a:rPr>
              <a:t/>
            </a:r>
            <a:br>
              <a:rPr lang="pl-PL" altLang="pl-PL" sz="8000" b="1" dirty="0">
                <a:solidFill>
                  <a:srgbClr val="CF002B"/>
                </a:solidFill>
              </a:rPr>
            </a:br>
            <a:endParaRPr lang="pl-PL" altLang="pl-PL" sz="8000" b="1" dirty="0">
              <a:solidFill>
                <a:srgbClr val="CF00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8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8675" y="665019"/>
            <a:ext cx="20599398" cy="1357745"/>
          </a:xfrm>
        </p:spPr>
        <p:txBody>
          <a:bodyPr>
            <a:noAutofit/>
          </a:bodyPr>
          <a:lstStyle/>
          <a:p>
            <a:r>
              <a:rPr lang="pl-PL" sz="8800" b="1" dirty="0">
                <a:solidFill>
                  <a:srgbClr val="C00000"/>
                </a:solidFill>
                <a:latin typeface="Helvetica Light"/>
                <a:sym typeface="Helvetica Light"/>
              </a:rPr>
              <a:t>Wodny korytarz Dunaj – Odra – Łaba II</a:t>
            </a:r>
            <a:endParaRPr lang="pl-PL" sz="8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8675" y="3546765"/>
            <a:ext cx="22796501" cy="101692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8000" b="1" dirty="0">
                <a:solidFill>
                  <a:schemeClr val="tx1"/>
                </a:solidFill>
              </a:rPr>
              <a:t>Ministerstwo Gospodarki Morskiej i Żeglugi Śródlądowej tworzy strategię użeglownienia polskich rzek. Kluczowymi punktami tego programu ma być budowa kanału Odra-Dunaj oraz Kanału Śląskiego łączącego Odrę z Wisłą. </a:t>
            </a:r>
            <a:r>
              <a:rPr lang="pl-PL" sz="8000" b="1" u="sng" dirty="0">
                <a:solidFill>
                  <a:srgbClr val="C00000"/>
                </a:solidFill>
              </a:rPr>
              <a:t>Gdyby te gigantyczne inwestycje doszły do skutku, mogłyby zmienić oblicze gospodarcze  regionów odrzańskich .</a:t>
            </a:r>
          </a:p>
          <a:p>
            <a:endParaRPr lang="pl-PL" sz="7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55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5A07923-718E-4FAB-9313-593E4F22A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85775"/>
            <a:ext cx="22288500" cy="1283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480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6606" y="-45720"/>
            <a:ext cx="17614901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5" y="360219"/>
            <a:ext cx="19063855" cy="13106400"/>
          </a:xfrm>
        </p:spPr>
      </p:pic>
    </p:spTree>
    <p:extLst>
      <p:ext uri="{BB962C8B-B14F-4D97-AF65-F5344CB8AC3E}">
        <p14:creationId xmlns:p14="http://schemas.microsoft.com/office/powerpoint/2010/main" val="332098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ymbol zastępczy zawartości 1"/>
          <p:cNvGraphicFramePr>
            <a:graphicFrameLocks noGrp="1"/>
          </p:cNvGraphicFramePr>
          <p:nvPr>
            <p:ph sz="half" idx="11"/>
            <p:extLst/>
          </p:nvPr>
        </p:nvGraphicFramePr>
        <p:xfrm>
          <a:off x="3169299" y="1817440"/>
          <a:ext cx="10606830" cy="99470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10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7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8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33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 b="1" dirty="0">
                          <a:solidFill>
                            <a:schemeClr val="tx1"/>
                          </a:solidFill>
                          <a:effectLst/>
                        </a:rPr>
                        <a:t>Nazwa śródlądowej drogi wodnej</a:t>
                      </a:r>
                      <a:endParaRPr lang="pl-PL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>
                          <a:solidFill>
                            <a:schemeClr val="tx1"/>
                          </a:solidFill>
                          <a:effectLst/>
                        </a:rPr>
                        <a:t>Długość </a:t>
                      </a:r>
                      <a:br>
                        <a:rPr lang="pl-PL" sz="240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pl-PL" sz="2400">
                          <a:solidFill>
                            <a:schemeClr val="tx1"/>
                          </a:solidFill>
                          <a:effectLst/>
                        </a:rPr>
                        <a:t>[km]</a:t>
                      </a:r>
                      <a:endParaRPr lang="pl-PL" sz="2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 dirty="0">
                          <a:solidFill>
                            <a:schemeClr val="tx1"/>
                          </a:solidFill>
                          <a:effectLst/>
                        </a:rPr>
                        <a:t>Klasa drogi </a:t>
                      </a:r>
                      <a:r>
                        <a:rPr lang="pl-PL" sz="2400" dirty="0" err="1">
                          <a:solidFill>
                            <a:schemeClr val="tx1"/>
                          </a:solidFill>
                          <a:effectLst/>
                        </a:rPr>
                        <a:t>wod</a:t>
                      </a:r>
                      <a:r>
                        <a:rPr lang="pl-PL" sz="24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978" marR="47978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654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  <a:t>Odrzańska Droga Wodna wraz z kanałami Gliwickim i Kędzierzyńskim</a:t>
                      </a:r>
                      <a:endParaRPr lang="pl-PL" sz="2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978" marR="47978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33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  <a:t>kanał Gliwicki:</a:t>
                      </a:r>
                      <a:b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  <a:t>- od Gliwic do Kędzierzyna-Koźla</a:t>
                      </a:r>
                      <a:endParaRPr lang="pl-PL" sz="2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978" marR="479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 dirty="0">
                          <a:solidFill>
                            <a:schemeClr val="tx1"/>
                          </a:solidFill>
                          <a:effectLst/>
                        </a:rPr>
                        <a:t>41,2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>
                          <a:solidFill>
                            <a:schemeClr val="tx1"/>
                          </a:solidFill>
                          <a:effectLst/>
                        </a:rPr>
                        <a:t>II</a:t>
                      </a:r>
                      <a:endParaRPr lang="pl-PL" sz="2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978" marR="4797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941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  <a:t>rzeka Odra:</a:t>
                      </a:r>
                      <a:b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  <a:t>- od Kędzierzyna-Koźla do Malczyc</a:t>
                      </a:r>
                      <a:b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  <a:t>- od Malczyc do ujścia rzeki Warty</a:t>
                      </a:r>
                      <a:b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  <a:t>- od ujścia rzeki Warty do Ognicy</a:t>
                      </a:r>
                      <a:b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  <a:t>- od Ognicy do Widuchowej</a:t>
                      </a:r>
                      <a:endParaRPr lang="pl-PL" sz="2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978" marR="479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 dirty="0">
                          <a:solidFill>
                            <a:schemeClr val="tx1"/>
                          </a:solidFill>
                          <a:effectLst/>
                        </a:rPr>
                        <a:t>187,1</a:t>
                      </a:r>
                      <a:br>
                        <a:rPr lang="pl-PL" sz="24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pl-PL" sz="2400" dirty="0">
                          <a:solidFill>
                            <a:schemeClr val="tx1"/>
                          </a:solidFill>
                          <a:effectLst/>
                        </a:rPr>
                        <a:t>335,0</a:t>
                      </a:r>
                      <a:br>
                        <a:rPr lang="pl-PL" sz="24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pl-PL" sz="2400" dirty="0">
                          <a:solidFill>
                            <a:schemeClr val="tx1"/>
                          </a:solidFill>
                          <a:effectLst/>
                        </a:rPr>
                        <a:t>79,4</a:t>
                      </a:r>
                      <a:br>
                        <a:rPr lang="pl-PL" sz="24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pl-PL" sz="2400" dirty="0">
                          <a:solidFill>
                            <a:schemeClr val="tx1"/>
                          </a:solidFill>
                          <a:effectLst/>
                        </a:rPr>
                        <a:t>7,1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 dirty="0">
                          <a:solidFill>
                            <a:schemeClr val="tx1"/>
                          </a:solidFill>
                          <a:effectLst/>
                        </a:rPr>
                        <a:t>III</a:t>
                      </a:r>
                      <a:br>
                        <a:rPr lang="pl-PL" sz="24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pl-PL" sz="2400" dirty="0">
                          <a:solidFill>
                            <a:schemeClr val="tx1"/>
                          </a:solidFill>
                          <a:effectLst/>
                        </a:rPr>
                        <a:t>II</a:t>
                      </a:r>
                      <a:br>
                        <a:rPr lang="pl-PL" sz="24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pl-PL" sz="2400" dirty="0">
                          <a:solidFill>
                            <a:schemeClr val="tx1"/>
                          </a:solidFill>
                          <a:effectLst/>
                        </a:rPr>
                        <a:t>III</a:t>
                      </a:r>
                      <a:br>
                        <a:rPr lang="pl-PL" sz="24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pl-PL" sz="2400" dirty="0" err="1">
                          <a:solidFill>
                            <a:schemeClr val="tx1"/>
                          </a:solidFill>
                          <a:effectLst/>
                        </a:rPr>
                        <a:t>Vb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978" marR="4797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359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  <a:t>rzeka Odra Wschodnia:</a:t>
                      </a:r>
                      <a:b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  <a:t>- od Widuchowej do przekopu Kluch-Ustowo</a:t>
                      </a:r>
                      <a:endParaRPr lang="pl-PL" sz="2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978" marR="479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 dirty="0">
                          <a:solidFill>
                            <a:schemeClr val="tx1"/>
                          </a:solidFill>
                          <a:effectLst/>
                        </a:rPr>
                        <a:t>26,4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>
                          <a:solidFill>
                            <a:schemeClr val="tx1"/>
                          </a:solidFill>
                          <a:effectLst/>
                        </a:rPr>
                        <a:t>Vb</a:t>
                      </a:r>
                      <a:endParaRPr lang="pl-PL" sz="2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978" marR="4797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0359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  <a:t>rzeka </a:t>
                      </a:r>
                      <a:r>
                        <a:rPr lang="pl-PL" sz="2400" b="0" dirty="0" err="1">
                          <a:solidFill>
                            <a:schemeClr val="tx1"/>
                          </a:solidFill>
                          <a:effectLst/>
                        </a:rPr>
                        <a:t>Regalica</a:t>
                      </a: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  <a:b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  <a:t>- od przekopu Kluch-Ustowo do jeziora Dąbie</a:t>
                      </a:r>
                      <a:endParaRPr lang="pl-PL" sz="2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978" marR="479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 dirty="0">
                          <a:solidFill>
                            <a:schemeClr val="tx1"/>
                          </a:solidFill>
                          <a:effectLst/>
                        </a:rPr>
                        <a:t>11,1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>
                          <a:solidFill>
                            <a:schemeClr val="tx1"/>
                          </a:solidFill>
                          <a:effectLst/>
                        </a:rPr>
                        <a:t>Vb</a:t>
                      </a:r>
                      <a:endParaRPr lang="pl-PL" sz="2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978" marR="47978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0359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  <a:t>jezioro Dąbie:</a:t>
                      </a:r>
                      <a:b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  <a:t>- od ujścia </a:t>
                      </a:r>
                      <a:r>
                        <a:rPr lang="pl-PL" sz="2400" b="0" dirty="0" err="1">
                          <a:solidFill>
                            <a:schemeClr val="tx1"/>
                          </a:solidFill>
                          <a:effectLst/>
                        </a:rPr>
                        <a:t>Regalicy</a:t>
                      </a: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  <a:t> do granicy z morskimi wodami wewnętrznymi</a:t>
                      </a:r>
                      <a:endParaRPr lang="pl-PL" sz="2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978" marR="479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 dirty="0">
                          <a:solidFill>
                            <a:schemeClr val="tx1"/>
                          </a:solidFill>
                          <a:effectLst/>
                        </a:rPr>
                        <a:t>9,5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>
                          <a:solidFill>
                            <a:schemeClr val="tx1"/>
                          </a:solidFill>
                          <a:effectLst/>
                        </a:rPr>
                        <a:t>Vb</a:t>
                      </a:r>
                      <a:endParaRPr lang="pl-PL" sz="2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978" marR="47978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0359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  <a:t>rzeka Odra Zachodnia:</a:t>
                      </a:r>
                      <a:b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</a:rPr>
                        <a:t>- od Widuchowej do granicy z morskimi wodami wewnętrznymi</a:t>
                      </a:r>
                      <a:endParaRPr lang="pl-PL" sz="2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978" marR="479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 dirty="0">
                          <a:solidFill>
                            <a:schemeClr val="tx1"/>
                          </a:solidFill>
                          <a:effectLst/>
                        </a:rPr>
                        <a:t>36,6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 dirty="0" err="1">
                          <a:solidFill>
                            <a:schemeClr val="tx1"/>
                          </a:solidFill>
                          <a:effectLst/>
                        </a:rPr>
                        <a:t>Vb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978" marR="47978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Prostokąt 2"/>
          <p:cNvSpPr/>
          <p:nvPr/>
        </p:nvSpPr>
        <p:spPr>
          <a:xfrm>
            <a:off x="3045160" y="233264"/>
            <a:ext cx="1829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5600" dirty="0">
                <a:solidFill>
                  <a:srgbClr val="A7190E"/>
                </a:solidFill>
              </a:rPr>
              <a:t>Klasy żeglowności Odrzańskiej Drogi Wodnej</a:t>
            </a:r>
          </a:p>
        </p:txBody>
      </p:sp>
      <p:sp>
        <p:nvSpPr>
          <p:cNvPr id="4" name="Prostokąt 3"/>
          <p:cNvSpPr/>
          <p:nvPr/>
        </p:nvSpPr>
        <p:spPr>
          <a:xfrm>
            <a:off x="3169298" y="11752165"/>
            <a:ext cx="56166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200" dirty="0"/>
              <a:t>źródło: Kreft, 2013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6130" y="1807704"/>
            <a:ext cx="7569200" cy="995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14145281" y="11582888"/>
            <a:ext cx="7200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/>
              <a:t> źródło: Przemysław </a:t>
            </a:r>
            <a:r>
              <a:rPr lang="pl-PL" sz="2200" dirty="0" err="1"/>
              <a:t>Rdes</a:t>
            </a:r>
            <a:r>
              <a:rPr lang="pl-PL" sz="2200" dirty="0"/>
              <a:t>, Departament Gospodarki Wodnej i Żeglugi Śródlądowej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Kto ma przeprowadzić reformę Polski  na drodze do Rewolucji Przemysłowej 4.0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defRPr sz="7000"/>
            </a:pPr>
            <a:r>
              <a:rPr sz="13800" dirty="0" err="1"/>
              <a:t>Kto</a:t>
            </a:r>
            <a:r>
              <a:rPr sz="13800" dirty="0"/>
              <a:t> ma </a:t>
            </a:r>
            <a:r>
              <a:rPr sz="13800" dirty="0" err="1"/>
              <a:t>przeprowadzić</a:t>
            </a:r>
            <a:r>
              <a:rPr sz="13800" dirty="0"/>
              <a:t> </a:t>
            </a:r>
            <a:r>
              <a:rPr sz="13800" dirty="0" err="1"/>
              <a:t>reformę</a:t>
            </a:r>
            <a:r>
              <a:rPr sz="13800" dirty="0"/>
              <a:t> </a:t>
            </a:r>
            <a:r>
              <a:rPr sz="13800" dirty="0" err="1"/>
              <a:t>Polski</a:t>
            </a:r>
            <a:r>
              <a:rPr sz="13800" dirty="0"/>
              <a:t> </a:t>
            </a:r>
            <a:br>
              <a:rPr sz="13800" dirty="0"/>
            </a:br>
            <a:r>
              <a:rPr sz="13800" dirty="0" err="1"/>
              <a:t>na</a:t>
            </a:r>
            <a:r>
              <a:rPr sz="13800" dirty="0"/>
              <a:t> </a:t>
            </a:r>
            <a:r>
              <a:rPr sz="13800" dirty="0" err="1"/>
              <a:t>drodze</a:t>
            </a:r>
            <a:r>
              <a:rPr sz="13800" dirty="0"/>
              <a:t> do </a:t>
            </a:r>
            <a:r>
              <a:rPr sz="13800" dirty="0" err="1"/>
              <a:t>Rewolucji</a:t>
            </a:r>
            <a:r>
              <a:rPr sz="13800" dirty="0"/>
              <a:t> </a:t>
            </a:r>
            <a:r>
              <a:rPr sz="13800" dirty="0" err="1"/>
              <a:t>Przemysłowej</a:t>
            </a:r>
            <a:r>
              <a:rPr sz="13800" dirty="0"/>
              <a:t> 4.0?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Obraz 4" descr="Obraz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49560" y="2380512"/>
            <a:ext cx="13404296" cy="12546418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SOR-OBSZAR II: „Rozwój zrównoważony terytorialnie”"/>
          <p:cNvSpPr txBox="1">
            <a:spLocks noGrp="1"/>
          </p:cNvSpPr>
          <p:nvPr>
            <p:ph type="title"/>
          </p:nvPr>
        </p:nvSpPr>
        <p:spPr>
          <a:xfrm>
            <a:off x="788747" y="1385477"/>
            <a:ext cx="21005800" cy="800102"/>
          </a:xfrm>
          <a:prstGeom prst="rect">
            <a:avLst/>
          </a:prstGeom>
        </p:spPr>
        <p:txBody>
          <a:bodyPr>
            <a:noAutofit/>
          </a:bodyPr>
          <a:lstStyle>
            <a:lvl1pPr defTabSz="877823">
              <a:defRPr sz="3839"/>
            </a:lvl1pPr>
          </a:lstStyle>
          <a:p>
            <a:r>
              <a:rPr sz="7200" b="1" dirty="0"/>
              <a:t>SOR-OBSZAR II: „</a:t>
            </a:r>
            <a:r>
              <a:rPr sz="7200" b="1" dirty="0" err="1"/>
              <a:t>Rozwój</a:t>
            </a:r>
            <a:r>
              <a:rPr sz="7200" b="1" dirty="0"/>
              <a:t> </a:t>
            </a:r>
            <a:r>
              <a:rPr sz="7200" b="1" dirty="0" err="1"/>
              <a:t>zrównoważony</a:t>
            </a:r>
            <a:r>
              <a:rPr sz="7200" b="1" dirty="0"/>
              <a:t> </a:t>
            </a:r>
            <a:r>
              <a:rPr sz="7200" b="1" dirty="0" err="1"/>
              <a:t>terytorialnie</a:t>
            </a:r>
            <a:r>
              <a:rPr sz="7200" b="1" dirty="0"/>
              <a:t>”</a:t>
            </a:r>
            <a:r>
              <a:rPr lang="pl-PL" sz="7200" b="1" dirty="0"/>
              <a:t> – Samorządy </a:t>
            </a:r>
            <a:r>
              <a:rPr lang="pl-PL" sz="7200" b="1" u="sng" dirty="0"/>
              <a:t>GŁÓWNYM SOJUSZNIKIEM 1</a:t>
            </a:r>
            <a:endParaRPr sz="7200" b="1" u="sng" dirty="0"/>
          </a:p>
        </p:txBody>
      </p:sp>
      <p:grpSp>
        <p:nvGrpSpPr>
          <p:cNvPr id="310" name="Grupuj"/>
          <p:cNvGrpSpPr/>
          <p:nvPr/>
        </p:nvGrpSpPr>
        <p:grpSpPr>
          <a:xfrm>
            <a:off x="788748" y="3883566"/>
            <a:ext cx="22736269" cy="3149580"/>
            <a:chOff x="0" y="0"/>
            <a:chExt cx="16118961" cy="3149579"/>
          </a:xfrm>
        </p:grpSpPr>
        <p:grpSp>
          <p:nvGrpSpPr>
            <p:cNvPr id="308" name="Grupa 35"/>
            <p:cNvGrpSpPr/>
            <p:nvPr/>
          </p:nvGrpSpPr>
          <p:grpSpPr>
            <a:xfrm>
              <a:off x="0" y="28791"/>
              <a:ext cx="1170266" cy="1156804"/>
              <a:chOff x="0" y="0"/>
              <a:chExt cx="1170265" cy="1156803"/>
            </a:xfrm>
          </p:grpSpPr>
          <p:sp>
            <p:nvSpPr>
              <p:cNvPr id="305" name="Shape 338"/>
              <p:cNvSpPr/>
              <p:nvPr/>
            </p:nvSpPr>
            <p:spPr>
              <a:xfrm>
                <a:off x="201862" y="188400"/>
                <a:ext cx="968403" cy="968403"/>
              </a:xfrm>
              <a:prstGeom prst="rect">
                <a:avLst/>
              </a:prstGeom>
              <a:noFill/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06" name="Shape 338"/>
              <p:cNvSpPr/>
              <p:nvPr/>
            </p:nvSpPr>
            <p:spPr>
              <a:xfrm>
                <a:off x="49462" y="36000"/>
                <a:ext cx="968403" cy="968403"/>
              </a:xfrm>
              <a:prstGeom prst="rect">
                <a:avLst/>
              </a:prstGeom>
              <a:solidFill>
                <a:srgbClr val="FFFFFF"/>
              </a:solidFill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pic>
            <p:nvPicPr>
              <p:cNvPr id="307" name="Obraz 6" descr="Obraz 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040404" cy="1040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09" name="PoleTekstowe 8"/>
            <p:cNvSpPr txBox="1"/>
            <p:nvPr/>
          </p:nvSpPr>
          <p:spPr>
            <a:xfrm>
              <a:off x="1444093" y="0"/>
              <a:ext cx="14674868" cy="3149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4800">
                  <a:latin typeface="Tide Sans 400 Lil Dude"/>
                  <a:ea typeface="Tide Sans 400 Lil Dude"/>
                  <a:cs typeface="Tide Sans 400 Lil Dude"/>
                  <a:sym typeface="Tide Sans 400 Lil Dude"/>
                </a:defRPr>
              </a:lvl1pPr>
            </a:lstStyle>
            <a:p>
              <a:r>
                <a:rPr sz="6600" b="1" dirty="0" err="1"/>
                <a:t>Zrównoważony</a:t>
              </a:r>
              <a:r>
                <a:rPr sz="6600" b="1" dirty="0"/>
                <a:t> </a:t>
              </a:r>
              <a:r>
                <a:rPr sz="6600" b="1" dirty="0" err="1"/>
                <a:t>rozwój</a:t>
              </a:r>
              <a:r>
                <a:rPr sz="6600" b="1" dirty="0"/>
                <a:t> </a:t>
              </a:r>
              <a:r>
                <a:rPr sz="6600" b="1" dirty="0" err="1"/>
                <a:t>kraju</a:t>
              </a:r>
              <a:r>
                <a:rPr sz="6600" b="1" dirty="0"/>
                <a:t> </a:t>
              </a:r>
              <a:r>
                <a:rPr sz="6600" b="1" dirty="0" err="1"/>
                <a:t>wykorzystujący</a:t>
              </a:r>
              <a:r>
                <a:rPr sz="6600" b="1" dirty="0"/>
                <a:t> </a:t>
              </a:r>
              <a:r>
                <a:rPr sz="6600" b="1" dirty="0" err="1"/>
                <a:t>indywidualne</a:t>
              </a:r>
              <a:r>
                <a:rPr sz="6600" b="1" dirty="0"/>
                <a:t> </a:t>
              </a:r>
              <a:r>
                <a:rPr sz="6600" b="1" dirty="0" err="1"/>
                <a:t>potencjały</a:t>
              </a:r>
              <a:r>
                <a:rPr sz="6600" b="1" dirty="0"/>
                <a:t> </a:t>
              </a:r>
              <a:r>
                <a:rPr sz="6600" b="1" dirty="0" err="1"/>
                <a:t>poszczególnych</a:t>
              </a:r>
              <a:r>
                <a:rPr sz="6600" b="1" dirty="0"/>
                <a:t> </a:t>
              </a:r>
              <a:r>
                <a:rPr sz="6600" b="1" dirty="0" err="1"/>
                <a:t>regionów</a:t>
              </a:r>
              <a:r>
                <a:rPr lang="pl-PL" sz="6600" b="1" dirty="0"/>
                <a:t> ( rozwój endogeniczny regionów )</a:t>
              </a:r>
              <a:endParaRPr sz="6600" b="1" dirty="0"/>
            </a:p>
          </p:txBody>
        </p:sp>
      </p:grpSp>
      <p:grpSp>
        <p:nvGrpSpPr>
          <p:cNvPr id="316" name="Grupuj"/>
          <p:cNvGrpSpPr/>
          <p:nvPr/>
        </p:nvGrpSpPr>
        <p:grpSpPr>
          <a:xfrm>
            <a:off x="788749" y="6913821"/>
            <a:ext cx="22209797" cy="2133918"/>
            <a:chOff x="0" y="0"/>
            <a:chExt cx="16695026" cy="2133916"/>
          </a:xfrm>
        </p:grpSpPr>
        <p:grpSp>
          <p:nvGrpSpPr>
            <p:cNvPr id="314" name="Grupa 35"/>
            <p:cNvGrpSpPr/>
            <p:nvPr/>
          </p:nvGrpSpPr>
          <p:grpSpPr>
            <a:xfrm>
              <a:off x="0" y="28791"/>
              <a:ext cx="1170266" cy="1156804"/>
              <a:chOff x="0" y="0"/>
              <a:chExt cx="1170265" cy="1156803"/>
            </a:xfrm>
          </p:grpSpPr>
          <p:sp>
            <p:nvSpPr>
              <p:cNvPr id="311" name="Shape 338"/>
              <p:cNvSpPr/>
              <p:nvPr/>
            </p:nvSpPr>
            <p:spPr>
              <a:xfrm>
                <a:off x="201862" y="188400"/>
                <a:ext cx="968403" cy="968403"/>
              </a:xfrm>
              <a:prstGeom prst="rect">
                <a:avLst/>
              </a:prstGeom>
              <a:noFill/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12" name="Shape 338"/>
              <p:cNvSpPr/>
              <p:nvPr/>
            </p:nvSpPr>
            <p:spPr>
              <a:xfrm>
                <a:off x="49462" y="36000"/>
                <a:ext cx="968403" cy="968403"/>
              </a:xfrm>
              <a:prstGeom prst="rect">
                <a:avLst/>
              </a:prstGeom>
              <a:solidFill>
                <a:srgbClr val="FFFFFF"/>
              </a:solidFill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pic>
            <p:nvPicPr>
              <p:cNvPr id="313" name="Obraz 6" descr="Obraz 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040404" cy="1040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15" name="PoleTekstowe 8"/>
            <p:cNvSpPr txBox="1"/>
            <p:nvPr/>
          </p:nvSpPr>
          <p:spPr>
            <a:xfrm>
              <a:off x="1444093" y="0"/>
              <a:ext cx="15250933" cy="21339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4800">
                  <a:latin typeface="Tide Sans 400 Lil Dude"/>
                  <a:ea typeface="Tide Sans 400 Lil Dude"/>
                  <a:cs typeface="Tide Sans 400 Lil Dude"/>
                  <a:sym typeface="Tide Sans 400 Lil Dude"/>
                </a:defRPr>
              </a:lvl1pPr>
            </a:lstStyle>
            <a:p>
              <a:r>
                <a:rPr sz="6600" b="1" dirty="0" err="1"/>
                <a:t>Wzmacnianie</a:t>
              </a:r>
              <a:r>
                <a:rPr sz="6600" b="1" dirty="0"/>
                <a:t> </a:t>
              </a:r>
              <a:r>
                <a:rPr sz="6600" b="1" dirty="0" err="1"/>
                <a:t>regionalnych</a:t>
              </a:r>
              <a:r>
                <a:rPr sz="6600" b="1" dirty="0"/>
                <a:t> </a:t>
              </a:r>
              <a:r>
                <a:rPr sz="6600" b="1" dirty="0" err="1"/>
                <a:t>przewag</a:t>
              </a:r>
              <a:r>
                <a:rPr sz="6600" b="1" dirty="0"/>
                <a:t> </a:t>
              </a:r>
              <a:r>
                <a:rPr sz="6600" b="1" dirty="0" err="1"/>
                <a:t>konkurencyjnych</a:t>
              </a:r>
              <a:endParaRPr sz="6600" b="1" dirty="0"/>
            </a:p>
          </p:txBody>
        </p:sp>
      </p:grpSp>
      <p:grpSp>
        <p:nvGrpSpPr>
          <p:cNvPr id="322" name="Grupuj"/>
          <p:cNvGrpSpPr/>
          <p:nvPr/>
        </p:nvGrpSpPr>
        <p:grpSpPr>
          <a:xfrm>
            <a:off x="788748" y="9431550"/>
            <a:ext cx="23595252" cy="2133918"/>
            <a:chOff x="0" y="-4524"/>
            <a:chExt cx="17346364" cy="2133917"/>
          </a:xfrm>
        </p:grpSpPr>
        <p:grpSp>
          <p:nvGrpSpPr>
            <p:cNvPr id="320" name="Grupa 35"/>
            <p:cNvGrpSpPr/>
            <p:nvPr/>
          </p:nvGrpSpPr>
          <p:grpSpPr>
            <a:xfrm>
              <a:off x="0" y="28791"/>
              <a:ext cx="1170266" cy="1156804"/>
              <a:chOff x="0" y="0"/>
              <a:chExt cx="1170265" cy="1156803"/>
            </a:xfrm>
          </p:grpSpPr>
          <p:sp>
            <p:nvSpPr>
              <p:cNvPr id="317" name="Shape 338"/>
              <p:cNvSpPr/>
              <p:nvPr/>
            </p:nvSpPr>
            <p:spPr>
              <a:xfrm>
                <a:off x="201862" y="188400"/>
                <a:ext cx="968403" cy="968403"/>
              </a:xfrm>
              <a:prstGeom prst="rect">
                <a:avLst/>
              </a:prstGeom>
              <a:noFill/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18" name="Shape 338"/>
              <p:cNvSpPr/>
              <p:nvPr/>
            </p:nvSpPr>
            <p:spPr>
              <a:xfrm>
                <a:off x="49462" y="36000"/>
                <a:ext cx="968403" cy="968403"/>
              </a:xfrm>
              <a:prstGeom prst="rect">
                <a:avLst/>
              </a:prstGeom>
              <a:solidFill>
                <a:srgbClr val="FFFFFF"/>
              </a:solidFill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pic>
            <p:nvPicPr>
              <p:cNvPr id="319" name="Obraz 6" descr="Obraz 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040404" cy="1040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21" name="PoleTekstowe 8"/>
            <p:cNvSpPr txBox="1"/>
            <p:nvPr/>
          </p:nvSpPr>
          <p:spPr>
            <a:xfrm>
              <a:off x="1410226" y="-4524"/>
              <a:ext cx="15936138" cy="2133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4800">
                  <a:latin typeface="Tide Sans 400 Lil Dude"/>
                  <a:ea typeface="Tide Sans 400 Lil Dude"/>
                  <a:cs typeface="Tide Sans 400 Lil Dude"/>
                  <a:sym typeface="Tide Sans 400 Lil Dude"/>
                </a:defRPr>
              </a:lvl1pPr>
            </a:lstStyle>
            <a:p>
              <a:r>
                <a:rPr sz="6600" b="1" dirty="0" err="1"/>
                <a:t>Podniesienie</a:t>
              </a:r>
              <a:r>
                <a:rPr sz="6600" b="1" dirty="0"/>
                <a:t> </a:t>
              </a:r>
              <a:r>
                <a:rPr sz="6600" b="1" dirty="0" err="1"/>
                <a:t>skuteczności</a:t>
              </a:r>
              <a:r>
                <a:rPr sz="6600" b="1" dirty="0"/>
                <a:t> </a:t>
              </a:r>
              <a:r>
                <a:rPr sz="6600" b="1" dirty="0" err="1"/>
                <a:t>i</a:t>
              </a:r>
              <a:r>
                <a:rPr sz="6600" b="1" dirty="0"/>
                <a:t> </a:t>
              </a:r>
              <a:r>
                <a:rPr sz="6600" b="1" dirty="0" err="1"/>
                <a:t>jakości</a:t>
              </a:r>
              <a:r>
                <a:rPr sz="6600" b="1" dirty="0"/>
                <a:t> </a:t>
              </a:r>
              <a:r>
                <a:rPr sz="6600" b="1" dirty="0" err="1"/>
                <a:t>wdrażania</a:t>
              </a:r>
              <a:r>
                <a:rPr sz="6600" b="1" dirty="0"/>
                <a:t> </a:t>
              </a:r>
              <a:r>
                <a:rPr sz="6600" b="1" dirty="0" err="1"/>
                <a:t>polityk</a:t>
              </a:r>
              <a:r>
                <a:rPr sz="6600" b="1" dirty="0"/>
                <a:t> </a:t>
              </a:r>
              <a:r>
                <a:rPr sz="6600" b="1" dirty="0" err="1"/>
                <a:t>ukierunkowanych</a:t>
              </a:r>
              <a:r>
                <a:rPr sz="6600" b="1" dirty="0"/>
                <a:t> </a:t>
              </a:r>
              <a:r>
                <a:rPr sz="6600" b="1" dirty="0" err="1"/>
                <a:t>terytorialnie</a:t>
              </a:r>
              <a:r>
                <a:rPr sz="6600" b="1" dirty="0"/>
                <a:t> (</a:t>
              </a:r>
              <a:r>
                <a:rPr sz="6600" b="1" dirty="0" err="1"/>
                <a:t>polityk</a:t>
              </a:r>
              <a:r>
                <a:rPr sz="6600" b="1" dirty="0"/>
                <a:t> </a:t>
              </a:r>
              <a:r>
                <a:rPr sz="6600" b="1" dirty="0" err="1"/>
                <a:t>regionalnych</a:t>
              </a:r>
              <a:r>
                <a:rPr sz="6600" b="1" dirty="0"/>
                <a:t>)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32509" y="6087285"/>
            <a:ext cx="23358764" cy="769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Projekt dotyczy miast powyżej 20 tys. mieszkańców oraz miast powyżej 15 tys. mieszkańców będących stolicami powiatów</a:t>
            </a:r>
            <a:r>
              <a:rPr lang="pl-PL" b="1" dirty="0"/>
              <a:t>,</a:t>
            </a:r>
            <a:r>
              <a:rPr lang="pl-PL" dirty="0"/>
              <a:t> z wyłączeniem miast wojewódzkich. W tej chwili jest to 255 miejscowości w całej Polsce</a:t>
            </a:r>
            <a:r>
              <a:rPr lang="pl-PL" dirty="0">
                <a:solidFill>
                  <a:srgbClr val="C00000"/>
                </a:solidFill>
              </a:rPr>
              <a:t>, </a:t>
            </a:r>
            <a:r>
              <a:rPr lang="pl-PL" u="sng" dirty="0">
                <a:solidFill>
                  <a:srgbClr val="C00000"/>
                </a:solidFill>
              </a:rPr>
              <a:t>w tym </a:t>
            </a:r>
            <a:r>
              <a:rPr lang="pl-PL" b="1" u="sng" dirty="0">
                <a:solidFill>
                  <a:srgbClr val="C00000"/>
                </a:solidFill>
              </a:rPr>
              <a:t>37 miast z województwa śląskiego</a:t>
            </a:r>
            <a:r>
              <a:rPr lang="pl-PL" u="sng" dirty="0">
                <a:solidFill>
                  <a:srgbClr val="C00000"/>
                </a:solidFill>
              </a:rPr>
              <a:t>.</a:t>
            </a:r>
          </a:p>
          <a:p>
            <a:r>
              <a:rPr lang="pl-PL" dirty="0"/>
              <a:t>Na szczególne wsparcie mogą liczyć 122 ośrodki miejskie, które zgodnie z analizą przeprowadzoną przez Polską Akademię Nauk w największym stopniu zagrożone są utratą funkcji społeczno-gospodarczych</a:t>
            </a:r>
            <a:r>
              <a:rPr lang="pl-PL" u="sng" dirty="0">
                <a:solidFill>
                  <a:srgbClr val="C00000"/>
                </a:solidFill>
              </a:rPr>
              <a:t>. W województwie śląskim są to: </a:t>
            </a:r>
            <a:r>
              <a:rPr lang="pl-PL" sz="7200" b="1" u="sng" dirty="0">
                <a:solidFill>
                  <a:srgbClr val="C00000"/>
                </a:solidFill>
              </a:rPr>
              <a:t>Bytom, Jastrzębie-Zdrój, Rydułtowy, Sosnowiec, Świętochłowice oraz Zabrze</a:t>
            </a:r>
            <a:r>
              <a:rPr lang="pl-PL" sz="7200" u="sng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292" y="0"/>
            <a:ext cx="8895484" cy="608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765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Obraz 4" descr="Obraz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49560" y="2380512"/>
            <a:ext cx="13404296" cy="12546418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Ponad 2,5 mld zł to szacowana wartość wsparcia jakie w najbliższych latach otrzymają średnie miasta."/>
          <p:cNvSpPr txBox="1">
            <a:spLocks noGrp="1"/>
          </p:cNvSpPr>
          <p:nvPr>
            <p:ph type="body" sz="quarter" idx="4294967295"/>
          </p:nvPr>
        </p:nvSpPr>
        <p:spPr>
          <a:xfrm>
            <a:off x="511888" y="1799783"/>
            <a:ext cx="21572257" cy="1652518"/>
          </a:xfrm>
          <a:prstGeom prst="rect">
            <a:avLst/>
          </a:prstGeom>
        </p:spPr>
        <p:txBody>
          <a:bodyPr lIns="45719" tIns="45719" rIns="45719" bIns="45719" anchor="t">
            <a:noAutofit/>
          </a:bodyPr>
          <a:lstStyle>
            <a:lvl1pPr marL="0" indent="0" defTabSz="457200">
              <a:lnSpc>
                <a:spcPts val="8900"/>
              </a:lnSpc>
              <a:spcBef>
                <a:spcPts val="0"/>
              </a:spcBef>
              <a:buSzTx/>
              <a:buFont typeface="Arial"/>
              <a:buNone/>
              <a:defRPr sz="3600">
                <a:latin typeface="Tide Sans 600 Bunny"/>
                <a:ea typeface="Tide Sans 600 Bunny"/>
                <a:cs typeface="Tide Sans 600 Bunny"/>
                <a:sym typeface="Tide Sans 600 Bunny"/>
              </a:defRPr>
            </a:lvl1pPr>
          </a:lstStyle>
          <a:p>
            <a:pPr algn="ctr"/>
            <a:r>
              <a:rPr sz="6600" b="1" dirty="0" err="1"/>
              <a:t>Ponad</a:t>
            </a:r>
            <a:r>
              <a:rPr sz="6600" b="1" dirty="0"/>
              <a:t> 2,5 </a:t>
            </a:r>
            <a:r>
              <a:rPr sz="6600" b="1" dirty="0" err="1"/>
              <a:t>mld</a:t>
            </a:r>
            <a:r>
              <a:rPr sz="6600" b="1" dirty="0"/>
              <a:t> </a:t>
            </a:r>
            <a:r>
              <a:rPr sz="6600" b="1" dirty="0" err="1"/>
              <a:t>zł</a:t>
            </a:r>
            <a:r>
              <a:rPr sz="6600" b="1" dirty="0"/>
              <a:t> to </a:t>
            </a:r>
            <a:r>
              <a:rPr sz="6600" b="1" dirty="0" err="1"/>
              <a:t>szacowana</a:t>
            </a:r>
            <a:r>
              <a:rPr sz="6600" b="1" dirty="0"/>
              <a:t> </a:t>
            </a:r>
            <a:r>
              <a:rPr sz="6600" b="1" dirty="0" err="1"/>
              <a:t>wartość</a:t>
            </a:r>
            <a:r>
              <a:rPr sz="6600" b="1" dirty="0"/>
              <a:t> </a:t>
            </a:r>
            <a:r>
              <a:rPr sz="6600" b="1" dirty="0" err="1"/>
              <a:t>wsparcia</a:t>
            </a:r>
            <a:r>
              <a:rPr sz="6600" b="1" dirty="0"/>
              <a:t> </a:t>
            </a:r>
            <a:r>
              <a:rPr sz="6600" b="1" dirty="0" err="1"/>
              <a:t>jakie</a:t>
            </a:r>
            <a:r>
              <a:rPr sz="6600" b="1" dirty="0"/>
              <a:t> w </a:t>
            </a:r>
            <a:r>
              <a:rPr sz="6600" b="1" dirty="0" err="1"/>
              <a:t>najbliższych</a:t>
            </a:r>
            <a:r>
              <a:rPr sz="6600" b="1" dirty="0"/>
              <a:t> </a:t>
            </a:r>
            <a:r>
              <a:rPr sz="6600" b="1" dirty="0" err="1"/>
              <a:t>latach</a:t>
            </a:r>
            <a:r>
              <a:rPr sz="6600" b="1" dirty="0"/>
              <a:t> </a:t>
            </a:r>
            <a:r>
              <a:rPr sz="6600" b="1" dirty="0" err="1"/>
              <a:t>otrzymają</a:t>
            </a:r>
            <a:r>
              <a:rPr sz="6600" b="1" dirty="0"/>
              <a:t> </a:t>
            </a:r>
            <a:r>
              <a:rPr sz="6600" b="1" dirty="0" err="1"/>
              <a:t>średnie</a:t>
            </a:r>
            <a:r>
              <a:rPr sz="6600" b="1" dirty="0"/>
              <a:t> </a:t>
            </a:r>
            <a:r>
              <a:rPr sz="6600" b="1" dirty="0" err="1"/>
              <a:t>miasta</a:t>
            </a:r>
            <a:endParaRPr sz="6600" b="1" dirty="0"/>
          </a:p>
        </p:txBody>
      </p:sp>
      <p:sp>
        <p:nvSpPr>
          <p:cNvPr id="430" name="Pakiet dla średnich miast"/>
          <p:cNvSpPr txBox="1">
            <a:spLocks noGrp="1"/>
          </p:cNvSpPr>
          <p:nvPr>
            <p:ph type="title"/>
          </p:nvPr>
        </p:nvSpPr>
        <p:spPr>
          <a:xfrm>
            <a:off x="698500" y="372192"/>
            <a:ext cx="18218019" cy="800102"/>
          </a:xfrm>
          <a:prstGeom prst="rect">
            <a:avLst/>
          </a:prstGeom>
        </p:spPr>
        <p:txBody>
          <a:bodyPr>
            <a:noAutofit/>
          </a:bodyPr>
          <a:lstStyle>
            <a:lvl1pPr defTabSz="877823">
              <a:defRPr sz="3839"/>
            </a:lvl1pPr>
          </a:lstStyle>
          <a:p>
            <a:r>
              <a:rPr sz="7200" b="1" dirty="0" err="1"/>
              <a:t>Pakiet</a:t>
            </a:r>
            <a:r>
              <a:rPr sz="7200" b="1" dirty="0"/>
              <a:t> </a:t>
            </a:r>
            <a:r>
              <a:rPr sz="7200" b="1" dirty="0" err="1"/>
              <a:t>dla</a:t>
            </a:r>
            <a:r>
              <a:rPr sz="7200" b="1" dirty="0"/>
              <a:t> </a:t>
            </a:r>
            <a:r>
              <a:rPr sz="7200" b="1" dirty="0" err="1"/>
              <a:t>średnich</a:t>
            </a:r>
            <a:r>
              <a:rPr sz="7200" b="1" dirty="0"/>
              <a:t> </a:t>
            </a:r>
            <a:r>
              <a:rPr sz="7200" b="1" dirty="0" err="1"/>
              <a:t>miast</a:t>
            </a:r>
            <a:r>
              <a:rPr lang="pl-PL" sz="7200" b="1" dirty="0"/>
              <a:t> c.d.</a:t>
            </a:r>
            <a:endParaRPr sz="7200" b="1" dirty="0"/>
          </a:p>
        </p:txBody>
      </p:sp>
      <p:grpSp>
        <p:nvGrpSpPr>
          <p:cNvPr id="436" name="Grupuj"/>
          <p:cNvGrpSpPr/>
          <p:nvPr/>
        </p:nvGrpSpPr>
        <p:grpSpPr>
          <a:xfrm>
            <a:off x="788748" y="4396202"/>
            <a:ext cx="22957943" cy="1579920"/>
            <a:chOff x="0" y="0"/>
            <a:chExt cx="22957942" cy="1579919"/>
          </a:xfrm>
        </p:grpSpPr>
        <p:grpSp>
          <p:nvGrpSpPr>
            <p:cNvPr id="434" name="Grupa 35"/>
            <p:cNvGrpSpPr/>
            <p:nvPr/>
          </p:nvGrpSpPr>
          <p:grpSpPr>
            <a:xfrm>
              <a:off x="0" y="28791"/>
              <a:ext cx="1170266" cy="1156804"/>
              <a:chOff x="0" y="0"/>
              <a:chExt cx="1170265" cy="1156803"/>
            </a:xfrm>
          </p:grpSpPr>
          <p:sp>
            <p:nvSpPr>
              <p:cNvPr id="431" name="Shape 338"/>
              <p:cNvSpPr/>
              <p:nvPr/>
            </p:nvSpPr>
            <p:spPr>
              <a:xfrm>
                <a:off x="201862" y="188400"/>
                <a:ext cx="968403" cy="968403"/>
              </a:xfrm>
              <a:prstGeom prst="rect">
                <a:avLst/>
              </a:prstGeom>
              <a:noFill/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32" name="Shape 338"/>
              <p:cNvSpPr/>
              <p:nvPr/>
            </p:nvSpPr>
            <p:spPr>
              <a:xfrm>
                <a:off x="49462" y="36000"/>
                <a:ext cx="968403" cy="968403"/>
              </a:xfrm>
              <a:prstGeom prst="rect">
                <a:avLst/>
              </a:prstGeom>
              <a:solidFill>
                <a:srgbClr val="FFFFFF"/>
              </a:solidFill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pic>
            <p:nvPicPr>
              <p:cNvPr id="433" name="Obraz 6" descr="Obraz 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040404" cy="1040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35" name="PoleTekstowe 8"/>
            <p:cNvSpPr txBox="1"/>
            <p:nvPr/>
          </p:nvSpPr>
          <p:spPr>
            <a:xfrm>
              <a:off x="1444093" y="0"/>
              <a:ext cx="21513849" cy="1579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3600">
                  <a:solidFill>
                    <a:srgbClr val="BE2733"/>
                  </a:solidFill>
                  <a:latin typeface="Tide Sans 400 Lil Dude"/>
                  <a:ea typeface="Tide Sans 400 Lil Dude"/>
                  <a:cs typeface="Tide Sans 400 Lil Dude"/>
                  <a:sym typeface="Tide Sans 400 Lil Dude"/>
                </a:defRPr>
              </a:lvl1pPr>
            </a:lstStyle>
            <a:p>
              <a:r>
                <a:rPr sz="4800" dirty="0" err="1"/>
                <a:t>Ministerstwo</a:t>
              </a:r>
              <a:r>
                <a:rPr sz="4800" dirty="0"/>
                <a:t> </a:t>
              </a:r>
              <a:r>
                <a:rPr sz="4800" dirty="0" err="1"/>
                <a:t>Rozwoju</a:t>
              </a:r>
              <a:r>
                <a:rPr sz="4800" dirty="0"/>
                <a:t> </a:t>
              </a:r>
              <a:r>
                <a:rPr sz="4800" dirty="0" err="1"/>
                <a:t>przygotowało</a:t>
              </a:r>
              <a:r>
                <a:rPr sz="4800" dirty="0"/>
                <a:t> </a:t>
              </a:r>
              <a:r>
                <a:rPr sz="4800" dirty="0" err="1"/>
                <a:t>pakiet</a:t>
              </a:r>
              <a:r>
                <a:rPr sz="4800" dirty="0"/>
                <a:t> </a:t>
              </a:r>
              <a:r>
                <a:rPr sz="4800" dirty="0" err="1"/>
                <a:t>działań</a:t>
              </a:r>
              <a:r>
                <a:rPr sz="4800" dirty="0"/>
                <a:t> </a:t>
              </a:r>
              <a:r>
                <a:rPr sz="4800" dirty="0" err="1"/>
                <a:t>dla</a:t>
              </a:r>
              <a:r>
                <a:rPr sz="4800" dirty="0"/>
                <a:t> </a:t>
              </a:r>
              <a:r>
                <a:rPr sz="4800" dirty="0" err="1"/>
                <a:t>miast</a:t>
              </a:r>
              <a:r>
                <a:rPr sz="4800" dirty="0"/>
                <a:t> </a:t>
              </a:r>
              <a:r>
                <a:rPr sz="4800" dirty="0" err="1"/>
                <a:t>średnich</a:t>
              </a:r>
              <a:r>
                <a:rPr sz="4800" dirty="0"/>
                <a:t>, </a:t>
              </a:r>
              <a:r>
                <a:rPr sz="4800" dirty="0" err="1"/>
                <a:t>który</a:t>
              </a:r>
              <a:r>
                <a:rPr sz="4800" dirty="0"/>
                <a:t> </a:t>
              </a:r>
              <a:r>
                <a:rPr sz="4800" dirty="0" err="1"/>
                <a:t>był</a:t>
              </a:r>
              <a:r>
                <a:rPr sz="4800" dirty="0"/>
                <a:t> </a:t>
              </a:r>
              <a:r>
                <a:rPr sz="4800" dirty="0" err="1"/>
                <a:t>zapowiedziany</a:t>
              </a:r>
              <a:r>
                <a:rPr sz="4800" dirty="0"/>
                <a:t> w </a:t>
              </a:r>
              <a:r>
                <a:rPr sz="4800" dirty="0" err="1"/>
                <a:t>rządowej</a:t>
              </a:r>
              <a:r>
                <a:rPr sz="4800" dirty="0"/>
                <a:t> </a:t>
              </a:r>
              <a:r>
                <a:rPr sz="4800" dirty="0" err="1"/>
                <a:t>Strategii</a:t>
              </a:r>
              <a:r>
                <a:rPr sz="4800" dirty="0"/>
                <a:t> </a:t>
              </a:r>
              <a:r>
                <a:rPr sz="4800" dirty="0" err="1"/>
                <a:t>na</a:t>
              </a:r>
              <a:r>
                <a:rPr sz="4800" dirty="0"/>
                <a:t> </a:t>
              </a:r>
              <a:r>
                <a:rPr sz="4800" dirty="0" err="1"/>
                <a:t>rzecz</a:t>
              </a:r>
              <a:r>
                <a:rPr sz="4800" dirty="0"/>
                <a:t> </a:t>
              </a:r>
              <a:r>
                <a:rPr sz="4800" dirty="0" err="1"/>
                <a:t>Odpowiedzialnego</a:t>
              </a:r>
              <a:r>
                <a:rPr sz="4800" dirty="0"/>
                <a:t> </a:t>
              </a:r>
              <a:r>
                <a:rPr sz="4800" dirty="0" err="1"/>
                <a:t>Rozwoju</a:t>
              </a:r>
              <a:r>
                <a:rPr sz="4800" dirty="0"/>
                <a:t>.</a:t>
              </a:r>
            </a:p>
          </p:txBody>
        </p:sp>
      </p:grpSp>
      <p:grpSp>
        <p:nvGrpSpPr>
          <p:cNvPr id="442" name="Grupuj"/>
          <p:cNvGrpSpPr/>
          <p:nvPr/>
        </p:nvGrpSpPr>
        <p:grpSpPr>
          <a:xfrm>
            <a:off x="788749" y="7006756"/>
            <a:ext cx="22043543" cy="1579920"/>
            <a:chOff x="0" y="0"/>
            <a:chExt cx="16118961" cy="1579919"/>
          </a:xfrm>
        </p:grpSpPr>
        <p:grpSp>
          <p:nvGrpSpPr>
            <p:cNvPr id="440" name="Grupa 35"/>
            <p:cNvGrpSpPr/>
            <p:nvPr/>
          </p:nvGrpSpPr>
          <p:grpSpPr>
            <a:xfrm>
              <a:off x="0" y="28791"/>
              <a:ext cx="1170266" cy="1156804"/>
              <a:chOff x="0" y="0"/>
              <a:chExt cx="1170265" cy="1156803"/>
            </a:xfrm>
          </p:grpSpPr>
          <p:sp>
            <p:nvSpPr>
              <p:cNvPr id="437" name="Shape 338"/>
              <p:cNvSpPr/>
              <p:nvPr/>
            </p:nvSpPr>
            <p:spPr>
              <a:xfrm>
                <a:off x="201862" y="188400"/>
                <a:ext cx="968403" cy="968403"/>
              </a:xfrm>
              <a:prstGeom prst="rect">
                <a:avLst/>
              </a:prstGeom>
              <a:noFill/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38" name="Shape 338"/>
              <p:cNvSpPr/>
              <p:nvPr/>
            </p:nvSpPr>
            <p:spPr>
              <a:xfrm>
                <a:off x="49462" y="36000"/>
                <a:ext cx="968403" cy="968403"/>
              </a:xfrm>
              <a:prstGeom prst="rect">
                <a:avLst/>
              </a:prstGeom>
              <a:solidFill>
                <a:srgbClr val="FFFFFF"/>
              </a:solidFill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pic>
            <p:nvPicPr>
              <p:cNvPr id="439" name="Obraz 6" descr="Obraz 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040404" cy="1040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41" name="PoleTekstowe 8"/>
            <p:cNvSpPr txBox="1"/>
            <p:nvPr/>
          </p:nvSpPr>
          <p:spPr>
            <a:xfrm>
              <a:off x="1444093" y="0"/>
              <a:ext cx="14674868" cy="1579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3600">
                  <a:solidFill>
                    <a:srgbClr val="BE2733"/>
                  </a:solidFill>
                  <a:latin typeface="Tide Sans 400 Lil Dude"/>
                  <a:ea typeface="Tide Sans 400 Lil Dude"/>
                  <a:cs typeface="Tide Sans 400 Lil Dude"/>
                  <a:sym typeface="Tide Sans 400 Lil Dude"/>
                </a:defRPr>
              </a:lvl1pPr>
            </a:lstStyle>
            <a:p>
              <a:r>
                <a:rPr sz="4800" dirty="0"/>
                <a:t>Resort ma </a:t>
              </a:r>
              <a:r>
                <a:rPr sz="4800" dirty="0" err="1"/>
                <a:t>pomagać</a:t>
              </a:r>
              <a:r>
                <a:rPr sz="4800" dirty="0"/>
                <a:t> </a:t>
              </a:r>
              <a:r>
                <a:rPr sz="4800" dirty="0" err="1"/>
                <a:t>średnim</a:t>
              </a:r>
              <a:r>
                <a:rPr sz="4800" dirty="0"/>
                <a:t> </a:t>
              </a:r>
              <a:r>
                <a:rPr sz="4800" dirty="0" err="1"/>
                <a:t>miastom</a:t>
              </a:r>
              <a:r>
                <a:rPr sz="4800" dirty="0"/>
                <a:t> w </a:t>
              </a:r>
              <a:r>
                <a:rPr sz="4800" dirty="0" err="1"/>
                <a:t>ściąganiu</a:t>
              </a:r>
              <a:r>
                <a:rPr sz="4800" dirty="0"/>
                <a:t> </a:t>
              </a:r>
              <a:r>
                <a:rPr sz="4800" dirty="0" err="1"/>
                <a:t>dużych</a:t>
              </a:r>
              <a:r>
                <a:rPr sz="4800" dirty="0"/>
                <a:t> </a:t>
              </a:r>
              <a:r>
                <a:rPr sz="4800" dirty="0" err="1"/>
                <a:t>inwestorów</a:t>
              </a:r>
              <a:r>
                <a:rPr sz="4800" dirty="0"/>
                <a:t>, np. </a:t>
              </a:r>
              <a:r>
                <a:rPr sz="4800" dirty="0" err="1"/>
                <a:t>zwalniając</a:t>
              </a:r>
              <a:r>
                <a:rPr sz="4800" dirty="0"/>
                <a:t> ich z </a:t>
              </a:r>
              <a:r>
                <a:rPr sz="4800" dirty="0" err="1"/>
                <a:t>podatków</a:t>
              </a:r>
              <a:r>
                <a:rPr sz="4800" dirty="0"/>
                <a:t> CIT </a:t>
              </a:r>
              <a:r>
                <a:rPr sz="4800" dirty="0" err="1"/>
                <a:t>i</a:t>
              </a:r>
              <a:r>
                <a:rPr sz="4800" dirty="0"/>
                <a:t> PIT.</a:t>
              </a:r>
            </a:p>
          </p:txBody>
        </p:sp>
      </p:grpSp>
      <p:grpSp>
        <p:nvGrpSpPr>
          <p:cNvPr id="448" name="Grupuj"/>
          <p:cNvGrpSpPr/>
          <p:nvPr/>
        </p:nvGrpSpPr>
        <p:grpSpPr>
          <a:xfrm>
            <a:off x="788749" y="9529700"/>
            <a:ext cx="21766451" cy="1579920"/>
            <a:chOff x="0" y="0"/>
            <a:chExt cx="21766450" cy="1579919"/>
          </a:xfrm>
        </p:grpSpPr>
        <p:grpSp>
          <p:nvGrpSpPr>
            <p:cNvPr id="446" name="Grupa 35"/>
            <p:cNvGrpSpPr/>
            <p:nvPr/>
          </p:nvGrpSpPr>
          <p:grpSpPr>
            <a:xfrm>
              <a:off x="0" y="28791"/>
              <a:ext cx="1170266" cy="1156804"/>
              <a:chOff x="0" y="0"/>
              <a:chExt cx="1170265" cy="1156803"/>
            </a:xfrm>
          </p:grpSpPr>
          <p:sp>
            <p:nvSpPr>
              <p:cNvPr id="443" name="Shape 338"/>
              <p:cNvSpPr/>
              <p:nvPr/>
            </p:nvSpPr>
            <p:spPr>
              <a:xfrm>
                <a:off x="201862" y="188400"/>
                <a:ext cx="968403" cy="968403"/>
              </a:xfrm>
              <a:prstGeom prst="rect">
                <a:avLst/>
              </a:prstGeom>
              <a:noFill/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44" name="Shape 338"/>
              <p:cNvSpPr/>
              <p:nvPr/>
            </p:nvSpPr>
            <p:spPr>
              <a:xfrm>
                <a:off x="49462" y="36000"/>
                <a:ext cx="968403" cy="968403"/>
              </a:xfrm>
              <a:prstGeom prst="rect">
                <a:avLst/>
              </a:prstGeom>
              <a:solidFill>
                <a:srgbClr val="FFFFFF"/>
              </a:solidFill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pic>
            <p:nvPicPr>
              <p:cNvPr id="445" name="Obraz 6" descr="Obraz 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040404" cy="1040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47" name="PoleTekstowe 8"/>
            <p:cNvSpPr txBox="1"/>
            <p:nvPr/>
          </p:nvSpPr>
          <p:spPr>
            <a:xfrm>
              <a:off x="1444093" y="0"/>
              <a:ext cx="20322357" cy="1579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3600">
                  <a:solidFill>
                    <a:srgbClr val="BE2733"/>
                  </a:solidFill>
                  <a:latin typeface="Tide Sans 400 Lil Dude"/>
                  <a:ea typeface="Tide Sans 400 Lil Dude"/>
                  <a:cs typeface="Tide Sans 400 Lil Dude"/>
                  <a:sym typeface="Tide Sans 400 Lil Dude"/>
                </a:defRPr>
              </a:lvl1pPr>
            </a:lstStyle>
            <a:p>
              <a:r>
                <a:rPr sz="4800" dirty="0"/>
                <a:t>Plan </a:t>
              </a:r>
              <a:r>
                <a:rPr sz="4800" dirty="0" err="1"/>
                <a:t>zakłada</a:t>
              </a:r>
              <a:r>
                <a:rPr sz="4800" dirty="0"/>
                <a:t> </a:t>
              </a:r>
              <a:r>
                <a:rPr sz="4800" dirty="0" err="1"/>
                <a:t>również</a:t>
              </a:r>
              <a:r>
                <a:rPr sz="4800" dirty="0"/>
                <a:t> </a:t>
              </a:r>
              <a:r>
                <a:rPr sz="4800" dirty="0" err="1"/>
                <a:t>ułatwienie</a:t>
              </a:r>
              <a:r>
                <a:rPr sz="4800" dirty="0"/>
                <a:t> </a:t>
              </a:r>
              <a:r>
                <a:rPr sz="4800" dirty="0" err="1"/>
                <a:t>dostępu</a:t>
              </a:r>
              <a:r>
                <a:rPr sz="4800" dirty="0"/>
                <a:t> do </a:t>
              </a:r>
              <a:r>
                <a:rPr sz="4800" dirty="0" err="1"/>
                <a:t>środków</a:t>
              </a:r>
              <a:r>
                <a:rPr sz="4800" dirty="0"/>
                <a:t> </a:t>
              </a:r>
              <a:r>
                <a:rPr sz="4800" dirty="0" err="1"/>
                <a:t>Funduszu</a:t>
              </a:r>
              <a:r>
                <a:rPr sz="4800" dirty="0"/>
                <a:t> </a:t>
              </a:r>
              <a:r>
                <a:rPr sz="4800" dirty="0" err="1"/>
                <a:t>Inwestycji</a:t>
              </a:r>
              <a:r>
                <a:rPr sz="4800" dirty="0"/>
                <a:t> </a:t>
              </a:r>
              <a:r>
                <a:rPr sz="4800" dirty="0" err="1"/>
                <a:t>Samorządowych</a:t>
              </a:r>
              <a:r>
                <a:rPr sz="4800" dirty="0"/>
                <a:t> </a:t>
              </a:r>
              <a:r>
                <a:rPr sz="4800" dirty="0" err="1"/>
                <a:t>zarządzanego</a:t>
              </a:r>
              <a:r>
                <a:rPr sz="4800" dirty="0"/>
                <a:t> </a:t>
              </a:r>
              <a:r>
                <a:rPr sz="4800" dirty="0" err="1"/>
                <a:t>przez</a:t>
              </a:r>
              <a:r>
                <a:rPr sz="4800" dirty="0"/>
                <a:t> </a:t>
              </a:r>
              <a:r>
                <a:rPr sz="4800" dirty="0" err="1"/>
                <a:t>Polski</a:t>
              </a:r>
              <a:r>
                <a:rPr sz="4800" dirty="0"/>
                <a:t> </a:t>
              </a:r>
              <a:r>
                <a:rPr sz="4800" dirty="0" err="1"/>
                <a:t>Fundusz</a:t>
              </a:r>
              <a:r>
                <a:rPr sz="4800" dirty="0"/>
                <a:t> </a:t>
              </a:r>
              <a:r>
                <a:rPr sz="4800" dirty="0" err="1"/>
                <a:t>Rozwoju</a:t>
              </a:r>
              <a:r>
                <a:rPr sz="48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46844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ytuł 1"/>
          <p:cNvSpPr txBox="1">
            <a:spLocks noGrp="1"/>
          </p:cNvSpPr>
          <p:nvPr>
            <p:ph type="title"/>
          </p:nvPr>
        </p:nvSpPr>
        <p:spPr>
          <a:xfrm>
            <a:off x="698500" y="372190"/>
            <a:ext cx="21005800" cy="2066210"/>
          </a:xfrm>
          <a:prstGeom prst="rect">
            <a:avLst/>
          </a:prstGeom>
        </p:spPr>
        <p:txBody>
          <a:bodyPr>
            <a:noAutofit/>
          </a:bodyPr>
          <a:lstStyle>
            <a:lvl1pPr defTabSz="877822">
              <a:defRPr sz="3800"/>
            </a:lvl1pPr>
          </a:lstStyle>
          <a:p>
            <a:pPr algn="ctr"/>
            <a:r>
              <a:rPr sz="8000" b="1" dirty="0"/>
              <a:t>Polskie </a:t>
            </a:r>
            <a:r>
              <a:rPr sz="8000" b="1" dirty="0" err="1"/>
              <a:t>Małe</a:t>
            </a:r>
            <a:r>
              <a:rPr sz="8000" b="1" dirty="0"/>
              <a:t> i </a:t>
            </a:r>
            <a:r>
              <a:rPr sz="8000" b="1" dirty="0" err="1"/>
              <a:t>Średnie</a:t>
            </a:r>
            <a:r>
              <a:rPr sz="8000" b="1" dirty="0"/>
              <a:t> </a:t>
            </a:r>
            <a:r>
              <a:rPr lang="pl-PL" sz="8000" b="1" dirty="0" err="1"/>
              <a:t>P</a:t>
            </a:r>
            <a:r>
              <a:rPr sz="8000" b="1" dirty="0" err="1"/>
              <a:t>rzedsiębiorstwa</a:t>
            </a:r>
            <a:r>
              <a:rPr sz="8000" b="1" dirty="0"/>
              <a:t> –</a:t>
            </a:r>
            <a:r>
              <a:rPr lang="pl-PL" sz="8000" b="1" dirty="0"/>
              <a:t> GŁÓWNY SOJUSZNIK 2 </a:t>
            </a:r>
            <a:endParaRPr sz="5400" b="1" dirty="0"/>
          </a:p>
        </p:txBody>
      </p:sp>
      <p:graphicFrame>
        <p:nvGraphicFramePr>
          <p:cNvPr id="325" name="Group 60"/>
          <p:cNvGraphicFramePr/>
          <p:nvPr>
            <p:extLst/>
          </p:nvPr>
        </p:nvGraphicFramePr>
        <p:xfrm>
          <a:off x="725775" y="2702424"/>
          <a:ext cx="21803338" cy="786242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7733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6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626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7587">
                <a:tc>
                  <a:txBody>
                    <a:bodyPr/>
                    <a:lstStyle/>
                    <a:p>
                      <a:pPr defTabSz="914400">
                        <a:defRPr>
                          <a:latin typeface="Tide Sans 600 Bunny"/>
                          <a:ea typeface="Tide Sans 600 Bunny"/>
                          <a:cs typeface="Tide Sans 600 Bunny"/>
                          <a:sym typeface="Tide Sans 600 Bunny"/>
                        </a:defRPr>
                      </a:pPr>
                      <a:endParaRPr sz="4000" dirty="0"/>
                    </a:p>
                  </a:txBody>
                  <a:tcPr marL="34290" marR="34290" marT="34290" marB="34290" horzOverflow="overflow"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4800" b="1">
                          <a:solidFill>
                            <a:srgbClr val="AE2C2E"/>
                          </a:solidFill>
                          <a:latin typeface="Tide Sans 600 Bunny"/>
                          <a:ea typeface="Tide Sans 600 Bunny"/>
                          <a:cs typeface="Tide Sans 600 Bunny"/>
                          <a:sym typeface="Tide Sans 600 Bunny"/>
                        </a:rPr>
                        <a:t>Duże (250+)</a:t>
                      </a:r>
                    </a:p>
                  </a:txBody>
                  <a:tcPr marL="34290" marR="34290" marT="34290" marB="34290" anchor="ctr" horzOverflow="overflow"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4800" b="1" dirty="0">
                          <a:solidFill>
                            <a:srgbClr val="AE2C2E"/>
                          </a:solidFill>
                          <a:latin typeface="Tide Sans 600 Bunny"/>
                          <a:ea typeface="Tide Sans 600 Bunny"/>
                          <a:cs typeface="Tide Sans 600 Bunny"/>
                          <a:sym typeface="Tide Sans 600 Bunny"/>
                        </a:rPr>
                        <a:t>MŚP (10-249)</a:t>
                      </a:r>
                    </a:p>
                  </a:txBody>
                  <a:tcPr marL="34290" marR="34290" marT="34290" marB="34290" anchor="ctr" horzOverflow="overflow"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643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 b="1" dirty="0" err="1">
                          <a:latin typeface="Tide Sans 600 Bunny"/>
                          <a:ea typeface="Tide Sans 600 Bunny"/>
                          <a:cs typeface="Tide Sans 600 Bunny"/>
                          <a:sym typeface="Tide Sans 600 Bunny"/>
                        </a:rPr>
                        <a:t>Liczba</a:t>
                      </a:r>
                      <a:r>
                        <a:rPr sz="4000" b="1" dirty="0">
                          <a:latin typeface="Tide Sans 600 Bunny"/>
                          <a:ea typeface="Tide Sans 600 Bunny"/>
                          <a:cs typeface="Tide Sans 600 Bunny"/>
                          <a:sym typeface="Tide Sans 600 Bunny"/>
                        </a:rPr>
                        <a:t> </a:t>
                      </a:r>
                      <a:r>
                        <a:rPr sz="4000" b="1" dirty="0" err="1">
                          <a:latin typeface="Tide Sans 600 Bunny"/>
                          <a:ea typeface="Tide Sans 600 Bunny"/>
                          <a:cs typeface="Tide Sans 600 Bunny"/>
                          <a:sym typeface="Tide Sans 600 Bunny"/>
                        </a:rPr>
                        <a:t>przedsiębiorstw</a:t>
                      </a:r>
                      <a:endParaRPr sz="4000" b="1" dirty="0">
                        <a:latin typeface="Tide Sans 600 Bunny"/>
                        <a:ea typeface="Tide Sans 600 Bunny"/>
                        <a:cs typeface="Tide Sans 600 Bunny"/>
                        <a:sym typeface="Tide Sans 600 Bunny"/>
                      </a:endParaRPr>
                    </a:p>
                  </a:txBody>
                  <a:tcPr marL="34290" marR="34290" marT="34290" marB="34290" anchor="ctr" horzOverflow="overflow">
                    <a:lnT w="38100">
                      <a:solidFill>
                        <a:srgbClr val="FFFFFF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4000" b="1" dirty="0">
                          <a:latin typeface="Tide Sans 600 Bunny"/>
                          <a:ea typeface="Tide Sans 600 Bunny"/>
                          <a:cs typeface="Tide Sans 600 Bunny"/>
                          <a:sym typeface="Tide Sans 600 Bunny"/>
                        </a:rPr>
                        <a:t>3 189</a:t>
                      </a:r>
                    </a:p>
                  </a:txBody>
                  <a:tcPr marL="34290" marR="34290" marT="34290" marB="34290" anchor="ctr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4000" b="1" dirty="0">
                          <a:latin typeface="Tide Sans 600 Bunny"/>
                          <a:ea typeface="Tide Sans 600 Bunny"/>
                          <a:cs typeface="Tide Sans 600 Bunny"/>
                          <a:sym typeface="Tide Sans 600 Bunny"/>
                        </a:rPr>
                        <a:t>70 816</a:t>
                      </a:r>
                    </a:p>
                  </a:txBody>
                  <a:tcPr marL="34290" marR="34290" marT="34290" marB="34290" anchor="ctr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643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 b="1">
                          <a:latin typeface="Tide Sans 200 Lil Mondo"/>
                          <a:ea typeface="Tide Sans 200 Lil Mondo"/>
                          <a:cs typeface="Tide Sans 200 Lil Mondo"/>
                          <a:sym typeface="Tide Sans 200 Lil Mondo"/>
                        </a:rPr>
                        <a:t>Udział procentowy</a:t>
                      </a:r>
                    </a:p>
                  </a:txBody>
                  <a:tcPr marL="34290" marR="34290" marT="34290" marB="3429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4000" b="1" dirty="0">
                          <a:latin typeface="Tide Sans 200 Lil Mondo"/>
                          <a:ea typeface="Tide Sans 200 Lil Mondo"/>
                          <a:cs typeface="Tide Sans 200 Lil Mondo"/>
                          <a:sym typeface="Tide Sans 200 Lil Mondo"/>
                        </a:rPr>
                        <a:t>4,31%</a:t>
                      </a:r>
                    </a:p>
                  </a:txBody>
                  <a:tcPr marL="34290" marR="34290" marT="34290" marB="3429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4000" b="1">
                          <a:latin typeface="Tide Sans 200 Lil Mondo"/>
                          <a:ea typeface="Tide Sans 200 Lil Mondo"/>
                          <a:cs typeface="Tide Sans 200 Lil Mondo"/>
                          <a:sym typeface="Tide Sans 200 Lil Mondo"/>
                        </a:rPr>
                        <a:t>95,69%</a:t>
                      </a:r>
                    </a:p>
                  </a:txBody>
                  <a:tcPr marL="34290" marR="34290" marT="34290" marB="3429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2359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4000" b="1">
                          <a:latin typeface="Tide Sans 600 Bunny"/>
                          <a:ea typeface="Tide Sans 600 Bunny"/>
                          <a:cs typeface="Tide Sans 600 Bunny"/>
                          <a:sym typeface="Tide Sans 600 Bunny"/>
                        </a:rPr>
                        <a:t>Zatrudnienie</a:t>
                      </a:r>
                    </a:p>
                  </a:txBody>
                  <a:tcPr marL="34290" marR="34290" marT="34290" marB="3429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4000" b="1" dirty="0">
                          <a:latin typeface="Tide Sans 600 Bunny"/>
                          <a:ea typeface="Tide Sans 600 Bunny"/>
                          <a:cs typeface="Tide Sans 600 Bunny"/>
                          <a:sym typeface="Tide Sans 600 Bunny"/>
                        </a:rPr>
                        <a:t>2 691 999</a:t>
                      </a:r>
                    </a:p>
                  </a:txBody>
                  <a:tcPr marL="34290" marR="34290" marT="34290" marB="3429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4000" b="1" dirty="0">
                          <a:latin typeface="Tide Sans 600 Bunny"/>
                          <a:ea typeface="Tide Sans 600 Bunny"/>
                          <a:cs typeface="Tide Sans 600 Bunny"/>
                          <a:sym typeface="Tide Sans 600 Bunny"/>
                        </a:rPr>
                        <a:t>2 827 980</a:t>
                      </a:r>
                    </a:p>
                  </a:txBody>
                  <a:tcPr marL="34290" marR="34290" marT="34290" marB="34290" anchor="ctr" horzOverflow="overflow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719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4000" b="1">
                          <a:latin typeface="Tide Sans 200 Lil Mondo"/>
                          <a:ea typeface="Tide Sans 200 Lil Mondo"/>
                          <a:cs typeface="Tide Sans 200 Lil Mondo"/>
                          <a:sym typeface="Tide Sans 200 Lil Mondo"/>
                        </a:rPr>
                        <a:t>Udział procentowy</a:t>
                      </a:r>
                    </a:p>
                  </a:txBody>
                  <a:tcPr marL="34290" marR="34290" marT="34290" marB="3429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4000" b="1">
                          <a:latin typeface="Tide Sans 200 Lil Mondo"/>
                          <a:ea typeface="Tide Sans 200 Lil Mondo"/>
                          <a:cs typeface="Tide Sans 200 Lil Mondo"/>
                          <a:sym typeface="Tide Sans 200 Lil Mondo"/>
                        </a:rPr>
                        <a:t>48,78%</a:t>
                      </a:r>
                    </a:p>
                  </a:txBody>
                  <a:tcPr marL="34290" marR="34290" marT="34290" marB="3429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4000" b="1" dirty="0">
                          <a:latin typeface="Tide Sans 200 Lil Mondo"/>
                          <a:ea typeface="Tide Sans 200 Lil Mondo"/>
                          <a:cs typeface="Tide Sans 200 Lil Mondo"/>
                          <a:sym typeface="Tide Sans 200 Lil Mondo"/>
                        </a:rPr>
                        <a:t>51,24%</a:t>
                      </a:r>
                    </a:p>
                  </a:txBody>
                  <a:tcPr marL="34290" marR="34290" marT="34290" marB="3429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643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 b="1">
                          <a:latin typeface="Tide Sans 600 Bunny"/>
                          <a:ea typeface="Tide Sans 600 Bunny"/>
                          <a:cs typeface="Tide Sans 600 Bunny"/>
                          <a:sym typeface="Tide Sans 600 Bunny"/>
                        </a:rPr>
                        <a:t>Przychody w mln PLN</a:t>
                      </a:r>
                    </a:p>
                  </a:txBody>
                  <a:tcPr marL="34290" marR="34290" marT="34290" marB="3429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4000" b="1">
                          <a:latin typeface="Tide Sans 600 Bunny"/>
                          <a:ea typeface="Tide Sans 600 Bunny"/>
                          <a:cs typeface="Tide Sans 600 Bunny"/>
                          <a:sym typeface="Tide Sans 600 Bunny"/>
                        </a:rPr>
                        <a:t>1 616 124 </a:t>
                      </a:r>
                    </a:p>
                  </a:txBody>
                  <a:tcPr marL="34290" marR="34290" marT="34290" marB="3429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4000" b="1" dirty="0">
                          <a:latin typeface="Tide Sans 600 Bunny"/>
                          <a:ea typeface="Tide Sans 600 Bunny"/>
                          <a:cs typeface="Tide Sans 600 Bunny"/>
                          <a:sym typeface="Tide Sans 600 Bunny"/>
                        </a:rPr>
                        <a:t>1 289 364</a:t>
                      </a:r>
                    </a:p>
                  </a:txBody>
                  <a:tcPr marL="34290" marR="34290" marT="34290" marB="34290" anchor="ctr" horzOverflow="overflow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5643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 b="1" dirty="0" err="1">
                          <a:latin typeface="Tide Sans 200 Lil Mondo"/>
                          <a:ea typeface="Tide Sans 200 Lil Mondo"/>
                          <a:cs typeface="Tide Sans 200 Lil Mondo"/>
                          <a:sym typeface="Tide Sans 200 Lil Mondo"/>
                        </a:rPr>
                        <a:t>Udział</a:t>
                      </a:r>
                      <a:r>
                        <a:rPr sz="4000" b="1" dirty="0">
                          <a:latin typeface="Tide Sans 200 Lil Mondo"/>
                          <a:ea typeface="Tide Sans 200 Lil Mondo"/>
                          <a:cs typeface="Tide Sans 200 Lil Mondo"/>
                          <a:sym typeface="Tide Sans 200 Lil Mondo"/>
                        </a:rPr>
                        <a:t> </a:t>
                      </a:r>
                      <a:r>
                        <a:rPr sz="4000" b="1" dirty="0" err="1">
                          <a:latin typeface="Tide Sans 200 Lil Mondo"/>
                          <a:ea typeface="Tide Sans 200 Lil Mondo"/>
                          <a:cs typeface="Tide Sans 200 Lil Mondo"/>
                          <a:sym typeface="Tide Sans 200 Lil Mondo"/>
                        </a:rPr>
                        <a:t>procentowy</a:t>
                      </a:r>
                      <a:endParaRPr sz="4000" b="1" dirty="0">
                        <a:latin typeface="Tide Sans 200 Lil Mondo"/>
                        <a:ea typeface="Tide Sans 200 Lil Mondo"/>
                        <a:cs typeface="Tide Sans 200 Lil Mondo"/>
                        <a:sym typeface="Tide Sans 200 Lil Mondo"/>
                      </a:endParaRPr>
                    </a:p>
                  </a:txBody>
                  <a:tcPr marL="34290" marR="34290" marT="34290" marB="3429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4000" b="1">
                          <a:latin typeface="Tide Sans 200 Lil Mondo"/>
                          <a:ea typeface="Tide Sans 200 Lil Mondo"/>
                          <a:cs typeface="Tide Sans 200 Lil Mondo"/>
                          <a:sym typeface="Tide Sans 200 Lil Mondo"/>
                        </a:rPr>
                        <a:t>55,63%</a:t>
                      </a:r>
                    </a:p>
                  </a:txBody>
                  <a:tcPr marL="34290" marR="34290" marT="34290" marB="3429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4000" b="1" dirty="0">
                          <a:latin typeface="Tide Sans 200 Lil Mondo"/>
                          <a:ea typeface="Tide Sans 200 Lil Mondo"/>
                          <a:cs typeface="Tide Sans 200 Lil Mondo"/>
                          <a:sym typeface="Tide Sans 200 Lil Mondo"/>
                        </a:rPr>
                        <a:t>44,37%</a:t>
                      </a:r>
                    </a:p>
                  </a:txBody>
                  <a:tcPr marL="34290" marR="34290" marT="34290" marB="3429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26" name="PoleTekstowe 8"/>
          <p:cNvSpPr txBox="1"/>
          <p:nvPr/>
        </p:nvSpPr>
        <p:spPr>
          <a:xfrm>
            <a:off x="4078575" y="12122682"/>
            <a:ext cx="1467486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400">
                <a:solidFill>
                  <a:srgbClr val="A7A7A7"/>
                </a:solidFill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lvl1pPr>
          </a:lstStyle>
          <a:p>
            <a:pPr algn="ctr"/>
            <a:r>
              <a:rPr sz="3600" b="1" dirty="0" err="1">
                <a:solidFill>
                  <a:schemeClr val="tx1"/>
                </a:solidFill>
              </a:rPr>
              <a:t>Źródło</a:t>
            </a:r>
            <a:r>
              <a:rPr sz="3600" b="1" dirty="0">
                <a:solidFill>
                  <a:schemeClr val="tx1"/>
                </a:solidFill>
              </a:rPr>
              <a:t>: Grant Thornton </a:t>
            </a:r>
            <a:r>
              <a:rPr sz="3600" b="1" dirty="0" err="1">
                <a:solidFill>
                  <a:schemeClr val="tx1"/>
                </a:solidFill>
              </a:rPr>
              <a:t>na</a:t>
            </a:r>
            <a:r>
              <a:rPr sz="3600" b="1" dirty="0">
                <a:solidFill>
                  <a:schemeClr val="tx1"/>
                </a:solidFill>
              </a:rPr>
              <a:t> </a:t>
            </a:r>
            <a:r>
              <a:rPr sz="3600" b="1" dirty="0" err="1">
                <a:solidFill>
                  <a:schemeClr val="tx1"/>
                </a:solidFill>
              </a:rPr>
              <a:t>podstawie</a:t>
            </a:r>
            <a:r>
              <a:rPr sz="3600" b="1" dirty="0">
                <a:solidFill>
                  <a:schemeClr val="tx1"/>
                </a:solidFill>
              </a:rPr>
              <a:t> GUS, 2014r</a:t>
            </a:r>
            <a:r>
              <a:rPr b="1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142" y="1006944"/>
            <a:ext cx="1872116" cy="1237312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hape 27"/>
          <p:cNvSpPr txBox="1"/>
          <p:nvPr/>
        </p:nvSpPr>
        <p:spPr>
          <a:xfrm>
            <a:off x="1364480" y="2320354"/>
            <a:ext cx="15399520" cy="4278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 defTabSz="914400">
              <a:defRPr sz="8000"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pPr>
            <a:r>
              <a:rPr lang="pl-PL" sz="9600" b="1" dirty="0"/>
              <a:t>„</a:t>
            </a:r>
            <a:r>
              <a:rPr sz="9600" b="1" dirty="0" err="1"/>
              <a:t>Navigare</a:t>
            </a:r>
            <a:r>
              <a:rPr sz="9600" b="1" dirty="0"/>
              <a:t> </a:t>
            </a:r>
            <a:r>
              <a:rPr sz="9600" b="1" dirty="0" err="1"/>
              <a:t>necesse</a:t>
            </a:r>
            <a:r>
              <a:rPr sz="9600" b="1" dirty="0"/>
              <a:t> </a:t>
            </a:r>
            <a:r>
              <a:rPr sz="9600" b="1" dirty="0" err="1"/>
              <a:t>est</a:t>
            </a:r>
            <a:r>
              <a:rPr sz="9600" b="1" dirty="0"/>
              <a:t> – vivere non </a:t>
            </a:r>
            <a:r>
              <a:rPr sz="9600" b="1" dirty="0" err="1"/>
              <a:t>est</a:t>
            </a:r>
            <a:r>
              <a:rPr sz="9600" b="1" dirty="0"/>
              <a:t> </a:t>
            </a:r>
            <a:r>
              <a:rPr sz="9600" b="1" dirty="0" err="1"/>
              <a:t>necesse</a:t>
            </a:r>
            <a:r>
              <a:rPr lang="pl-PL" sz="9600" b="1" dirty="0"/>
              <a:t>"</a:t>
            </a:r>
            <a:endParaRPr sz="9600" b="1" dirty="0"/>
          </a:p>
          <a:p>
            <a:pPr algn="l" defTabSz="914400">
              <a:defRPr sz="3600"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pPr>
            <a:endParaRPr dirty="0"/>
          </a:p>
          <a:p>
            <a:pPr algn="l" defTabSz="914400">
              <a:defRPr sz="3600" i="1"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pPr>
            <a:r>
              <a:rPr sz="4400" dirty="0" err="1"/>
              <a:t>Pompejusz</a:t>
            </a:r>
            <a:r>
              <a:rPr sz="4400" dirty="0"/>
              <a:t> </a:t>
            </a:r>
            <a:r>
              <a:rPr sz="4400" dirty="0" err="1"/>
              <a:t>Wielki</a:t>
            </a:r>
            <a:r>
              <a:rPr sz="4400" dirty="0"/>
              <a:t> </a:t>
            </a:r>
          </a:p>
        </p:txBody>
      </p:sp>
      <p:sp>
        <p:nvSpPr>
          <p:cNvPr id="461" name="Shape 338"/>
          <p:cNvSpPr/>
          <p:nvPr/>
        </p:nvSpPr>
        <p:spPr>
          <a:xfrm>
            <a:off x="-12796" y="12118659"/>
            <a:ext cx="12924991" cy="180450"/>
          </a:xfrm>
          <a:prstGeom prst="rect">
            <a:avLst/>
          </a:prstGeom>
          <a:solidFill>
            <a:srgbClr val="BE17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pSp>
        <p:nvGrpSpPr>
          <p:cNvPr id="467" name="Grupuj"/>
          <p:cNvGrpSpPr/>
          <p:nvPr/>
        </p:nvGrpSpPr>
        <p:grpSpPr>
          <a:xfrm>
            <a:off x="1364480" y="7272669"/>
            <a:ext cx="16118962" cy="2318583"/>
            <a:chOff x="0" y="0"/>
            <a:chExt cx="16118961" cy="2318582"/>
          </a:xfrm>
        </p:grpSpPr>
        <p:grpSp>
          <p:nvGrpSpPr>
            <p:cNvPr id="465" name="Grupa 35"/>
            <p:cNvGrpSpPr/>
            <p:nvPr/>
          </p:nvGrpSpPr>
          <p:grpSpPr>
            <a:xfrm>
              <a:off x="0" y="28791"/>
              <a:ext cx="1170266" cy="1156804"/>
              <a:chOff x="0" y="0"/>
              <a:chExt cx="1170265" cy="1156803"/>
            </a:xfrm>
          </p:grpSpPr>
          <p:sp>
            <p:nvSpPr>
              <p:cNvPr id="462" name="Shape 338"/>
              <p:cNvSpPr/>
              <p:nvPr/>
            </p:nvSpPr>
            <p:spPr>
              <a:xfrm>
                <a:off x="201862" y="188400"/>
                <a:ext cx="968403" cy="968403"/>
              </a:xfrm>
              <a:prstGeom prst="rect">
                <a:avLst/>
              </a:prstGeom>
              <a:noFill/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63" name="Shape 338"/>
              <p:cNvSpPr/>
              <p:nvPr/>
            </p:nvSpPr>
            <p:spPr>
              <a:xfrm>
                <a:off x="49462" y="36000"/>
                <a:ext cx="968403" cy="968403"/>
              </a:xfrm>
              <a:prstGeom prst="rect">
                <a:avLst/>
              </a:prstGeom>
              <a:solidFill>
                <a:srgbClr val="FFFFFF"/>
              </a:solidFill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pic>
            <p:nvPicPr>
              <p:cNvPr id="464" name="Obraz 6" descr="Obraz 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040404" cy="1040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66" name="PoleTekstowe 8"/>
            <p:cNvSpPr txBox="1"/>
            <p:nvPr/>
          </p:nvSpPr>
          <p:spPr>
            <a:xfrm>
              <a:off x="1444093" y="0"/>
              <a:ext cx="14674868" cy="23185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3600">
                  <a:solidFill>
                    <a:srgbClr val="BE2733"/>
                  </a:solidFill>
                  <a:latin typeface="Tide Sans 400 Lil Dude"/>
                  <a:ea typeface="Tide Sans 400 Lil Dude"/>
                  <a:cs typeface="Tide Sans 400 Lil Dude"/>
                  <a:sym typeface="Tide Sans 400 Lil Dude"/>
                </a:defRPr>
              </a:lvl1pPr>
            </a:lstStyle>
            <a:p>
              <a:r>
                <a:rPr sz="4800" b="1" dirty="0" err="1"/>
                <a:t>Wielki</a:t>
              </a:r>
              <a:r>
                <a:rPr sz="4800" b="1" dirty="0"/>
                <a:t> </a:t>
              </a:r>
              <a:r>
                <a:rPr sz="4800" b="1" dirty="0" err="1"/>
                <a:t>wódz</a:t>
              </a:r>
              <a:r>
                <a:rPr sz="4800" b="1" dirty="0"/>
                <a:t> </a:t>
              </a:r>
              <a:r>
                <a:rPr sz="4800" b="1" dirty="0" err="1"/>
                <a:t>postawił</a:t>
              </a:r>
              <a:r>
                <a:rPr sz="4800" b="1" dirty="0"/>
                <a:t> </a:t>
              </a:r>
              <a:r>
                <a:rPr sz="4800" b="1" dirty="0" err="1"/>
                <a:t>tu</a:t>
              </a:r>
              <a:r>
                <a:rPr sz="4800" b="1" dirty="0"/>
                <a:t> </a:t>
              </a:r>
              <a:r>
                <a:rPr sz="4800" b="1" dirty="0" err="1"/>
                <a:t>obowiązek</a:t>
              </a:r>
              <a:r>
                <a:rPr sz="4800" b="1" dirty="0"/>
                <a:t> </a:t>
              </a:r>
              <a:r>
                <a:rPr sz="4800" b="1" dirty="0" err="1"/>
                <a:t>wobec</a:t>
              </a:r>
              <a:r>
                <a:rPr sz="4800" b="1" dirty="0"/>
                <a:t> </a:t>
              </a:r>
              <a:r>
                <a:rPr sz="4800" b="1" dirty="0" err="1"/>
                <a:t>własnego</a:t>
              </a:r>
              <a:r>
                <a:rPr sz="4800" b="1" dirty="0"/>
                <a:t> </a:t>
              </a:r>
              <a:r>
                <a:rPr sz="4800" b="1" dirty="0" err="1"/>
                <a:t>państwa</a:t>
              </a:r>
              <a:r>
                <a:rPr sz="4800" b="1" dirty="0"/>
                <a:t>, </a:t>
              </a:r>
              <a:r>
                <a:rPr sz="4800" b="1" dirty="0" err="1"/>
                <a:t>wobec</a:t>
              </a:r>
              <a:r>
                <a:rPr sz="4800" b="1" dirty="0"/>
                <a:t> </a:t>
              </a:r>
              <a:r>
                <a:rPr sz="4800" b="1" dirty="0" err="1"/>
                <a:t>walczącej</a:t>
              </a:r>
              <a:r>
                <a:rPr sz="4800" b="1" dirty="0"/>
                <a:t> </a:t>
              </a:r>
              <a:r>
                <a:rPr sz="4800" b="1" dirty="0" err="1"/>
                <a:t>armii</a:t>
              </a:r>
              <a:r>
                <a:rPr sz="4800" b="1" dirty="0"/>
                <a:t> </a:t>
              </a:r>
              <a:r>
                <a:rPr sz="4800" b="1" dirty="0" err="1"/>
                <a:t>i</a:t>
              </a:r>
              <a:r>
                <a:rPr sz="4800" b="1" dirty="0"/>
                <a:t> </a:t>
              </a:r>
              <a:r>
                <a:rPr sz="4800" b="1" dirty="0" err="1"/>
                <a:t>wobec</a:t>
              </a:r>
              <a:r>
                <a:rPr sz="4800" b="1" dirty="0"/>
                <a:t> </a:t>
              </a:r>
              <a:r>
                <a:rPr sz="4800" b="1" dirty="0" err="1"/>
                <a:t>swoich</a:t>
              </a:r>
              <a:r>
                <a:rPr sz="4800" b="1" dirty="0"/>
                <a:t> </a:t>
              </a:r>
              <a:r>
                <a:rPr sz="4800" b="1" dirty="0" err="1"/>
                <a:t>podwładnych</a:t>
              </a:r>
              <a:r>
                <a:rPr sz="4800" b="1" dirty="0"/>
                <a:t> </a:t>
              </a:r>
              <a:r>
                <a:rPr sz="4800" b="1" dirty="0" err="1"/>
                <a:t>ponad</a:t>
              </a:r>
              <a:r>
                <a:rPr sz="4800" b="1" dirty="0"/>
                <a:t> </a:t>
              </a:r>
              <a:r>
                <a:rPr sz="4800" b="1" dirty="0" err="1"/>
                <a:t>własne</a:t>
              </a:r>
              <a:r>
                <a:rPr sz="4800" b="1" dirty="0"/>
                <a:t> </a:t>
              </a:r>
              <a:r>
                <a:rPr sz="4800" b="1" dirty="0" err="1"/>
                <a:t>życie</a:t>
              </a:r>
              <a:r>
                <a:rPr sz="4800" b="1" dirty="0"/>
                <a:t>. </a:t>
              </a:r>
            </a:p>
          </p:txBody>
        </p:sp>
      </p:grpSp>
      <p:grpSp>
        <p:nvGrpSpPr>
          <p:cNvPr id="473" name="Grupuj"/>
          <p:cNvGrpSpPr/>
          <p:nvPr/>
        </p:nvGrpSpPr>
        <p:grpSpPr>
          <a:xfrm>
            <a:off x="1364483" y="9741404"/>
            <a:ext cx="16118962" cy="1579920"/>
            <a:chOff x="0" y="0"/>
            <a:chExt cx="16118961" cy="1579919"/>
          </a:xfrm>
        </p:grpSpPr>
        <p:grpSp>
          <p:nvGrpSpPr>
            <p:cNvPr id="471" name="Grupa 35"/>
            <p:cNvGrpSpPr/>
            <p:nvPr/>
          </p:nvGrpSpPr>
          <p:grpSpPr>
            <a:xfrm>
              <a:off x="0" y="28791"/>
              <a:ext cx="1170266" cy="1156804"/>
              <a:chOff x="0" y="0"/>
              <a:chExt cx="1170265" cy="1156803"/>
            </a:xfrm>
          </p:grpSpPr>
          <p:sp>
            <p:nvSpPr>
              <p:cNvPr id="468" name="Shape 338"/>
              <p:cNvSpPr/>
              <p:nvPr/>
            </p:nvSpPr>
            <p:spPr>
              <a:xfrm>
                <a:off x="201862" y="188400"/>
                <a:ext cx="968403" cy="968403"/>
              </a:xfrm>
              <a:prstGeom prst="rect">
                <a:avLst/>
              </a:prstGeom>
              <a:noFill/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69" name="Shape 338"/>
              <p:cNvSpPr/>
              <p:nvPr/>
            </p:nvSpPr>
            <p:spPr>
              <a:xfrm>
                <a:off x="49462" y="36000"/>
                <a:ext cx="968403" cy="968403"/>
              </a:xfrm>
              <a:prstGeom prst="rect">
                <a:avLst/>
              </a:prstGeom>
              <a:solidFill>
                <a:srgbClr val="FFFFFF"/>
              </a:solidFill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pic>
            <p:nvPicPr>
              <p:cNvPr id="470" name="Obraz 6" descr="Obraz 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040404" cy="1040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72" name="PoleTekstowe 8"/>
            <p:cNvSpPr txBox="1"/>
            <p:nvPr/>
          </p:nvSpPr>
          <p:spPr>
            <a:xfrm>
              <a:off x="1444093" y="0"/>
              <a:ext cx="14674868" cy="1579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3600">
                  <a:solidFill>
                    <a:srgbClr val="BE2733"/>
                  </a:solidFill>
                  <a:latin typeface="Tide Sans 400 Lil Dude"/>
                  <a:ea typeface="Tide Sans 400 Lil Dude"/>
                  <a:cs typeface="Tide Sans 400 Lil Dude"/>
                  <a:sym typeface="Tide Sans 400 Lil Dude"/>
                </a:defRPr>
              </a:lvl1pPr>
            </a:lstStyle>
            <a:p>
              <a:r>
                <a:rPr sz="4800" b="1" dirty="0"/>
                <a:t>To jest </a:t>
              </a:r>
              <a:r>
                <a:rPr sz="4800" b="1" dirty="0" err="1"/>
                <a:t>ważne</a:t>
              </a:r>
              <a:r>
                <a:rPr sz="4800" b="1" dirty="0"/>
                <a:t> </a:t>
              </a:r>
              <a:r>
                <a:rPr sz="4800" b="1" dirty="0" err="1"/>
                <a:t>i</a:t>
              </a:r>
              <a:r>
                <a:rPr sz="4800" b="1" dirty="0"/>
                <a:t> </a:t>
              </a:r>
              <a:r>
                <a:rPr sz="4800" b="1" dirty="0" err="1"/>
                <a:t>radykalne</a:t>
              </a:r>
              <a:r>
                <a:rPr sz="4800" b="1" dirty="0"/>
                <a:t> </a:t>
              </a:r>
              <a:r>
                <a:rPr sz="4800" b="1" dirty="0" err="1"/>
                <a:t>przesłanie</a:t>
              </a:r>
              <a:r>
                <a:rPr sz="4800" b="1" dirty="0"/>
                <a:t> </a:t>
              </a:r>
              <a:r>
                <a:rPr sz="4800" b="1" dirty="0" err="1"/>
                <a:t>dla</a:t>
              </a:r>
              <a:r>
                <a:rPr sz="4800" b="1" dirty="0"/>
                <a:t> </a:t>
              </a:r>
              <a:r>
                <a:rPr sz="4800" b="1" dirty="0" err="1"/>
                <a:t>tych</a:t>
              </a:r>
              <a:r>
                <a:rPr sz="4800" b="1" dirty="0"/>
                <a:t>, </a:t>
              </a:r>
              <a:r>
                <a:rPr sz="4800" b="1" dirty="0" err="1"/>
                <a:t>którzy</a:t>
              </a:r>
              <a:r>
                <a:rPr sz="4800" b="1" dirty="0"/>
                <a:t> </a:t>
              </a:r>
              <a:r>
                <a:rPr sz="4800" b="1" dirty="0" err="1"/>
                <a:t>odpowiadają</a:t>
              </a:r>
              <a:r>
                <a:rPr sz="4800" b="1" dirty="0"/>
                <a:t> za los </a:t>
              </a:r>
              <a:r>
                <a:rPr sz="4800" b="1" dirty="0" err="1"/>
                <a:t>Państwa</a:t>
              </a:r>
              <a:r>
                <a:rPr sz="4800" b="1" dirty="0"/>
                <a:t> </a:t>
              </a:r>
              <a:r>
                <a:rPr sz="4800" b="1" dirty="0" err="1"/>
                <a:t>i</a:t>
              </a:r>
              <a:r>
                <a:rPr sz="4800" b="1" dirty="0"/>
                <a:t> za </a:t>
              </a:r>
              <a:r>
                <a:rPr sz="4800" b="1" dirty="0" err="1"/>
                <a:t>jego</a:t>
              </a:r>
              <a:r>
                <a:rPr sz="4800" b="1" dirty="0"/>
                <a:t> stan </a:t>
              </a:r>
              <a:r>
                <a:rPr sz="4800" b="1" dirty="0" err="1"/>
                <a:t>spraw</a:t>
              </a:r>
              <a:endParaRPr sz="4800" b="1" dirty="0"/>
            </a:p>
          </p:txBody>
        </p:sp>
      </p:grpSp>
      <p:pic>
        <p:nvPicPr>
          <p:cNvPr id="474" name="Symbol zastępczy zawartości 4" descr="Symbol zastępczy zawartości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32326" y="3178161"/>
            <a:ext cx="6388611" cy="73596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56062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09566" y="4180416"/>
            <a:ext cx="12631002" cy="9588501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Najczęściej wskazywane czynniki sukcesu POR/SOR"/>
          <p:cNvSpPr txBox="1">
            <a:spLocks noGrp="1"/>
          </p:cNvSpPr>
          <p:nvPr>
            <p:ph type="body" sz="quarter" idx="4294967295"/>
          </p:nvPr>
        </p:nvSpPr>
        <p:spPr>
          <a:xfrm>
            <a:off x="788747" y="2153623"/>
            <a:ext cx="20076197" cy="1652518"/>
          </a:xfrm>
          <a:prstGeom prst="rect">
            <a:avLst/>
          </a:prstGeom>
        </p:spPr>
        <p:txBody>
          <a:bodyPr lIns="45719" tIns="45719" rIns="45719" bIns="45719" anchor="t">
            <a:normAutofit fontScale="77500" lnSpcReduction="20000"/>
          </a:bodyPr>
          <a:lstStyle/>
          <a:p>
            <a:pPr marL="0" indent="0" defTabSz="457200">
              <a:lnSpc>
                <a:spcPts val="8900"/>
              </a:lnSpc>
              <a:spcBef>
                <a:spcPts val="0"/>
              </a:spcBef>
              <a:buSzTx/>
              <a:buFont typeface="Arial"/>
              <a:buNone/>
              <a:defRPr sz="3600"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pPr>
            <a:r>
              <a:rPr sz="6000" b="1" dirty="0" err="1"/>
              <a:t>Najczęściej</a:t>
            </a:r>
            <a:r>
              <a:rPr sz="6000" b="1" dirty="0"/>
              <a:t> </a:t>
            </a:r>
            <a:r>
              <a:rPr sz="6000" b="1" dirty="0" err="1"/>
              <a:t>wskazywane</a:t>
            </a:r>
            <a:r>
              <a:rPr sz="6000" b="1" dirty="0"/>
              <a:t> </a:t>
            </a:r>
            <a:r>
              <a:rPr sz="6000" b="1" dirty="0" err="1"/>
              <a:t>czynniki</a:t>
            </a:r>
            <a:r>
              <a:rPr lang="pl-PL" sz="6000" b="1" dirty="0"/>
              <a:t> możliwego </a:t>
            </a:r>
            <a:r>
              <a:rPr sz="6000" b="1" dirty="0"/>
              <a:t> </a:t>
            </a:r>
            <a:r>
              <a:rPr sz="6000" b="1" dirty="0" err="1">
                <a:latin typeface="Tide Sans 600 Bunny"/>
                <a:ea typeface="Tide Sans 600 Bunny"/>
                <a:cs typeface="Tide Sans 600 Bunny"/>
                <a:sym typeface="Tide Sans 600 Bunny"/>
              </a:rPr>
              <a:t>sukcesu</a:t>
            </a:r>
            <a:r>
              <a:rPr sz="6000" b="1" dirty="0"/>
              <a:t> POR/SOR</a:t>
            </a:r>
            <a:r>
              <a:rPr lang="pl-PL" sz="6000" b="1" dirty="0"/>
              <a:t>:</a:t>
            </a:r>
            <a:endParaRPr sz="6000" b="1" dirty="0"/>
          </a:p>
        </p:txBody>
      </p:sp>
      <p:sp>
        <p:nvSpPr>
          <p:cNvPr id="137" name="Strategia Odpowiedzialnego Rozwoj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877823">
              <a:defRPr sz="3839"/>
            </a:lvl1pPr>
          </a:lstStyle>
          <a:p>
            <a:r>
              <a:rPr sz="7200" b="1" dirty="0" err="1"/>
              <a:t>Strategia</a:t>
            </a:r>
            <a:r>
              <a:rPr sz="7200" b="1" dirty="0"/>
              <a:t> </a:t>
            </a:r>
            <a:r>
              <a:rPr sz="7200" b="1" dirty="0" err="1"/>
              <a:t>Odpowiedzialnego</a:t>
            </a:r>
            <a:r>
              <a:rPr sz="7200" b="1" dirty="0"/>
              <a:t> </a:t>
            </a:r>
            <a:r>
              <a:rPr sz="7200" b="1" dirty="0" err="1"/>
              <a:t>Rozwoju</a:t>
            </a:r>
            <a:endParaRPr sz="7200" b="1" dirty="0"/>
          </a:p>
        </p:txBody>
      </p:sp>
      <p:grpSp>
        <p:nvGrpSpPr>
          <p:cNvPr id="143" name="Grupuj"/>
          <p:cNvGrpSpPr/>
          <p:nvPr/>
        </p:nvGrpSpPr>
        <p:grpSpPr>
          <a:xfrm>
            <a:off x="788749" y="4772566"/>
            <a:ext cx="16118962" cy="2133918"/>
            <a:chOff x="0" y="0"/>
            <a:chExt cx="16118961" cy="2133917"/>
          </a:xfrm>
        </p:grpSpPr>
        <p:grpSp>
          <p:nvGrpSpPr>
            <p:cNvPr id="141" name="Grupa 35"/>
            <p:cNvGrpSpPr/>
            <p:nvPr/>
          </p:nvGrpSpPr>
          <p:grpSpPr>
            <a:xfrm>
              <a:off x="0" y="28791"/>
              <a:ext cx="1170266" cy="1156804"/>
              <a:chOff x="0" y="0"/>
              <a:chExt cx="1170265" cy="1156803"/>
            </a:xfrm>
          </p:grpSpPr>
          <p:sp>
            <p:nvSpPr>
              <p:cNvPr id="138" name="Shape 338"/>
              <p:cNvSpPr/>
              <p:nvPr/>
            </p:nvSpPr>
            <p:spPr>
              <a:xfrm>
                <a:off x="201862" y="188400"/>
                <a:ext cx="968403" cy="968403"/>
              </a:xfrm>
              <a:prstGeom prst="rect">
                <a:avLst/>
              </a:prstGeom>
              <a:noFill/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39" name="Shape 338"/>
              <p:cNvSpPr/>
              <p:nvPr/>
            </p:nvSpPr>
            <p:spPr>
              <a:xfrm>
                <a:off x="49462" y="36000"/>
                <a:ext cx="968403" cy="968403"/>
              </a:xfrm>
              <a:prstGeom prst="rect">
                <a:avLst/>
              </a:prstGeom>
              <a:solidFill>
                <a:srgbClr val="FFFFFF"/>
              </a:solidFill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pic>
            <p:nvPicPr>
              <p:cNvPr id="140" name="Obraz 6" descr="Obraz 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040404" cy="1040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2" name="PoleTekstowe 8"/>
            <p:cNvSpPr txBox="1"/>
            <p:nvPr/>
          </p:nvSpPr>
          <p:spPr>
            <a:xfrm>
              <a:off x="1444093" y="0"/>
              <a:ext cx="14674868" cy="2133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3600">
                  <a:solidFill>
                    <a:srgbClr val="BE1726"/>
                  </a:solidFill>
                  <a:latin typeface="Tide Sans 400 Lil Dude"/>
                  <a:ea typeface="Tide Sans 400 Lil Dude"/>
                  <a:cs typeface="Tide Sans 400 Lil Dude"/>
                  <a:sym typeface="Tide Sans 400 Lil Dude"/>
                </a:defRPr>
              </a:lvl1pPr>
            </a:lstStyle>
            <a:p>
              <a:r>
                <a:rPr sz="4400" b="1" dirty="0"/>
                <a:t>W </a:t>
              </a:r>
              <a:r>
                <a:rPr sz="4400" b="1" dirty="0" err="1"/>
                <a:t>elicie</a:t>
              </a:r>
              <a:r>
                <a:rPr lang="pl-PL" sz="4400" b="1" dirty="0"/>
                <a:t> gospodarczej</a:t>
              </a:r>
              <a:r>
                <a:rPr sz="4400" b="1" dirty="0"/>
                <a:t> </a:t>
              </a:r>
              <a:r>
                <a:rPr sz="4400" b="1" dirty="0" err="1"/>
                <a:t>obecnego</a:t>
              </a:r>
              <a:r>
                <a:rPr sz="4400" b="1" dirty="0"/>
                <a:t> </a:t>
              </a:r>
              <a:r>
                <a:rPr sz="4400" b="1" dirty="0" err="1"/>
                <a:t>obozu</a:t>
              </a:r>
              <a:r>
                <a:rPr sz="4400" b="1" dirty="0"/>
                <a:t> </a:t>
              </a:r>
              <a:r>
                <a:rPr sz="4400" b="1" dirty="0" err="1"/>
                <a:t>rządzącego</a:t>
              </a:r>
              <a:r>
                <a:rPr sz="4400" b="1" dirty="0"/>
                <a:t> jest </a:t>
              </a:r>
              <a:r>
                <a:rPr sz="4400" b="1" dirty="0" err="1"/>
                <a:t>silna</a:t>
              </a:r>
              <a:r>
                <a:rPr sz="4400" b="1" dirty="0"/>
                <a:t> </a:t>
              </a:r>
              <a:r>
                <a:rPr sz="4400" b="1" dirty="0" err="1"/>
                <a:t>świadomość</a:t>
              </a:r>
              <a:r>
                <a:rPr sz="4400" b="1" dirty="0"/>
                <a:t> </a:t>
              </a:r>
              <a:r>
                <a:rPr sz="4400" b="1" dirty="0" err="1"/>
                <a:t>potrzeby</a:t>
              </a:r>
              <a:r>
                <a:rPr sz="4400" b="1" dirty="0"/>
                <a:t> </a:t>
              </a:r>
              <a:r>
                <a:rPr sz="4400" b="1" dirty="0" err="1"/>
                <a:t>oraz</a:t>
              </a:r>
              <a:r>
                <a:rPr sz="4400" b="1" dirty="0"/>
                <a:t> </a:t>
              </a:r>
              <a:r>
                <a:rPr sz="4400" b="1" dirty="0" err="1"/>
                <a:t>wola</a:t>
              </a:r>
              <a:r>
                <a:rPr sz="4400" b="1" dirty="0"/>
                <a:t> </a:t>
              </a:r>
              <a:r>
                <a:rPr sz="4400" b="1" dirty="0" err="1"/>
                <a:t>przeprowadzenia</a:t>
              </a:r>
              <a:r>
                <a:rPr sz="4400" b="1" dirty="0"/>
                <a:t> </a:t>
              </a:r>
              <a:r>
                <a:rPr sz="4400" b="1" dirty="0" err="1"/>
                <a:t>takiej</a:t>
              </a:r>
              <a:r>
                <a:rPr sz="4400" b="1" dirty="0"/>
                <a:t> </a:t>
              </a:r>
              <a:r>
                <a:rPr sz="4400" b="1" dirty="0" err="1"/>
                <a:t>reformy</a:t>
              </a:r>
              <a:r>
                <a:rPr sz="4400" b="1" dirty="0"/>
                <a:t>.</a:t>
              </a:r>
            </a:p>
          </p:txBody>
        </p:sp>
      </p:grpSp>
      <p:grpSp>
        <p:nvGrpSpPr>
          <p:cNvPr id="149" name="Grupuj"/>
          <p:cNvGrpSpPr/>
          <p:nvPr/>
        </p:nvGrpSpPr>
        <p:grpSpPr>
          <a:xfrm>
            <a:off x="788749" y="7167821"/>
            <a:ext cx="16695027" cy="2811026"/>
            <a:chOff x="0" y="0"/>
            <a:chExt cx="16695026" cy="2811025"/>
          </a:xfrm>
        </p:grpSpPr>
        <p:grpSp>
          <p:nvGrpSpPr>
            <p:cNvPr id="147" name="Grupa 35"/>
            <p:cNvGrpSpPr/>
            <p:nvPr/>
          </p:nvGrpSpPr>
          <p:grpSpPr>
            <a:xfrm>
              <a:off x="0" y="28791"/>
              <a:ext cx="1170266" cy="1156804"/>
              <a:chOff x="0" y="0"/>
              <a:chExt cx="1170265" cy="1156803"/>
            </a:xfrm>
          </p:grpSpPr>
          <p:sp>
            <p:nvSpPr>
              <p:cNvPr id="144" name="Shape 338"/>
              <p:cNvSpPr/>
              <p:nvPr/>
            </p:nvSpPr>
            <p:spPr>
              <a:xfrm>
                <a:off x="201862" y="188400"/>
                <a:ext cx="968403" cy="968403"/>
              </a:xfrm>
              <a:prstGeom prst="rect">
                <a:avLst/>
              </a:prstGeom>
              <a:noFill/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45" name="Shape 338"/>
              <p:cNvSpPr/>
              <p:nvPr/>
            </p:nvSpPr>
            <p:spPr>
              <a:xfrm>
                <a:off x="49462" y="36000"/>
                <a:ext cx="968403" cy="968403"/>
              </a:xfrm>
              <a:prstGeom prst="rect">
                <a:avLst/>
              </a:prstGeom>
              <a:solidFill>
                <a:srgbClr val="FFFFFF"/>
              </a:solidFill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pic>
            <p:nvPicPr>
              <p:cNvPr id="146" name="Obraz 6" descr="Obraz 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040404" cy="1040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8" name="PoleTekstowe 8"/>
            <p:cNvSpPr txBox="1"/>
            <p:nvPr/>
          </p:nvSpPr>
          <p:spPr>
            <a:xfrm>
              <a:off x="1444093" y="0"/>
              <a:ext cx="15250933" cy="28110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3600">
                  <a:solidFill>
                    <a:srgbClr val="BE1726"/>
                  </a:solidFill>
                  <a:latin typeface="Tide Sans 400 Lil Dude"/>
                  <a:ea typeface="Tide Sans 400 Lil Dude"/>
                  <a:cs typeface="Tide Sans 400 Lil Dude"/>
                  <a:sym typeface="Tide Sans 400 Lil Dude"/>
                </a:defRPr>
              </a:lvl1pPr>
            </a:lstStyle>
            <a:p>
              <a:r>
                <a:rPr sz="4400" b="1" dirty="0"/>
                <a:t>Plan </a:t>
              </a:r>
              <a:r>
                <a:rPr sz="4400" b="1" dirty="0" err="1"/>
                <a:t>wpisuje</a:t>
              </a:r>
              <a:r>
                <a:rPr sz="4400" b="1" dirty="0"/>
                <a:t> </a:t>
              </a:r>
              <a:r>
                <a:rPr sz="4400" b="1" dirty="0" err="1"/>
                <a:t>się</a:t>
              </a:r>
              <a:r>
                <a:rPr sz="4400" b="1" dirty="0"/>
                <a:t> w </a:t>
              </a:r>
              <a:r>
                <a:rPr sz="4400" b="1" dirty="0" err="1"/>
                <a:t>najważniejsze</a:t>
              </a:r>
              <a:r>
                <a:rPr sz="4400" b="1" dirty="0"/>
                <a:t> </a:t>
              </a:r>
              <a:r>
                <a:rPr sz="4400" b="1" dirty="0" err="1"/>
                <a:t>procesy</a:t>
              </a:r>
              <a:r>
                <a:rPr sz="4400" b="1" dirty="0"/>
                <a:t> </a:t>
              </a:r>
              <a:r>
                <a:rPr sz="4400" b="1" dirty="0" err="1"/>
                <a:t>wewnętrzne</a:t>
              </a:r>
              <a:r>
                <a:rPr sz="4400" b="1" dirty="0"/>
                <a:t> i </a:t>
              </a:r>
              <a:r>
                <a:rPr sz="4400" b="1" dirty="0" err="1"/>
                <a:t>zewnętrzne</a:t>
              </a:r>
              <a:r>
                <a:rPr sz="4400" b="1" dirty="0"/>
                <a:t> ( </a:t>
              </a:r>
              <a:r>
                <a:rPr sz="4400" b="1" dirty="0" err="1"/>
                <a:t>Megatrendy</a:t>
              </a:r>
              <a:r>
                <a:rPr sz="4400" b="1" dirty="0"/>
                <a:t>) </a:t>
              </a:r>
              <a:r>
                <a:rPr sz="4400" b="1" dirty="0" err="1"/>
                <a:t>kształtujące</a:t>
              </a:r>
              <a:r>
                <a:rPr sz="4400" b="1" dirty="0"/>
                <a:t> </a:t>
              </a:r>
              <a:r>
                <a:rPr sz="4400" b="1" dirty="0" err="1"/>
                <a:t>teraźniejszość</a:t>
              </a:r>
              <a:r>
                <a:rPr sz="4400" b="1" dirty="0"/>
                <a:t> i </a:t>
              </a:r>
              <a:r>
                <a:rPr sz="4400" b="1" dirty="0" err="1"/>
                <a:t>najbliższą</a:t>
              </a:r>
              <a:r>
                <a:rPr sz="4400" b="1" dirty="0"/>
                <a:t> </a:t>
              </a:r>
              <a:r>
                <a:rPr sz="4400" b="1" dirty="0" err="1"/>
                <a:t>przyszłość</a:t>
              </a:r>
              <a:r>
                <a:rPr sz="4400" b="1" dirty="0"/>
                <a:t> </a:t>
              </a:r>
              <a:r>
                <a:rPr sz="4400" b="1" dirty="0" err="1"/>
                <a:t>Polski</a:t>
              </a:r>
              <a:r>
                <a:rPr sz="4400" b="1" dirty="0"/>
                <a:t> i </a:t>
              </a:r>
              <a:r>
                <a:rPr sz="4400" b="1" dirty="0" err="1"/>
                <a:t>uwzględnia</a:t>
              </a:r>
              <a:r>
                <a:rPr sz="4400" b="1" dirty="0"/>
                <a:t> </a:t>
              </a:r>
              <a:r>
                <a:rPr sz="4400" b="1" dirty="0" err="1"/>
                <a:t>podstawowe</a:t>
              </a:r>
              <a:r>
                <a:rPr sz="4400" b="1" dirty="0"/>
                <a:t> </a:t>
              </a:r>
              <a:r>
                <a:rPr sz="4400" b="1" dirty="0" err="1"/>
                <a:t>megatrendy</a:t>
              </a:r>
              <a:r>
                <a:rPr sz="4400" b="1" dirty="0"/>
                <a:t> </a:t>
              </a:r>
              <a:r>
                <a:rPr sz="4400" b="1" dirty="0" err="1"/>
                <a:t>cywilizacyjne</a:t>
              </a:r>
              <a:r>
                <a:rPr lang="pl-PL" sz="4400" b="1" dirty="0"/>
                <a:t> kształtujące Świat</a:t>
              </a:r>
              <a:r>
                <a:rPr sz="4400" b="1" dirty="0"/>
                <a:t>. </a:t>
              </a:r>
            </a:p>
          </p:txBody>
        </p:sp>
      </p:grpSp>
      <p:grpSp>
        <p:nvGrpSpPr>
          <p:cNvPr id="155" name="Grupuj"/>
          <p:cNvGrpSpPr/>
          <p:nvPr/>
        </p:nvGrpSpPr>
        <p:grpSpPr>
          <a:xfrm>
            <a:off x="788749" y="9972866"/>
            <a:ext cx="17363299" cy="3742685"/>
            <a:chOff x="0" y="28791"/>
            <a:chExt cx="17363298" cy="3742684"/>
          </a:xfrm>
        </p:grpSpPr>
        <p:grpSp>
          <p:nvGrpSpPr>
            <p:cNvPr id="153" name="Grupa 35"/>
            <p:cNvGrpSpPr/>
            <p:nvPr/>
          </p:nvGrpSpPr>
          <p:grpSpPr>
            <a:xfrm>
              <a:off x="0" y="28791"/>
              <a:ext cx="1170266" cy="1156804"/>
              <a:chOff x="0" y="0"/>
              <a:chExt cx="1170265" cy="1156803"/>
            </a:xfrm>
          </p:grpSpPr>
          <p:sp>
            <p:nvSpPr>
              <p:cNvPr id="150" name="Shape 338"/>
              <p:cNvSpPr/>
              <p:nvPr/>
            </p:nvSpPr>
            <p:spPr>
              <a:xfrm>
                <a:off x="201862" y="188400"/>
                <a:ext cx="968403" cy="968403"/>
              </a:xfrm>
              <a:prstGeom prst="rect">
                <a:avLst/>
              </a:prstGeom>
              <a:noFill/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51" name="Shape 338"/>
              <p:cNvSpPr/>
              <p:nvPr/>
            </p:nvSpPr>
            <p:spPr>
              <a:xfrm>
                <a:off x="49462" y="36000"/>
                <a:ext cx="968403" cy="968403"/>
              </a:xfrm>
              <a:prstGeom prst="rect">
                <a:avLst/>
              </a:prstGeom>
              <a:solidFill>
                <a:srgbClr val="FFFFFF"/>
              </a:solidFill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pic>
            <p:nvPicPr>
              <p:cNvPr id="152" name="Obraz 6" descr="Obraz 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040404" cy="1040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4" name="PoleTekstowe 8"/>
            <p:cNvSpPr txBox="1"/>
            <p:nvPr/>
          </p:nvSpPr>
          <p:spPr>
            <a:xfrm>
              <a:off x="1427159" y="283342"/>
              <a:ext cx="15936139" cy="3488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3600">
                  <a:solidFill>
                    <a:srgbClr val="BE1726"/>
                  </a:solidFill>
                  <a:latin typeface="Tide Sans 400 Lil Dude"/>
                  <a:ea typeface="Tide Sans 400 Lil Dude"/>
                  <a:cs typeface="Tide Sans 400 Lil Dude"/>
                  <a:sym typeface="Tide Sans 400 Lil Dude"/>
                </a:defRPr>
              </a:lvl1pPr>
            </a:lstStyle>
            <a:p>
              <a:r>
                <a:rPr sz="4400" b="1" dirty="0"/>
                <a:t>Plan </a:t>
              </a:r>
              <a:r>
                <a:rPr sz="4400" b="1" dirty="0" err="1"/>
                <a:t>wskazuje</a:t>
              </a:r>
              <a:r>
                <a:rPr sz="4400" b="1" dirty="0"/>
                <a:t> </a:t>
              </a:r>
              <a:r>
                <a:rPr sz="4400" b="1" dirty="0" err="1"/>
                <a:t>najważniejsze</a:t>
              </a:r>
              <a:r>
                <a:rPr sz="4400" b="1" dirty="0"/>
                <a:t> </a:t>
              </a:r>
              <a:r>
                <a:rPr sz="4400" b="1" dirty="0" err="1"/>
                <a:t>wyzwania</a:t>
              </a:r>
              <a:r>
                <a:rPr sz="4400" b="1" dirty="0"/>
                <a:t> </a:t>
              </a:r>
              <a:r>
                <a:rPr sz="4400" b="1" dirty="0" err="1"/>
                <a:t>rozwojowe</a:t>
              </a:r>
              <a:r>
                <a:rPr sz="4400" b="1" dirty="0"/>
                <a:t> </a:t>
              </a:r>
              <a:r>
                <a:rPr sz="4400" b="1" dirty="0" err="1"/>
                <a:t>Polski</a:t>
              </a:r>
              <a:r>
                <a:rPr sz="4400" b="1" dirty="0"/>
                <a:t>, </a:t>
              </a:r>
              <a:r>
                <a:rPr sz="4400" b="1" dirty="0" err="1"/>
                <a:t>jak</a:t>
              </a:r>
              <a:r>
                <a:rPr sz="4400" b="1" dirty="0"/>
                <a:t> </a:t>
              </a:r>
              <a:r>
                <a:rPr sz="4400" b="1" dirty="0" err="1"/>
                <a:t>konieczność</a:t>
              </a:r>
              <a:r>
                <a:rPr sz="4400" b="1" dirty="0"/>
                <a:t> </a:t>
              </a:r>
              <a:r>
                <a:rPr sz="4400" b="1" dirty="0" err="1"/>
                <a:t>przejścia</a:t>
              </a:r>
              <a:r>
                <a:rPr sz="4400" b="1" dirty="0"/>
                <a:t> od </a:t>
              </a:r>
              <a:r>
                <a:rPr sz="4400" b="1" dirty="0" err="1"/>
                <a:t>półperyferyjnej</a:t>
              </a:r>
              <a:r>
                <a:rPr sz="4400" b="1" dirty="0"/>
                <a:t> </a:t>
              </a:r>
              <a:r>
                <a:rPr sz="4400" b="1" dirty="0" err="1"/>
                <a:t>i</a:t>
              </a:r>
              <a:r>
                <a:rPr sz="4400" b="1" dirty="0"/>
                <a:t> </a:t>
              </a:r>
              <a:r>
                <a:rPr sz="4400" b="1" dirty="0" err="1"/>
                <a:t>półkolonialnej</a:t>
              </a:r>
              <a:r>
                <a:rPr sz="4400" b="1" dirty="0"/>
                <a:t> </a:t>
              </a:r>
              <a:r>
                <a:rPr sz="4400" b="1" dirty="0" err="1"/>
                <a:t>pozycji</a:t>
              </a:r>
              <a:r>
                <a:rPr sz="4400" b="1" dirty="0"/>
                <a:t> </a:t>
              </a:r>
              <a:r>
                <a:rPr sz="4400" b="1" dirty="0" err="1"/>
                <a:t>polskiej</a:t>
              </a:r>
              <a:r>
                <a:rPr sz="4400" b="1" dirty="0"/>
                <a:t> </a:t>
              </a:r>
              <a:r>
                <a:rPr sz="4400" b="1" dirty="0" err="1"/>
                <a:t>gospodarki</a:t>
              </a:r>
              <a:r>
                <a:rPr sz="4400" b="1" dirty="0"/>
                <a:t> w </a:t>
              </a:r>
              <a:r>
                <a:rPr sz="4400" b="1" dirty="0" err="1"/>
                <a:t>międzynarodowym</a:t>
              </a:r>
              <a:r>
                <a:rPr sz="4400" b="1" dirty="0"/>
                <a:t> </a:t>
              </a:r>
              <a:r>
                <a:rPr sz="4400" b="1" dirty="0" err="1"/>
                <a:t>podziale</a:t>
              </a:r>
              <a:r>
                <a:rPr sz="4400" b="1" dirty="0"/>
                <a:t> </a:t>
              </a:r>
              <a:r>
                <a:rPr sz="4400" b="1" dirty="0" err="1"/>
                <a:t>pracy</a:t>
              </a:r>
              <a:r>
                <a:rPr sz="4400" b="1" dirty="0"/>
                <a:t> do </a:t>
              </a:r>
              <a:r>
                <a:rPr sz="4400" b="1" dirty="0" err="1"/>
                <a:t>stanu</a:t>
              </a:r>
              <a:r>
                <a:rPr sz="4400" b="1" dirty="0"/>
                <a:t> </a:t>
              </a:r>
              <a:r>
                <a:rPr sz="4400" b="1" dirty="0" err="1"/>
                <a:t>normalnej</a:t>
              </a:r>
              <a:r>
                <a:rPr sz="4400" b="1" dirty="0"/>
                <a:t> </a:t>
              </a:r>
              <a:r>
                <a:rPr sz="4400" b="1" dirty="0" err="1"/>
                <a:t>gospodarki</a:t>
              </a:r>
              <a:r>
                <a:rPr sz="4400" b="1" dirty="0"/>
                <a:t> </a:t>
              </a:r>
              <a:r>
                <a:rPr sz="4400" b="1" dirty="0" err="1"/>
                <a:t>rozwiniętego</a:t>
              </a:r>
              <a:r>
                <a:rPr sz="4400" b="1" dirty="0"/>
                <a:t> </a:t>
              </a:r>
              <a:r>
                <a:rPr sz="4400" b="1" dirty="0" err="1"/>
                <a:t>kraju</a:t>
              </a:r>
              <a:r>
                <a:rPr sz="4400" b="1" dirty="0"/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26731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kolumb.png" descr="kolum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Obraz 4" descr="Obraz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49560" y="2380512"/>
            <a:ext cx="13404296" cy="12546418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trategia koncentruje się na trzech celach:"/>
          <p:cNvSpPr txBox="1">
            <a:spLocks noGrp="1"/>
          </p:cNvSpPr>
          <p:nvPr>
            <p:ph type="body" sz="quarter" idx="4294967295"/>
          </p:nvPr>
        </p:nvSpPr>
        <p:spPr>
          <a:xfrm>
            <a:off x="747002" y="2059446"/>
            <a:ext cx="15091984" cy="800103"/>
          </a:xfrm>
          <a:prstGeom prst="rect">
            <a:avLst/>
          </a:prstGeom>
        </p:spPr>
        <p:txBody>
          <a:bodyPr lIns="45719" tIns="45719" rIns="45719" bIns="45719" anchor="t">
            <a:noAutofit/>
          </a:bodyPr>
          <a:lstStyle>
            <a:lvl1pPr marL="0" indent="0" defTabSz="457200">
              <a:lnSpc>
                <a:spcPts val="8400"/>
              </a:lnSpc>
              <a:spcBef>
                <a:spcPts val="0"/>
              </a:spcBef>
              <a:buSzTx/>
              <a:buFont typeface="Arial"/>
              <a:buNone/>
              <a:defRPr sz="3200"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lvl1pPr>
          </a:lstStyle>
          <a:p>
            <a:r>
              <a:rPr sz="5400" b="1" dirty="0" err="1"/>
              <a:t>Strategia</a:t>
            </a:r>
            <a:r>
              <a:rPr sz="5400" b="1" dirty="0"/>
              <a:t> </a:t>
            </a:r>
            <a:r>
              <a:rPr sz="5400" b="1" dirty="0" err="1"/>
              <a:t>koncentruje</a:t>
            </a:r>
            <a:r>
              <a:rPr sz="5400" b="1" dirty="0"/>
              <a:t> </a:t>
            </a:r>
            <a:r>
              <a:rPr sz="5400" b="1" dirty="0" err="1"/>
              <a:t>się</a:t>
            </a:r>
            <a:r>
              <a:rPr sz="5400" b="1" dirty="0"/>
              <a:t> </a:t>
            </a:r>
            <a:r>
              <a:rPr sz="5400" b="1" dirty="0" err="1"/>
              <a:t>na</a:t>
            </a:r>
            <a:r>
              <a:rPr sz="5400" b="1" dirty="0"/>
              <a:t> </a:t>
            </a:r>
            <a:r>
              <a:rPr sz="5400" b="1" dirty="0" err="1"/>
              <a:t>trzech</a:t>
            </a:r>
            <a:r>
              <a:rPr sz="5400" b="1" dirty="0"/>
              <a:t> </a:t>
            </a:r>
            <a:r>
              <a:rPr sz="5400" b="1" dirty="0" err="1"/>
              <a:t>celach</a:t>
            </a:r>
            <a:r>
              <a:rPr sz="5400" b="1" dirty="0"/>
              <a:t>:</a:t>
            </a:r>
          </a:p>
        </p:txBody>
      </p:sp>
      <p:sp>
        <p:nvSpPr>
          <p:cNvPr id="71" name="Strategia Odpowiedzialnego Rozwoj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877823">
              <a:defRPr sz="3839"/>
            </a:lvl1pPr>
          </a:lstStyle>
          <a:p>
            <a:r>
              <a:rPr sz="7200" b="1" dirty="0" err="1"/>
              <a:t>Strategia</a:t>
            </a:r>
            <a:r>
              <a:rPr sz="7200" b="1" dirty="0"/>
              <a:t> </a:t>
            </a:r>
            <a:r>
              <a:rPr sz="7200" b="1" dirty="0" err="1"/>
              <a:t>Odpowiedzialnego</a:t>
            </a:r>
            <a:r>
              <a:rPr sz="7200" b="1" dirty="0"/>
              <a:t> </a:t>
            </a:r>
            <a:r>
              <a:rPr sz="7200" b="1" dirty="0" err="1"/>
              <a:t>Rozwoju</a:t>
            </a:r>
            <a:endParaRPr sz="7200" b="1" dirty="0"/>
          </a:p>
        </p:txBody>
      </p:sp>
      <p:grpSp>
        <p:nvGrpSpPr>
          <p:cNvPr id="77" name="Grupuj"/>
          <p:cNvGrpSpPr/>
          <p:nvPr/>
        </p:nvGrpSpPr>
        <p:grpSpPr>
          <a:xfrm>
            <a:off x="788748" y="3728246"/>
            <a:ext cx="11985143" cy="1456809"/>
            <a:chOff x="0" y="0"/>
            <a:chExt cx="9667626" cy="1456808"/>
          </a:xfrm>
        </p:grpSpPr>
        <p:grpSp>
          <p:nvGrpSpPr>
            <p:cNvPr id="75" name="Grupa 35"/>
            <p:cNvGrpSpPr/>
            <p:nvPr/>
          </p:nvGrpSpPr>
          <p:grpSpPr>
            <a:xfrm>
              <a:off x="0" y="28791"/>
              <a:ext cx="1170266" cy="1156804"/>
              <a:chOff x="0" y="0"/>
              <a:chExt cx="1170265" cy="1156803"/>
            </a:xfrm>
          </p:grpSpPr>
          <p:sp>
            <p:nvSpPr>
              <p:cNvPr id="72" name="Shape 338"/>
              <p:cNvSpPr/>
              <p:nvPr/>
            </p:nvSpPr>
            <p:spPr>
              <a:xfrm>
                <a:off x="201862" y="188400"/>
                <a:ext cx="968403" cy="968403"/>
              </a:xfrm>
              <a:prstGeom prst="rect">
                <a:avLst/>
              </a:prstGeom>
              <a:noFill/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3" name="Shape 338"/>
              <p:cNvSpPr/>
              <p:nvPr/>
            </p:nvSpPr>
            <p:spPr>
              <a:xfrm>
                <a:off x="49462" y="36000"/>
                <a:ext cx="968403" cy="968403"/>
              </a:xfrm>
              <a:prstGeom prst="rect">
                <a:avLst/>
              </a:prstGeom>
              <a:solidFill>
                <a:srgbClr val="FFFFFF"/>
              </a:solidFill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pic>
            <p:nvPicPr>
              <p:cNvPr id="74" name="Obraz 6" descr="Obraz 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040404" cy="1040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6" name="PoleTekstowe 8"/>
            <p:cNvSpPr txBox="1"/>
            <p:nvPr/>
          </p:nvSpPr>
          <p:spPr>
            <a:xfrm>
              <a:off x="1444093" y="0"/>
              <a:ext cx="8223533" cy="1456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3600">
                  <a:solidFill>
                    <a:srgbClr val="BE1726"/>
                  </a:solidFill>
                  <a:latin typeface="Tide Sans 400 Lil Dude"/>
                  <a:ea typeface="Tide Sans 400 Lil Dude"/>
                  <a:cs typeface="Tide Sans 400 Lil Dude"/>
                  <a:sym typeface="Tide Sans 400 Lil Dude"/>
                </a:defRPr>
              </a:lvl1pPr>
            </a:lstStyle>
            <a:p>
              <a:r>
                <a:rPr sz="4400" b="1" dirty="0" err="1"/>
                <a:t>Trwały</a:t>
              </a:r>
              <a:r>
                <a:rPr sz="4400" b="1" dirty="0"/>
                <a:t> </a:t>
              </a:r>
              <a:r>
                <a:rPr sz="4400" b="1" dirty="0" err="1"/>
                <a:t>wzrost</a:t>
              </a:r>
              <a:r>
                <a:rPr sz="4400" b="1" dirty="0"/>
                <a:t> </a:t>
              </a:r>
              <a:r>
                <a:rPr sz="4400" b="1" dirty="0" err="1"/>
                <a:t>gospodarczy</a:t>
              </a:r>
              <a:r>
                <a:rPr sz="4400" b="1" dirty="0"/>
                <a:t> </a:t>
              </a:r>
              <a:r>
                <a:rPr sz="4400" b="1" dirty="0" err="1"/>
                <a:t>coraz</a:t>
              </a:r>
              <a:r>
                <a:rPr sz="4400" b="1" dirty="0"/>
                <a:t> </a:t>
              </a:r>
              <a:r>
                <a:rPr sz="4400" b="1" dirty="0" err="1"/>
                <a:t>mocniej</a:t>
              </a:r>
              <a:r>
                <a:rPr sz="4400" b="1" dirty="0"/>
                <a:t> </a:t>
              </a:r>
              <a:r>
                <a:rPr sz="4400" b="1" dirty="0" err="1"/>
                <a:t>oparty</a:t>
              </a:r>
              <a:r>
                <a:rPr sz="4400" b="1" dirty="0"/>
                <a:t> </a:t>
              </a:r>
              <a:r>
                <a:rPr sz="4400" b="1" dirty="0" err="1"/>
                <a:t>na</a:t>
              </a:r>
              <a:r>
                <a:rPr sz="4400" b="1" dirty="0"/>
                <a:t> </a:t>
              </a:r>
              <a:r>
                <a:rPr sz="4400" b="1" dirty="0" err="1"/>
                <a:t>wiedzy</a:t>
              </a:r>
              <a:r>
                <a:rPr lang="pl-PL" sz="4400" b="1" dirty="0"/>
                <a:t> </a:t>
              </a:r>
              <a:endParaRPr sz="4400" b="1" dirty="0"/>
            </a:p>
          </p:txBody>
        </p:sp>
      </p:grpSp>
      <p:grpSp>
        <p:nvGrpSpPr>
          <p:cNvPr id="83" name="Grupuj"/>
          <p:cNvGrpSpPr/>
          <p:nvPr/>
        </p:nvGrpSpPr>
        <p:grpSpPr>
          <a:xfrm>
            <a:off x="788747" y="5619852"/>
            <a:ext cx="12260813" cy="1456809"/>
            <a:chOff x="0" y="0"/>
            <a:chExt cx="9667626" cy="1456808"/>
          </a:xfrm>
        </p:grpSpPr>
        <p:grpSp>
          <p:nvGrpSpPr>
            <p:cNvPr id="81" name="Grupa 35"/>
            <p:cNvGrpSpPr/>
            <p:nvPr/>
          </p:nvGrpSpPr>
          <p:grpSpPr>
            <a:xfrm>
              <a:off x="0" y="28791"/>
              <a:ext cx="1170266" cy="1156804"/>
              <a:chOff x="0" y="0"/>
              <a:chExt cx="1170265" cy="1156803"/>
            </a:xfrm>
          </p:grpSpPr>
          <p:sp>
            <p:nvSpPr>
              <p:cNvPr id="78" name="Shape 338"/>
              <p:cNvSpPr/>
              <p:nvPr/>
            </p:nvSpPr>
            <p:spPr>
              <a:xfrm>
                <a:off x="201862" y="188400"/>
                <a:ext cx="968403" cy="968403"/>
              </a:xfrm>
              <a:prstGeom prst="rect">
                <a:avLst/>
              </a:prstGeom>
              <a:noFill/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9" name="Shape 338"/>
              <p:cNvSpPr/>
              <p:nvPr/>
            </p:nvSpPr>
            <p:spPr>
              <a:xfrm>
                <a:off x="49462" y="36000"/>
                <a:ext cx="968403" cy="968403"/>
              </a:xfrm>
              <a:prstGeom prst="rect">
                <a:avLst/>
              </a:prstGeom>
              <a:solidFill>
                <a:srgbClr val="FFFFFF"/>
              </a:solidFill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pic>
            <p:nvPicPr>
              <p:cNvPr id="80" name="Obraz 6" descr="Obraz 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040404" cy="1040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82" name="PoleTekstowe 8"/>
            <p:cNvSpPr txBox="1"/>
            <p:nvPr/>
          </p:nvSpPr>
          <p:spPr>
            <a:xfrm>
              <a:off x="1444093" y="0"/>
              <a:ext cx="8223533" cy="1456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3600">
                  <a:solidFill>
                    <a:srgbClr val="BE1726"/>
                  </a:solidFill>
                  <a:latin typeface="Tide Sans 400 Lil Dude"/>
                  <a:ea typeface="Tide Sans 400 Lil Dude"/>
                  <a:cs typeface="Tide Sans 400 Lil Dude"/>
                  <a:sym typeface="Tide Sans 400 Lil Dude"/>
                </a:defRPr>
              </a:lvl1pPr>
            </a:lstStyle>
            <a:p>
              <a:r>
                <a:rPr sz="4400" b="1" dirty="0" err="1"/>
                <a:t>Rozwój</a:t>
              </a:r>
              <a:r>
                <a:rPr sz="4400" b="1" dirty="0"/>
                <a:t> </a:t>
              </a:r>
              <a:r>
                <a:rPr sz="4400" b="1" dirty="0" err="1"/>
                <a:t>społecznie</a:t>
              </a:r>
              <a:r>
                <a:rPr sz="4400" b="1" dirty="0"/>
                <a:t> </a:t>
              </a:r>
              <a:r>
                <a:rPr sz="4400" b="1" dirty="0" err="1"/>
                <a:t>wrażliwy</a:t>
              </a:r>
              <a:r>
                <a:rPr sz="4400" b="1" dirty="0"/>
                <a:t> </a:t>
              </a:r>
              <a:r>
                <a:rPr sz="4400" b="1" dirty="0" err="1"/>
                <a:t>i</a:t>
              </a:r>
              <a:r>
                <a:rPr sz="4400" b="1" dirty="0"/>
                <a:t> </a:t>
              </a:r>
              <a:r>
                <a:rPr sz="4400" b="1" dirty="0" err="1"/>
                <a:t>terytorialnie</a:t>
              </a:r>
              <a:r>
                <a:rPr sz="4400" b="1" dirty="0"/>
                <a:t> </a:t>
              </a:r>
              <a:r>
                <a:rPr sz="4400" b="1" dirty="0" err="1"/>
                <a:t>zrównoważony</a:t>
              </a:r>
              <a:endParaRPr sz="4400" b="1" dirty="0"/>
            </a:p>
          </p:txBody>
        </p:sp>
      </p:grpSp>
      <p:grpSp>
        <p:nvGrpSpPr>
          <p:cNvPr id="89" name="Grupuj"/>
          <p:cNvGrpSpPr/>
          <p:nvPr/>
        </p:nvGrpSpPr>
        <p:grpSpPr>
          <a:xfrm>
            <a:off x="788746" y="7423848"/>
            <a:ext cx="11229590" cy="1711360"/>
            <a:chOff x="0" y="28791"/>
            <a:chExt cx="9591294" cy="1711359"/>
          </a:xfrm>
        </p:grpSpPr>
        <p:grpSp>
          <p:nvGrpSpPr>
            <p:cNvPr id="87" name="Grupa 35"/>
            <p:cNvGrpSpPr/>
            <p:nvPr/>
          </p:nvGrpSpPr>
          <p:grpSpPr>
            <a:xfrm>
              <a:off x="0" y="28791"/>
              <a:ext cx="1170266" cy="1156804"/>
              <a:chOff x="0" y="0"/>
              <a:chExt cx="1170265" cy="1156803"/>
            </a:xfrm>
          </p:grpSpPr>
          <p:sp>
            <p:nvSpPr>
              <p:cNvPr id="84" name="Shape 338"/>
              <p:cNvSpPr/>
              <p:nvPr/>
            </p:nvSpPr>
            <p:spPr>
              <a:xfrm>
                <a:off x="201862" y="188400"/>
                <a:ext cx="968403" cy="968403"/>
              </a:xfrm>
              <a:prstGeom prst="rect">
                <a:avLst/>
              </a:prstGeom>
              <a:noFill/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5" name="Shape 338"/>
              <p:cNvSpPr/>
              <p:nvPr/>
            </p:nvSpPr>
            <p:spPr>
              <a:xfrm>
                <a:off x="49462" y="36000"/>
                <a:ext cx="968403" cy="968403"/>
              </a:xfrm>
              <a:prstGeom prst="rect">
                <a:avLst/>
              </a:prstGeom>
              <a:solidFill>
                <a:srgbClr val="FFFFFF"/>
              </a:solidFill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pic>
            <p:nvPicPr>
              <p:cNvPr id="86" name="Obraz 6" descr="Obraz 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1040404" cy="1040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88" name="PoleTekstowe 8"/>
            <p:cNvSpPr txBox="1"/>
            <p:nvPr/>
          </p:nvSpPr>
          <p:spPr>
            <a:xfrm>
              <a:off x="1427159" y="283342"/>
              <a:ext cx="8164135" cy="1456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3600">
                  <a:solidFill>
                    <a:srgbClr val="BE1726"/>
                  </a:solidFill>
                  <a:latin typeface="Tide Sans 400 Lil Dude"/>
                  <a:ea typeface="Tide Sans 400 Lil Dude"/>
                  <a:cs typeface="Tide Sans 400 Lil Dude"/>
                  <a:sym typeface="Tide Sans 400 Lil Dude"/>
                </a:defRPr>
              </a:lvl1pPr>
            </a:lstStyle>
            <a:p>
              <a:r>
                <a:rPr sz="4400" b="1" dirty="0" err="1"/>
                <a:t>Skuteczne</a:t>
              </a:r>
              <a:r>
                <a:rPr sz="4400" b="1" dirty="0"/>
                <a:t> </a:t>
              </a:r>
              <a:r>
                <a:rPr sz="4400" b="1" dirty="0" err="1"/>
                <a:t>państwo</a:t>
              </a:r>
              <a:r>
                <a:rPr sz="4400" b="1" dirty="0"/>
                <a:t> </a:t>
              </a:r>
              <a:r>
                <a:rPr sz="4400" b="1" dirty="0" err="1"/>
                <a:t>i</a:t>
              </a:r>
              <a:r>
                <a:rPr sz="4400" b="1" dirty="0"/>
                <a:t> </a:t>
              </a:r>
              <a:r>
                <a:rPr sz="4400" b="1" dirty="0" err="1"/>
                <a:t>instytucje</a:t>
              </a:r>
              <a:endParaRPr sz="4400" b="1" dirty="0"/>
            </a:p>
          </p:txBody>
        </p:sp>
      </p:grpSp>
      <p:sp>
        <p:nvSpPr>
          <p:cNvPr id="90" name="Zakłada się zwiększenie przeciętnego dochodu gospodarstw domowych do 75-80% średniej UE do 2020 r., a do 2030 r. zbliżenie do unijnej średniej."/>
          <p:cNvSpPr txBox="1"/>
          <p:nvPr/>
        </p:nvSpPr>
        <p:spPr>
          <a:xfrm>
            <a:off x="788745" y="9205959"/>
            <a:ext cx="22459182" cy="333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 defTabSz="457200">
              <a:lnSpc>
                <a:spcPts val="8400"/>
              </a:lnSpc>
              <a:buFont typeface="Arial"/>
              <a:defRPr sz="3200"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lvl1pPr>
          </a:lstStyle>
          <a:p>
            <a:pPr algn="ctr"/>
            <a:r>
              <a:rPr sz="7200" b="1" dirty="0" err="1"/>
              <a:t>Zakłada</a:t>
            </a:r>
            <a:r>
              <a:rPr sz="7200" b="1" dirty="0"/>
              <a:t> </a:t>
            </a:r>
            <a:r>
              <a:rPr sz="7200" b="1" dirty="0" err="1"/>
              <a:t>się</a:t>
            </a:r>
            <a:r>
              <a:rPr sz="7200" b="1" dirty="0"/>
              <a:t> </a:t>
            </a:r>
            <a:r>
              <a:rPr sz="7200" b="1" dirty="0" err="1"/>
              <a:t>zwiększenie</a:t>
            </a:r>
            <a:r>
              <a:rPr sz="7200" b="1" dirty="0"/>
              <a:t> </a:t>
            </a:r>
            <a:r>
              <a:rPr sz="7200" b="1" dirty="0" err="1"/>
              <a:t>przeciętnego</a:t>
            </a:r>
            <a:r>
              <a:rPr sz="7200" b="1" dirty="0"/>
              <a:t> </a:t>
            </a:r>
            <a:r>
              <a:rPr sz="7200" b="1" dirty="0" err="1"/>
              <a:t>dochodu</a:t>
            </a:r>
            <a:r>
              <a:rPr sz="7200" b="1" dirty="0"/>
              <a:t> </a:t>
            </a:r>
            <a:r>
              <a:rPr sz="7200" b="1" dirty="0" err="1"/>
              <a:t>gospodarstw</a:t>
            </a:r>
            <a:r>
              <a:rPr sz="7200" b="1" dirty="0"/>
              <a:t> </a:t>
            </a:r>
            <a:r>
              <a:rPr sz="7200" b="1" dirty="0" err="1"/>
              <a:t>domowych</a:t>
            </a:r>
            <a:r>
              <a:rPr sz="7200" b="1" dirty="0"/>
              <a:t> do </a:t>
            </a:r>
            <a:r>
              <a:rPr sz="7200" b="1" u="sng" dirty="0">
                <a:solidFill>
                  <a:srgbClr val="C00000"/>
                </a:solidFill>
              </a:rPr>
              <a:t>75-80% </a:t>
            </a:r>
            <a:r>
              <a:rPr sz="7200" b="1" u="sng" dirty="0" err="1">
                <a:solidFill>
                  <a:srgbClr val="C00000"/>
                </a:solidFill>
              </a:rPr>
              <a:t>średniej</a:t>
            </a:r>
            <a:r>
              <a:rPr sz="7200" b="1" u="sng" dirty="0">
                <a:solidFill>
                  <a:srgbClr val="C00000"/>
                </a:solidFill>
              </a:rPr>
              <a:t> UE </a:t>
            </a:r>
            <a:r>
              <a:rPr sz="7200" b="1" dirty="0"/>
              <a:t>do 2020 r., a do 2030 r. </a:t>
            </a:r>
            <a:r>
              <a:rPr sz="7200" b="1" dirty="0" err="1"/>
              <a:t>zbliżenie</a:t>
            </a:r>
            <a:r>
              <a:rPr sz="7200" b="1" dirty="0"/>
              <a:t> do </a:t>
            </a:r>
            <a:r>
              <a:rPr sz="7200" b="1" dirty="0" err="1"/>
              <a:t>unijnej</a:t>
            </a:r>
            <a:r>
              <a:rPr sz="7200" b="1" dirty="0"/>
              <a:t> </a:t>
            </a:r>
            <a:r>
              <a:rPr sz="7200" b="1" dirty="0" err="1"/>
              <a:t>średniej</a:t>
            </a:r>
            <a:r>
              <a:rPr sz="7200" b="1" dirty="0"/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91776" y="5034040"/>
            <a:ext cx="15321129" cy="8681960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Strategia Europa 2020"/>
          <p:cNvSpPr txBox="1">
            <a:spLocks noGrp="1"/>
          </p:cNvSpPr>
          <p:nvPr>
            <p:ph type="title"/>
          </p:nvPr>
        </p:nvSpPr>
        <p:spPr>
          <a:xfrm>
            <a:off x="698500" y="372192"/>
            <a:ext cx="18218019" cy="800102"/>
          </a:xfrm>
          <a:prstGeom prst="rect">
            <a:avLst/>
          </a:prstGeom>
        </p:spPr>
        <p:txBody>
          <a:bodyPr>
            <a:noAutofit/>
          </a:bodyPr>
          <a:lstStyle>
            <a:lvl1pPr defTabSz="877823">
              <a:defRPr sz="3839"/>
            </a:lvl1pPr>
          </a:lstStyle>
          <a:p>
            <a:r>
              <a:rPr sz="7200" b="1" dirty="0" err="1"/>
              <a:t>Strategia</a:t>
            </a:r>
            <a:r>
              <a:rPr sz="7200" b="1" dirty="0"/>
              <a:t> Europa 2020 </a:t>
            </a:r>
          </a:p>
        </p:txBody>
      </p:sp>
      <p:sp>
        <p:nvSpPr>
          <p:cNvPr id="388" name="Dnia 17 czerwca 2010 r. Rada Europejska przyjęła strategię na rzecz inteligentnego i zrównoważonego rozwoju sprzyjającego włączeniu społecznemu „Europa 2020”. Określono w niej główne cele Unii Europejskiej w zakresie badań i innowacji, zmian klimatu, energii, zatrudnienia, edukacji i zmniejszenia ubóstwa do 2020 r., które powinny zostać przełożone na cele krajowe.…"/>
          <p:cNvSpPr txBox="1"/>
          <p:nvPr/>
        </p:nvSpPr>
        <p:spPr>
          <a:xfrm>
            <a:off x="698499" y="1437113"/>
            <a:ext cx="23408409" cy="5884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defTabSz="457200">
              <a:lnSpc>
                <a:spcPts val="5700"/>
              </a:lnSpc>
              <a:buFont typeface="Arial"/>
              <a:defRPr sz="2800"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pPr>
            <a:r>
              <a:rPr sz="4000" b="1" dirty="0" err="1">
                <a:latin typeface="Tide Sans 600 Bunny"/>
                <a:ea typeface="Tide Sans 600 Bunny"/>
                <a:cs typeface="Tide Sans 600 Bunny"/>
                <a:sym typeface="Tide Sans 600 Bunny"/>
              </a:rPr>
              <a:t>Dnia</a:t>
            </a:r>
            <a:r>
              <a:rPr sz="4000" b="1" dirty="0">
                <a:latin typeface="Tide Sans 600 Bunny"/>
                <a:ea typeface="Tide Sans 600 Bunny"/>
                <a:cs typeface="Tide Sans 600 Bunny"/>
                <a:sym typeface="Tide Sans 600 Bunny"/>
              </a:rPr>
              <a:t> 17 </a:t>
            </a:r>
            <a:r>
              <a:rPr sz="4000" b="1" dirty="0" err="1">
                <a:latin typeface="Tide Sans 600 Bunny"/>
                <a:ea typeface="Tide Sans 600 Bunny"/>
                <a:cs typeface="Tide Sans 600 Bunny"/>
                <a:sym typeface="Tide Sans 600 Bunny"/>
              </a:rPr>
              <a:t>czerwca</a:t>
            </a:r>
            <a:r>
              <a:rPr sz="4000" b="1" dirty="0">
                <a:latin typeface="Tide Sans 600 Bunny"/>
                <a:ea typeface="Tide Sans 600 Bunny"/>
                <a:cs typeface="Tide Sans 600 Bunny"/>
                <a:sym typeface="Tide Sans 600 Bunny"/>
              </a:rPr>
              <a:t> 2010 r. Rada </a:t>
            </a:r>
            <a:r>
              <a:rPr sz="4000" b="1" dirty="0" err="1">
                <a:latin typeface="Tide Sans 600 Bunny"/>
                <a:ea typeface="Tide Sans 600 Bunny"/>
                <a:cs typeface="Tide Sans 600 Bunny"/>
                <a:sym typeface="Tide Sans 600 Bunny"/>
              </a:rPr>
              <a:t>Europejska</a:t>
            </a:r>
            <a:r>
              <a:rPr sz="4000" b="1" dirty="0">
                <a:latin typeface="Tide Sans 600 Bunny"/>
                <a:ea typeface="Tide Sans 600 Bunny"/>
                <a:cs typeface="Tide Sans 600 Bunny"/>
                <a:sym typeface="Tide Sans 600 Bunny"/>
              </a:rPr>
              <a:t> </a:t>
            </a:r>
            <a:r>
              <a:rPr sz="4000" b="1" dirty="0" err="1">
                <a:latin typeface="Tide Sans 600 Bunny"/>
                <a:ea typeface="Tide Sans 600 Bunny"/>
                <a:cs typeface="Tide Sans 600 Bunny"/>
                <a:sym typeface="Tide Sans 600 Bunny"/>
              </a:rPr>
              <a:t>przyjęła</a:t>
            </a:r>
            <a:r>
              <a:rPr sz="4000" b="1" dirty="0">
                <a:latin typeface="Tide Sans 600 Bunny"/>
                <a:ea typeface="Tide Sans 600 Bunny"/>
                <a:cs typeface="Tide Sans 600 Bunny"/>
                <a:sym typeface="Tide Sans 600 Bunny"/>
              </a:rPr>
              <a:t> </a:t>
            </a:r>
            <a:r>
              <a:rPr sz="4000" b="1" dirty="0" err="1">
                <a:latin typeface="Tide Sans 600 Bunny"/>
                <a:ea typeface="Tide Sans 600 Bunny"/>
                <a:cs typeface="Tide Sans 600 Bunny"/>
                <a:sym typeface="Tide Sans 600 Bunny"/>
              </a:rPr>
              <a:t>strategię</a:t>
            </a:r>
            <a:r>
              <a:rPr sz="4000" b="1" dirty="0">
                <a:latin typeface="Tide Sans 600 Bunny"/>
                <a:ea typeface="Tide Sans 600 Bunny"/>
                <a:cs typeface="Tide Sans 600 Bunny"/>
                <a:sym typeface="Tide Sans 600 Bunny"/>
              </a:rPr>
              <a:t> </a:t>
            </a:r>
            <a:r>
              <a:rPr sz="4000" b="1" dirty="0" err="1">
                <a:latin typeface="Tide Sans 600 Bunny"/>
                <a:ea typeface="Tide Sans 600 Bunny"/>
                <a:cs typeface="Tide Sans 600 Bunny"/>
                <a:sym typeface="Tide Sans 600 Bunny"/>
              </a:rPr>
              <a:t>na</a:t>
            </a:r>
            <a:r>
              <a:rPr sz="4000" b="1" dirty="0">
                <a:latin typeface="Tide Sans 600 Bunny"/>
                <a:ea typeface="Tide Sans 600 Bunny"/>
                <a:cs typeface="Tide Sans 600 Bunny"/>
                <a:sym typeface="Tide Sans 600 Bunny"/>
              </a:rPr>
              <a:t> </a:t>
            </a:r>
            <a:r>
              <a:rPr sz="4000" b="1" dirty="0" err="1">
                <a:latin typeface="Tide Sans 600 Bunny"/>
                <a:ea typeface="Tide Sans 600 Bunny"/>
                <a:cs typeface="Tide Sans 600 Bunny"/>
                <a:sym typeface="Tide Sans 600 Bunny"/>
              </a:rPr>
              <a:t>rzecz</a:t>
            </a:r>
            <a:r>
              <a:rPr sz="4000" b="1" dirty="0">
                <a:latin typeface="Tide Sans 600 Bunny"/>
                <a:ea typeface="Tide Sans 600 Bunny"/>
                <a:cs typeface="Tide Sans 600 Bunny"/>
                <a:sym typeface="Tide Sans 600 Bunny"/>
              </a:rPr>
              <a:t> </a:t>
            </a:r>
            <a:r>
              <a:rPr sz="4000" b="1" dirty="0" err="1">
                <a:latin typeface="Tide Sans 600 Bunny"/>
                <a:ea typeface="Tide Sans 600 Bunny"/>
                <a:cs typeface="Tide Sans 600 Bunny"/>
                <a:sym typeface="Tide Sans 600 Bunny"/>
              </a:rPr>
              <a:t>inteligentnego</a:t>
            </a:r>
            <a:r>
              <a:rPr sz="4000" b="1" dirty="0">
                <a:latin typeface="Tide Sans 600 Bunny"/>
                <a:ea typeface="Tide Sans 600 Bunny"/>
                <a:cs typeface="Tide Sans 600 Bunny"/>
                <a:sym typeface="Tide Sans 600 Bunny"/>
              </a:rPr>
              <a:t> </a:t>
            </a:r>
            <a:r>
              <a:rPr sz="4000" b="1" dirty="0" err="1">
                <a:latin typeface="Tide Sans 600 Bunny"/>
                <a:ea typeface="Tide Sans 600 Bunny"/>
                <a:cs typeface="Tide Sans 600 Bunny"/>
                <a:sym typeface="Tide Sans 600 Bunny"/>
              </a:rPr>
              <a:t>i</a:t>
            </a:r>
            <a:r>
              <a:rPr sz="4000" b="1" dirty="0">
                <a:latin typeface="Tide Sans 600 Bunny"/>
                <a:ea typeface="Tide Sans 600 Bunny"/>
                <a:cs typeface="Tide Sans 600 Bunny"/>
                <a:sym typeface="Tide Sans 600 Bunny"/>
              </a:rPr>
              <a:t> </a:t>
            </a:r>
            <a:r>
              <a:rPr sz="4000" b="1" dirty="0" err="1">
                <a:latin typeface="Tide Sans 600 Bunny"/>
                <a:ea typeface="Tide Sans 600 Bunny"/>
                <a:cs typeface="Tide Sans 600 Bunny"/>
                <a:sym typeface="Tide Sans 600 Bunny"/>
              </a:rPr>
              <a:t>zrównoważonego</a:t>
            </a:r>
            <a:r>
              <a:rPr sz="4000" b="1" dirty="0">
                <a:latin typeface="Tide Sans 600 Bunny"/>
                <a:ea typeface="Tide Sans 600 Bunny"/>
                <a:cs typeface="Tide Sans 600 Bunny"/>
                <a:sym typeface="Tide Sans 600 Bunny"/>
              </a:rPr>
              <a:t> </a:t>
            </a:r>
            <a:r>
              <a:rPr sz="4000" b="1" dirty="0" err="1">
                <a:latin typeface="Tide Sans 600 Bunny"/>
                <a:ea typeface="Tide Sans 600 Bunny"/>
                <a:cs typeface="Tide Sans 600 Bunny"/>
                <a:sym typeface="Tide Sans 600 Bunny"/>
              </a:rPr>
              <a:t>rozwoju</a:t>
            </a:r>
            <a:r>
              <a:rPr sz="4000" b="1" dirty="0"/>
              <a:t> </a:t>
            </a:r>
            <a:r>
              <a:rPr sz="4000" b="1" dirty="0" err="1"/>
              <a:t>sprzyjającego</a:t>
            </a:r>
            <a:r>
              <a:rPr sz="4000" b="1" dirty="0"/>
              <a:t> </a:t>
            </a:r>
            <a:r>
              <a:rPr sz="4000" b="1" dirty="0" err="1"/>
              <a:t>włączeniu</a:t>
            </a:r>
            <a:r>
              <a:rPr sz="4000" b="1" dirty="0"/>
              <a:t> </a:t>
            </a:r>
            <a:r>
              <a:rPr sz="4000" b="1" dirty="0" err="1"/>
              <a:t>społecznemu</a:t>
            </a:r>
            <a:r>
              <a:rPr sz="4000" b="1" dirty="0"/>
              <a:t> „Europa 2020”. </a:t>
            </a:r>
            <a:r>
              <a:rPr sz="4000" b="1" dirty="0" err="1"/>
              <a:t>Określono</a:t>
            </a:r>
            <a:r>
              <a:rPr sz="4000" b="1" dirty="0"/>
              <a:t> w </a:t>
            </a:r>
            <a:r>
              <a:rPr sz="4000" b="1" dirty="0" err="1"/>
              <a:t>niej</a:t>
            </a:r>
            <a:r>
              <a:rPr sz="4000" b="1" dirty="0"/>
              <a:t> </a:t>
            </a:r>
            <a:r>
              <a:rPr sz="4000" b="1" dirty="0" err="1"/>
              <a:t>główne</a:t>
            </a:r>
            <a:r>
              <a:rPr sz="4000" b="1" dirty="0"/>
              <a:t> </a:t>
            </a:r>
            <a:r>
              <a:rPr sz="4000" b="1" dirty="0" err="1"/>
              <a:t>cele</a:t>
            </a:r>
            <a:r>
              <a:rPr sz="4000" b="1" dirty="0"/>
              <a:t> </a:t>
            </a:r>
            <a:r>
              <a:rPr sz="4000" b="1" dirty="0" err="1"/>
              <a:t>Unii</a:t>
            </a:r>
            <a:r>
              <a:rPr sz="4000" b="1" dirty="0"/>
              <a:t> </a:t>
            </a:r>
            <a:r>
              <a:rPr sz="4000" b="1" dirty="0" err="1"/>
              <a:t>Europejskiej</a:t>
            </a:r>
            <a:r>
              <a:rPr sz="4000" b="1" dirty="0"/>
              <a:t> w </a:t>
            </a:r>
            <a:r>
              <a:rPr sz="4000" b="1" dirty="0" err="1"/>
              <a:t>zakresie</a:t>
            </a:r>
            <a:r>
              <a:rPr sz="4000" b="1" dirty="0"/>
              <a:t> </a:t>
            </a:r>
            <a:r>
              <a:rPr sz="4000" b="1" dirty="0" err="1"/>
              <a:t>badań</a:t>
            </a:r>
            <a:r>
              <a:rPr sz="4000" b="1" dirty="0"/>
              <a:t> </a:t>
            </a:r>
            <a:r>
              <a:rPr sz="4000" b="1" dirty="0" err="1"/>
              <a:t>i</a:t>
            </a:r>
            <a:r>
              <a:rPr sz="4000" b="1" dirty="0"/>
              <a:t> </a:t>
            </a:r>
            <a:r>
              <a:rPr sz="4000" b="1" dirty="0" err="1"/>
              <a:t>innowacji</a:t>
            </a:r>
            <a:r>
              <a:rPr sz="4000" b="1" dirty="0"/>
              <a:t>, </a:t>
            </a:r>
            <a:r>
              <a:rPr sz="4000" b="1" dirty="0" err="1"/>
              <a:t>zmian</a:t>
            </a:r>
            <a:r>
              <a:rPr sz="4000" b="1" dirty="0"/>
              <a:t> </a:t>
            </a:r>
            <a:r>
              <a:rPr sz="4000" b="1" dirty="0" err="1"/>
              <a:t>klimatu</a:t>
            </a:r>
            <a:r>
              <a:rPr sz="4000" b="1" dirty="0"/>
              <a:t>, </a:t>
            </a:r>
            <a:r>
              <a:rPr sz="4000" b="1" dirty="0" err="1"/>
              <a:t>energii</a:t>
            </a:r>
            <a:r>
              <a:rPr sz="4000" b="1" dirty="0"/>
              <a:t>, </a:t>
            </a:r>
            <a:r>
              <a:rPr sz="4000" b="1" dirty="0" err="1"/>
              <a:t>zatrudnienia</a:t>
            </a:r>
            <a:r>
              <a:rPr sz="4000" b="1" dirty="0"/>
              <a:t>, </a:t>
            </a:r>
            <a:r>
              <a:rPr sz="4000" b="1" dirty="0" err="1"/>
              <a:t>edukacji</a:t>
            </a:r>
            <a:r>
              <a:rPr sz="4000" b="1" dirty="0"/>
              <a:t> </a:t>
            </a:r>
            <a:r>
              <a:rPr sz="4000" b="1" dirty="0" err="1"/>
              <a:t>i</a:t>
            </a:r>
            <a:r>
              <a:rPr sz="4000" b="1" dirty="0"/>
              <a:t> </a:t>
            </a:r>
            <a:r>
              <a:rPr sz="4000" b="1" dirty="0" err="1"/>
              <a:t>zmniejszenia</a:t>
            </a:r>
            <a:r>
              <a:rPr sz="4000" b="1" dirty="0"/>
              <a:t> </a:t>
            </a:r>
            <a:r>
              <a:rPr sz="4000" b="1" dirty="0" err="1"/>
              <a:t>ubóstwa</a:t>
            </a:r>
            <a:r>
              <a:rPr sz="4000" b="1" dirty="0"/>
              <a:t> do 2020 r., </a:t>
            </a:r>
            <a:r>
              <a:rPr sz="4000" b="1" dirty="0" err="1"/>
              <a:t>które</a:t>
            </a:r>
            <a:r>
              <a:rPr sz="4000" b="1" dirty="0"/>
              <a:t> </a:t>
            </a:r>
            <a:r>
              <a:rPr sz="4000" b="1" dirty="0" err="1"/>
              <a:t>powinny</a:t>
            </a:r>
            <a:r>
              <a:rPr sz="4000" b="1" dirty="0"/>
              <a:t> </a:t>
            </a:r>
            <a:r>
              <a:rPr sz="4000" b="1" dirty="0" err="1"/>
              <a:t>zostać</a:t>
            </a:r>
            <a:r>
              <a:rPr sz="4000" b="1" dirty="0"/>
              <a:t> </a:t>
            </a:r>
            <a:r>
              <a:rPr sz="4000" b="1" dirty="0" err="1"/>
              <a:t>przełożone</a:t>
            </a:r>
            <a:r>
              <a:rPr sz="4000" b="1" dirty="0"/>
              <a:t> </a:t>
            </a:r>
            <a:r>
              <a:rPr sz="4000" b="1" dirty="0" err="1"/>
              <a:t>na</a:t>
            </a:r>
            <a:r>
              <a:rPr sz="4000" b="1" dirty="0"/>
              <a:t> </a:t>
            </a:r>
            <a:r>
              <a:rPr sz="4000" b="1" dirty="0" err="1"/>
              <a:t>cele</a:t>
            </a:r>
            <a:r>
              <a:rPr sz="4000" b="1" dirty="0"/>
              <a:t> </a:t>
            </a:r>
            <a:r>
              <a:rPr sz="4000" b="1" dirty="0" err="1"/>
              <a:t>krajowe</a:t>
            </a:r>
            <a:r>
              <a:rPr sz="4000" b="1" dirty="0"/>
              <a:t>. </a:t>
            </a:r>
            <a:endParaRPr lang="pl-PL" sz="4000" b="1" dirty="0"/>
          </a:p>
          <a:p>
            <a:pPr defTabSz="457200">
              <a:lnSpc>
                <a:spcPts val="5700"/>
              </a:lnSpc>
              <a:buFont typeface="Arial"/>
              <a:defRPr sz="2800"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pPr>
            <a:endParaRPr lang="pl-PL" sz="4400" b="1" dirty="0">
              <a:latin typeface="Tide Sans 600 Bunny"/>
              <a:ea typeface="Tide Sans 600 Bunny"/>
              <a:cs typeface="Tide Sans 600 Bunny"/>
              <a:sym typeface="Tide Sans 600 Bunny"/>
            </a:endParaRPr>
          </a:p>
          <a:p>
            <a:pPr defTabSz="457200">
              <a:lnSpc>
                <a:spcPts val="5700"/>
              </a:lnSpc>
              <a:buFont typeface="Arial"/>
              <a:defRPr sz="2800">
                <a:latin typeface="Tide Sans 400 Lil Dude"/>
                <a:ea typeface="Tide Sans 400 Lil Dude"/>
                <a:cs typeface="Tide Sans 400 Lil Dude"/>
                <a:sym typeface="Tide Sans 400 Lil Dude"/>
              </a:defRPr>
            </a:pPr>
            <a:r>
              <a:rPr lang="pl-PL" sz="4000" b="1" dirty="0">
                <a:latin typeface="Tide Sans 600 Bunny"/>
                <a:ea typeface="Tide Sans 600 Bunny"/>
                <a:cs typeface="Tide Sans 600 Bunny"/>
                <a:sym typeface="Tide Sans 600 Bunny"/>
              </a:rPr>
              <a:t>Strategia wyznacza 3 priorytety</a:t>
            </a:r>
            <a:r>
              <a:rPr lang="pl-PL" sz="4000" b="1" dirty="0"/>
              <a:t>, których realizacja odbywać się będzie na szczeblu unijnym oraz krajowym: </a:t>
            </a:r>
          </a:p>
        </p:txBody>
      </p:sp>
      <p:grpSp>
        <p:nvGrpSpPr>
          <p:cNvPr id="394" name="Grupuj"/>
          <p:cNvGrpSpPr/>
          <p:nvPr/>
        </p:nvGrpSpPr>
        <p:grpSpPr>
          <a:xfrm>
            <a:off x="788748" y="7566566"/>
            <a:ext cx="20658087" cy="1579920"/>
            <a:chOff x="0" y="0"/>
            <a:chExt cx="16118961" cy="1579919"/>
          </a:xfrm>
        </p:grpSpPr>
        <p:grpSp>
          <p:nvGrpSpPr>
            <p:cNvPr id="392" name="Grupa 35"/>
            <p:cNvGrpSpPr/>
            <p:nvPr/>
          </p:nvGrpSpPr>
          <p:grpSpPr>
            <a:xfrm>
              <a:off x="0" y="28791"/>
              <a:ext cx="886727" cy="876527"/>
              <a:chOff x="0" y="0"/>
              <a:chExt cx="886726" cy="876526"/>
            </a:xfrm>
          </p:grpSpPr>
          <p:sp>
            <p:nvSpPr>
              <p:cNvPr id="389" name="Shape 338"/>
              <p:cNvSpPr/>
              <p:nvPr/>
            </p:nvSpPr>
            <p:spPr>
              <a:xfrm>
                <a:off x="152953" y="142753"/>
                <a:ext cx="733774" cy="733773"/>
              </a:xfrm>
              <a:prstGeom prst="rect">
                <a:avLst/>
              </a:prstGeom>
              <a:noFill/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90" name="Shape 338"/>
              <p:cNvSpPr/>
              <p:nvPr/>
            </p:nvSpPr>
            <p:spPr>
              <a:xfrm>
                <a:off x="37478" y="27277"/>
                <a:ext cx="733773" cy="733774"/>
              </a:xfrm>
              <a:prstGeom prst="rect">
                <a:avLst/>
              </a:prstGeom>
              <a:solidFill>
                <a:srgbClr val="FFFFFF"/>
              </a:solidFill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pic>
            <p:nvPicPr>
              <p:cNvPr id="391" name="Obraz 6" descr="Obraz 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788329" cy="7883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3" name="PoleTekstowe 8"/>
            <p:cNvSpPr txBox="1"/>
            <p:nvPr/>
          </p:nvSpPr>
          <p:spPr>
            <a:xfrm>
              <a:off x="1197765" y="0"/>
              <a:ext cx="14921196" cy="1579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2800">
                  <a:solidFill>
                    <a:srgbClr val="BE1726"/>
                  </a:solidFill>
                  <a:latin typeface="Tide Sans 400 Lil Dude"/>
                  <a:ea typeface="Tide Sans 400 Lil Dude"/>
                  <a:cs typeface="Tide Sans 400 Lil Dude"/>
                  <a:sym typeface="Tide Sans 400 Lil Dude"/>
                </a:defRPr>
              </a:lvl1pPr>
            </a:lstStyle>
            <a:p>
              <a:r>
                <a:rPr sz="4800" dirty="0" err="1"/>
                <a:t>wzrost</a:t>
              </a:r>
              <a:r>
                <a:rPr sz="4800" dirty="0"/>
                <a:t> </a:t>
              </a:r>
              <a:r>
                <a:rPr sz="4800" dirty="0" err="1"/>
                <a:t>inteligentny</a:t>
              </a:r>
              <a:r>
                <a:rPr sz="4800" dirty="0"/>
                <a:t> (</a:t>
              </a:r>
              <a:r>
                <a:rPr sz="4800" dirty="0" err="1"/>
                <a:t>zwiększenie</a:t>
              </a:r>
              <a:r>
                <a:rPr sz="4800" dirty="0"/>
                <a:t> </a:t>
              </a:r>
              <a:r>
                <a:rPr sz="4800" dirty="0" err="1"/>
                <a:t>roli</a:t>
              </a:r>
              <a:r>
                <a:rPr sz="4800" dirty="0"/>
                <a:t> </a:t>
              </a:r>
              <a:r>
                <a:rPr sz="4800" dirty="0" err="1"/>
                <a:t>wiedzy</a:t>
              </a:r>
              <a:r>
                <a:rPr sz="4800" dirty="0"/>
                <a:t>, </a:t>
              </a:r>
              <a:r>
                <a:rPr sz="4800" dirty="0" err="1"/>
                <a:t>innowacji</a:t>
              </a:r>
              <a:r>
                <a:rPr sz="4800" dirty="0"/>
                <a:t>, </a:t>
              </a:r>
              <a:r>
                <a:rPr sz="4800" dirty="0" err="1"/>
                <a:t>edukacji</a:t>
              </a:r>
              <a:r>
                <a:rPr sz="4800" dirty="0"/>
                <a:t> </a:t>
              </a:r>
              <a:r>
                <a:rPr sz="4800" dirty="0" err="1"/>
                <a:t>i</a:t>
              </a:r>
              <a:r>
                <a:rPr sz="4800" dirty="0"/>
                <a:t> </a:t>
              </a:r>
              <a:r>
                <a:rPr sz="4800" dirty="0" err="1"/>
                <a:t>społeczeństwa</a:t>
              </a:r>
              <a:r>
                <a:rPr sz="4800" dirty="0"/>
                <a:t> </a:t>
              </a:r>
              <a:r>
                <a:rPr sz="4800" dirty="0" err="1"/>
                <a:t>cyfrowego</a:t>
              </a:r>
              <a:r>
                <a:rPr sz="4800" dirty="0"/>
                <a:t>)</a:t>
              </a:r>
            </a:p>
          </p:txBody>
        </p:sp>
      </p:grpSp>
      <p:grpSp>
        <p:nvGrpSpPr>
          <p:cNvPr id="400" name="Grupuj"/>
          <p:cNvGrpSpPr/>
          <p:nvPr/>
        </p:nvGrpSpPr>
        <p:grpSpPr>
          <a:xfrm>
            <a:off x="788746" y="9617896"/>
            <a:ext cx="21267689" cy="1579920"/>
            <a:chOff x="0" y="0"/>
            <a:chExt cx="16118961" cy="1579919"/>
          </a:xfrm>
        </p:grpSpPr>
        <p:grpSp>
          <p:nvGrpSpPr>
            <p:cNvPr id="398" name="Grupa 35"/>
            <p:cNvGrpSpPr/>
            <p:nvPr/>
          </p:nvGrpSpPr>
          <p:grpSpPr>
            <a:xfrm>
              <a:off x="0" y="28791"/>
              <a:ext cx="886727" cy="876527"/>
              <a:chOff x="0" y="0"/>
              <a:chExt cx="886726" cy="876526"/>
            </a:xfrm>
          </p:grpSpPr>
          <p:sp>
            <p:nvSpPr>
              <p:cNvPr id="395" name="Shape 338"/>
              <p:cNvSpPr/>
              <p:nvPr/>
            </p:nvSpPr>
            <p:spPr>
              <a:xfrm>
                <a:off x="152953" y="142753"/>
                <a:ext cx="733774" cy="733773"/>
              </a:xfrm>
              <a:prstGeom prst="rect">
                <a:avLst/>
              </a:prstGeom>
              <a:noFill/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96" name="Shape 338"/>
              <p:cNvSpPr/>
              <p:nvPr/>
            </p:nvSpPr>
            <p:spPr>
              <a:xfrm>
                <a:off x="37478" y="27277"/>
                <a:ext cx="733773" cy="733774"/>
              </a:xfrm>
              <a:prstGeom prst="rect">
                <a:avLst/>
              </a:prstGeom>
              <a:solidFill>
                <a:srgbClr val="FFFFFF"/>
              </a:solidFill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pic>
            <p:nvPicPr>
              <p:cNvPr id="397" name="Obraz 6" descr="Obraz 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788329" cy="7883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9" name="PoleTekstowe 8"/>
            <p:cNvSpPr txBox="1"/>
            <p:nvPr/>
          </p:nvSpPr>
          <p:spPr>
            <a:xfrm>
              <a:off x="1197765" y="0"/>
              <a:ext cx="14921196" cy="1579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2800">
                  <a:solidFill>
                    <a:srgbClr val="BE1726"/>
                  </a:solidFill>
                  <a:latin typeface="Tide Sans 400 Lil Dude"/>
                  <a:ea typeface="Tide Sans 400 Lil Dude"/>
                  <a:cs typeface="Tide Sans 400 Lil Dude"/>
                  <a:sym typeface="Tide Sans 400 Lil Dude"/>
                </a:defRPr>
              </a:lvl1pPr>
            </a:lstStyle>
            <a:p>
              <a:r>
                <a:rPr sz="4800" dirty="0" err="1"/>
                <a:t>zrównoważony</a:t>
              </a:r>
              <a:r>
                <a:rPr sz="4800" dirty="0"/>
                <a:t> (</a:t>
              </a:r>
              <a:r>
                <a:rPr sz="4800" dirty="0" err="1"/>
                <a:t>produkcja</a:t>
              </a:r>
              <a:r>
                <a:rPr sz="4800" dirty="0"/>
                <a:t> </a:t>
              </a:r>
              <a:r>
                <a:rPr sz="4800" dirty="0" err="1"/>
                <a:t>efektywniej</a:t>
              </a:r>
              <a:r>
                <a:rPr sz="4800" dirty="0"/>
                <a:t> </a:t>
              </a:r>
              <a:r>
                <a:rPr sz="4800" dirty="0" err="1"/>
                <a:t>wykorzystująca</a:t>
              </a:r>
              <a:r>
                <a:rPr sz="4800" dirty="0"/>
                <a:t> </a:t>
              </a:r>
              <a:r>
                <a:rPr sz="4800" dirty="0" err="1"/>
                <a:t>zasoby</a:t>
              </a:r>
              <a:r>
                <a:rPr sz="4800" dirty="0"/>
                <a:t>, </a:t>
              </a:r>
              <a:r>
                <a:rPr sz="4800" dirty="0" err="1"/>
                <a:t>przy</a:t>
              </a:r>
              <a:r>
                <a:rPr sz="4800" dirty="0"/>
                <a:t> </a:t>
              </a:r>
              <a:r>
                <a:rPr sz="4800" dirty="0" err="1"/>
                <a:t>jednoczesnym</a:t>
              </a:r>
              <a:r>
                <a:rPr sz="4800" dirty="0"/>
                <a:t> </a:t>
              </a:r>
              <a:r>
                <a:rPr sz="4800" dirty="0" err="1"/>
                <a:t>zwiększeniu</a:t>
              </a:r>
              <a:r>
                <a:rPr sz="4800" dirty="0"/>
                <a:t> </a:t>
              </a:r>
              <a:r>
                <a:rPr sz="4800" dirty="0" err="1"/>
                <a:t>konkurencyjności</a:t>
              </a:r>
              <a:r>
                <a:rPr sz="4800" dirty="0"/>
                <a:t>)</a:t>
              </a:r>
            </a:p>
          </p:txBody>
        </p:sp>
      </p:grpSp>
      <p:grpSp>
        <p:nvGrpSpPr>
          <p:cNvPr id="406" name="Grupuj"/>
          <p:cNvGrpSpPr/>
          <p:nvPr/>
        </p:nvGrpSpPr>
        <p:grpSpPr>
          <a:xfrm>
            <a:off x="788748" y="11382211"/>
            <a:ext cx="20907470" cy="1579920"/>
            <a:chOff x="-1" y="0"/>
            <a:chExt cx="20907469" cy="1579919"/>
          </a:xfrm>
        </p:grpSpPr>
        <p:grpSp>
          <p:nvGrpSpPr>
            <p:cNvPr id="404" name="Grupa 35"/>
            <p:cNvGrpSpPr/>
            <p:nvPr/>
          </p:nvGrpSpPr>
          <p:grpSpPr>
            <a:xfrm>
              <a:off x="-1" y="28790"/>
              <a:ext cx="886729" cy="876528"/>
              <a:chOff x="-1" y="-1"/>
              <a:chExt cx="886728" cy="876527"/>
            </a:xfrm>
          </p:grpSpPr>
          <p:sp>
            <p:nvSpPr>
              <p:cNvPr id="401" name="Shape 338"/>
              <p:cNvSpPr/>
              <p:nvPr/>
            </p:nvSpPr>
            <p:spPr>
              <a:xfrm>
                <a:off x="152953" y="142753"/>
                <a:ext cx="733774" cy="733773"/>
              </a:xfrm>
              <a:prstGeom prst="rect">
                <a:avLst/>
              </a:prstGeom>
              <a:noFill/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02" name="Shape 338"/>
              <p:cNvSpPr/>
              <p:nvPr/>
            </p:nvSpPr>
            <p:spPr>
              <a:xfrm>
                <a:off x="37478" y="27277"/>
                <a:ext cx="733773" cy="733775"/>
              </a:xfrm>
              <a:prstGeom prst="rect">
                <a:avLst/>
              </a:prstGeom>
              <a:solidFill>
                <a:srgbClr val="FFFFFF"/>
              </a:solidFill>
              <a:ln w="57150" cap="flat">
                <a:solidFill>
                  <a:srgbClr val="BE172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pic>
            <p:nvPicPr>
              <p:cNvPr id="403" name="Obraz 6" descr="Obraz 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788329" cy="7883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05" name="PoleTekstowe 8"/>
            <p:cNvSpPr txBox="1"/>
            <p:nvPr/>
          </p:nvSpPr>
          <p:spPr>
            <a:xfrm>
              <a:off x="1197765" y="0"/>
              <a:ext cx="19709703" cy="1579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2800">
                  <a:solidFill>
                    <a:srgbClr val="BE1726"/>
                  </a:solidFill>
                  <a:latin typeface="Tide Sans 400 Lil Dude"/>
                  <a:ea typeface="Tide Sans 400 Lil Dude"/>
                  <a:cs typeface="Tide Sans 400 Lil Dude"/>
                  <a:sym typeface="Tide Sans 400 Lil Dude"/>
                </a:defRPr>
              </a:lvl1pPr>
            </a:lstStyle>
            <a:p>
              <a:r>
                <a:rPr sz="4800" dirty="0" err="1"/>
                <a:t>sprzyjający</a:t>
              </a:r>
              <a:r>
                <a:rPr sz="4800" dirty="0"/>
                <a:t> </a:t>
              </a:r>
              <a:r>
                <a:rPr sz="4800" dirty="0" err="1"/>
                <a:t>włączeniu</a:t>
              </a:r>
              <a:r>
                <a:rPr sz="4800" dirty="0"/>
                <a:t> </a:t>
              </a:r>
              <a:r>
                <a:rPr sz="4800" dirty="0" err="1"/>
                <a:t>społecznemu</a:t>
              </a:r>
              <a:r>
                <a:rPr sz="4800" dirty="0"/>
                <a:t> (</a:t>
              </a:r>
              <a:r>
                <a:rPr sz="4800" dirty="0" err="1"/>
                <a:t>zwiększenie</a:t>
              </a:r>
              <a:r>
                <a:rPr sz="4800" dirty="0"/>
                <a:t> </a:t>
              </a:r>
              <a:r>
                <a:rPr sz="4800" dirty="0" err="1"/>
                <a:t>aktywności</a:t>
              </a:r>
              <a:r>
                <a:rPr sz="4800" dirty="0"/>
                <a:t> </a:t>
              </a:r>
              <a:r>
                <a:rPr sz="4800" dirty="0" err="1"/>
                <a:t>zawodowej</a:t>
              </a:r>
              <a:r>
                <a:rPr sz="4800" dirty="0"/>
                <a:t>, </a:t>
              </a:r>
              <a:r>
                <a:rPr sz="4800" dirty="0" err="1"/>
                <a:t>podnoszenie</a:t>
              </a:r>
              <a:r>
                <a:rPr sz="4800" dirty="0"/>
                <a:t> </a:t>
              </a:r>
              <a:r>
                <a:rPr sz="4800" dirty="0" err="1"/>
                <a:t>kwalifikacji</a:t>
              </a:r>
              <a:r>
                <a:rPr sz="4800" dirty="0"/>
                <a:t> </a:t>
              </a:r>
              <a:r>
                <a:rPr sz="4800" dirty="0" err="1"/>
                <a:t>i</a:t>
              </a:r>
              <a:r>
                <a:rPr sz="4800" dirty="0"/>
                <a:t> </a:t>
              </a:r>
              <a:r>
                <a:rPr sz="4800" dirty="0" err="1"/>
                <a:t>walka</a:t>
              </a:r>
              <a:r>
                <a:rPr sz="4800" dirty="0"/>
                <a:t> z </a:t>
              </a:r>
              <a:r>
                <a:rPr sz="4800" dirty="0" err="1"/>
                <a:t>ubóstwem</a:t>
              </a:r>
              <a:r>
                <a:rPr sz="48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76022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https://ocdn.eu/pulscms-transforms/1/1h6k9kpTURBXy9kMmVhZDcwNzliMjQwMDNiZDBiZTBkNTAxMDc2ZTllMi5wbmeRlQLNAyAAw8OBoTEC">
            <a:extLst>
              <a:ext uri="{FF2B5EF4-FFF2-40B4-BE49-F238E27FC236}">
                <a16:creationId xmlns:a16="http://schemas.microsoft.com/office/drawing/2014/main" id="{43448FB8-4B51-4410-85AB-DAB576F386F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" y="182880"/>
            <a:ext cx="23356389" cy="13533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7594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bs.twimg.com/media/D0fC8ILWsAEWs2n.png:large">
            <a:extLst>
              <a:ext uri="{FF2B5EF4-FFF2-40B4-BE49-F238E27FC236}">
                <a16:creationId xmlns:a16="http://schemas.microsoft.com/office/drawing/2014/main" id="{08A0169B-78AE-4B01-9B96-2DD53C105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4" y="209007"/>
            <a:ext cx="24096616" cy="1350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9983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BE09FB2-850F-4E0C-BA1B-1A360F40A24B}"/>
              </a:ext>
            </a:extLst>
          </p:cNvPr>
          <p:cNvSpPr/>
          <p:nvPr/>
        </p:nvSpPr>
        <p:spPr>
          <a:xfrm>
            <a:off x="522515" y="2014839"/>
            <a:ext cx="23565394" cy="1043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Poziom życia Polaków </a:t>
            </a:r>
            <a:r>
              <a:rPr lang="pl-PL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przededniu I wojny światowej w 1913 roku, na koniec II RP w 1938 roku i na koniec reform Gierka PRL w 1976 roku, oscylował wokół 20-25 proc. poziomu życia ówczesnych Amerykanów. Dzięki rozwojowi w III RP dzisiaj jest to już ok. 50 proc. </a:t>
            </a:r>
            <a:endParaRPr lang="pl-PL" sz="8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6027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2845</TotalTime>
  <Words>1505</Words>
  <Application>Microsoft Office PowerPoint</Application>
  <PresentationFormat>Custom</PresentationFormat>
  <Paragraphs>173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Arial</vt:lpstr>
      <vt:lpstr>Calibri</vt:lpstr>
      <vt:lpstr>Helvetica</vt:lpstr>
      <vt:lpstr>Helvetica Light</vt:lpstr>
      <vt:lpstr>Helvetica Neue</vt:lpstr>
      <vt:lpstr>Merriweather</vt:lpstr>
      <vt:lpstr>Tide Sans 200 Lil Mondo</vt:lpstr>
      <vt:lpstr>Tide Sans 400 Lil Dude</vt:lpstr>
      <vt:lpstr>Tide Sans 500 Dudette</vt:lpstr>
      <vt:lpstr>Tide Sans 600 Bunny</vt:lpstr>
      <vt:lpstr>Tide Sans 600 Lil Dude</vt:lpstr>
      <vt:lpstr>Times New Roman</vt:lpstr>
      <vt:lpstr>Verdana</vt:lpstr>
      <vt:lpstr>White</vt:lpstr>
      <vt:lpstr>1_White</vt:lpstr>
      <vt:lpstr>PowerPoint Presentation</vt:lpstr>
      <vt:lpstr>PowerPoint Presentation</vt:lpstr>
      <vt:lpstr>PowerPoint Presentation</vt:lpstr>
      <vt:lpstr>Strategia Odpowiedzialnego Rozwoju</vt:lpstr>
      <vt:lpstr>Strategia Odpowiedzialnego Rozwoju</vt:lpstr>
      <vt:lpstr>Strategia Europa 2020 </vt:lpstr>
      <vt:lpstr>PowerPoint Presentation</vt:lpstr>
      <vt:lpstr>PowerPoint Presentation</vt:lpstr>
      <vt:lpstr>PowerPoint Presentation</vt:lpstr>
      <vt:lpstr>Trwały Wzrost- PKB Polski jako odsetek PKB PPP lidera technologicznego (1800-2017)</vt:lpstr>
      <vt:lpstr>PowerPoint Presentation</vt:lpstr>
      <vt:lpstr> </vt:lpstr>
      <vt:lpstr>Zmiana pokoleniowa – dążą do zasadniczej reorganizacji ładu politycznego </vt:lpstr>
      <vt:lpstr>Najważniejsze megatrendy zewnętrzne</vt:lpstr>
      <vt:lpstr>Perspektywa nowego ładu śwatowego w gospodarce – Nowe paradygmaty gospodarki </vt:lpstr>
      <vt:lpstr>Najważniejsze megatrendy zewnętrzne – „Gospodarka Cienia”</vt:lpstr>
      <vt:lpstr>Koniec kapitalizmu?  Koniec epoki mechaniczno-energetycznej</vt:lpstr>
      <vt:lpstr>Nieuniknione zmiany</vt:lpstr>
      <vt:lpstr>Poszukiwanie nowego ładu światowego (New World Order) – Nowe paradygmaty geopolityczne</vt:lpstr>
      <vt:lpstr>PowerPoint Presentation</vt:lpstr>
      <vt:lpstr>PowerPoint Presentation</vt:lpstr>
      <vt:lpstr>PowerPoint Presentation</vt:lpstr>
      <vt:lpstr>PowerPoint Presentation</vt:lpstr>
      <vt:lpstr>Program budowy dróg krajowych</vt:lpstr>
      <vt:lpstr>DROGA EUROPEJSKA E67 VIA BALTICA</vt:lpstr>
      <vt:lpstr>DROGA EUROPEJSKA VIA CARPATIA</vt:lpstr>
      <vt:lpstr>PowerPoint Presentation</vt:lpstr>
      <vt:lpstr>PowerPoint Presentation</vt:lpstr>
      <vt:lpstr>PowerPoint Presentation</vt:lpstr>
      <vt:lpstr>Wodny korytarz Dunaj – Odra – Łaba II</vt:lpstr>
      <vt:lpstr>PowerPoint Presentation</vt:lpstr>
      <vt:lpstr>PowerPoint Presentation</vt:lpstr>
      <vt:lpstr>PowerPoint Presentation</vt:lpstr>
      <vt:lpstr>Kto ma przeprowadzić reformę Polski  na drodze do Rewolucji Przemysłowej 4.0?</vt:lpstr>
      <vt:lpstr>SOR-OBSZAR II: „Rozwój zrównoważony terytorialnie” – Samorządy GŁÓWNYM SOJUSZNIKIEM 1</vt:lpstr>
      <vt:lpstr>PowerPoint Presentation</vt:lpstr>
      <vt:lpstr>Pakiet dla średnich miast c.d.</vt:lpstr>
      <vt:lpstr>Polskie Małe i Średnie Przedsiębiorstwa – GŁÓWNY SOJUSZNIK 2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Dola, Włodzimierz</dc:creator>
  <cp:lastModifiedBy>Conference</cp:lastModifiedBy>
  <cp:revision>156</cp:revision>
  <dcterms:modified xsi:type="dcterms:W3CDTF">2019-03-06T09:30:52Z</dcterms:modified>
</cp:coreProperties>
</file>