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3" r:id="rId4"/>
    <p:sldId id="258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awka\Desktop\ABRYS%20-%20KOMPLEKSOWA%20GO%20-%20prezentacja%20%2009.2017\DANE%20DO%20PREZENTACJI_November%202015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'UE - STAWKI ROP'!$U$9</c:f>
              <c:strCache>
                <c:ptCount val="1"/>
                <c:pt idx="0">
                  <c:v>Czechy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'UE - STAWKI ROP'!$T$10:$T$15</c:f>
              <c:strCache>
                <c:ptCount val="6"/>
                <c:pt idx="0">
                  <c:v>Papier</c:v>
                </c:pt>
                <c:pt idx="1">
                  <c:v>Szkło</c:v>
                </c:pt>
                <c:pt idx="2">
                  <c:v>Metal</c:v>
                </c:pt>
                <c:pt idx="3">
                  <c:v>Aluminium</c:v>
                </c:pt>
                <c:pt idx="4">
                  <c:v>Tworzywa szt.</c:v>
                </c:pt>
                <c:pt idx="5">
                  <c:v>Wielomateriały</c:v>
                </c:pt>
              </c:strCache>
            </c:strRef>
          </c:cat>
          <c:val>
            <c:numRef>
              <c:f>'UE - STAWKI ROP'!$U$10:$U$15</c:f>
              <c:numCache>
                <c:formatCode>General</c:formatCode>
                <c:ptCount val="6"/>
                <c:pt idx="0">
                  <c:v>91</c:v>
                </c:pt>
                <c:pt idx="1">
                  <c:v>68</c:v>
                </c:pt>
                <c:pt idx="2">
                  <c:v>70</c:v>
                </c:pt>
                <c:pt idx="3">
                  <c:v>94</c:v>
                </c:pt>
                <c:pt idx="4">
                  <c:v>206</c:v>
                </c:pt>
                <c:pt idx="5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99-4C40-B7A0-DF44AC2890EF}"/>
            </c:ext>
          </c:extLst>
        </c:ser>
        <c:ser>
          <c:idx val="1"/>
          <c:order val="1"/>
          <c:tx>
            <c:strRef>
              <c:f>'UE - STAWKI ROP'!$V$9</c:f>
              <c:strCache>
                <c:ptCount val="1"/>
                <c:pt idx="0">
                  <c:v>Litwa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'UE - STAWKI ROP'!$T$10:$T$15</c:f>
              <c:strCache>
                <c:ptCount val="6"/>
                <c:pt idx="0">
                  <c:v>Papier</c:v>
                </c:pt>
                <c:pt idx="1">
                  <c:v>Szkło</c:v>
                </c:pt>
                <c:pt idx="2">
                  <c:v>Metal</c:v>
                </c:pt>
                <c:pt idx="3">
                  <c:v>Aluminium</c:v>
                </c:pt>
                <c:pt idx="4">
                  <c:v>Tworzywa szt.</c:v>
                </c:pt>
                <c:pt idx="5">
                  <c:v>Wielomateriały</c:v>
                </c:pt>
              </c:strCache>
            </c:strRef>
          </c:cat>
          <c:val>
            <c:numRef>
              <c:f>'UE - STAWKI ROP'!$V$10:$V$15</c:f>
              <c:numCache>
                <c:formatCode>General</c:formatCode>
                <c:ptCount val="6"/>
                <c:pt idx="0">
                  <c:v>33</c:v>
                </c:pt>
                <c:pt idx="1">
                  <c:v>62</c:v>
                </c:pt>
                <c:pt idx="2">
                  <c:v>68</c:v>
                </c:pt>
                <c:pt idx="3">
                  <c:v>68</c:v>
                </c:pt>
                <c:pt idx="4">
                  <c:v>149</c:v>
                </c:pt>
                <c:pt idx="5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99-4C40-B7A0-DF44AC2890EF}"/>
            </c:ext>
          </c:extLst>
        </c:ser>
        <c:ser>
          <c:idx val="2"/>
          <c:order val="2"/>
          <c:tx>
            <c:strRef>
              <c:f>'UE - STAWKI ROP'!$W$9</c:f>
              <c:strCache>
                <c:ptCount val="1"/>
                <c:pt idx="0">
                  <c:v>Portugalia</c:v>
                </c:pt>
              </c:strCache>
            </c:strRef>
          </c:tx>
          <c:spPr>
            <a:solidFill>
              <a:srgbClr val="12923A"/>
            </a:solidFill>
          </c:spPr>
          <c:invertIfNegative val="0"/>
          <c:cat>
            <c:strRef>
              <c:f>'UE - STAWKI ROP'!$T$10:$T$15</c:f>
              <c:strCache>
                <c:ptCount val="6"/>
                <c:pt idx="0">
                  <c:v>Papier</c:v>
                </c:pt>
                <c:pt idx="1">
                  <c:v>Szkło</c:v>
                </c:pt>
                <c:pt idx="2">
                  <c:v>Metal</c:v>
                </c:pt>
                <c:pt idx="3">
                  <c:v>Aluminium</c:v>
                </c:pt>
                <c:pt idx="4">
                  <c:v>Tworzywa szt.</c:v>
                </c:pt>
                <c:pt idx="5">
                  <c:v>Wielomateriały</c:v>
                </c:pt>
              </c:strCache>
            </c:strRef>
          </c:cat>
          <c:val>
            <c:numRef>
              <c:f>'UE - STAWKI ROP'!$W$10:$W$15</c:f>
              <c:numCache>
                <c:formatCode>General</c:formatCode>
                <c:ptCount val="6"/>
                <c:pt idx="0">
                  <c:v>76</c:v>
                </c:pt>
                <c:pt idx="1">
                  <c:v>16</c:v>
                </c:pt>
                <c:pt idx="2">
                  <c:v>85</c:v>
                </c:pt>
                <c:pt idx="3">
                  <c:v>145</c:v>
                </c:pt>
                <c:pt idx="4">
                  <c:v>201</c:v>
                </c:pt>
                <c:pt idx="5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99-4C40-B7A0-DF44AC2890EF}"/>
            </c:ext>
          </c:extLst>
        </c:ser>
        <c:ser>
          <c:idx val="3"/>
          <c:order val="3"/>
          <c:tx>
            <c:strRef>
              <c:f>'UE - STAWKI ROP'!$X$9</c:f>
              <c:strCache>
                <c:ptCount val="1"/>
                <c:pt idx="0">
                  <c:v>Polska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'UE - STAWKI ROP'!$T$10:$T$15</c:f>
              <c:strCache>
                <c:ptCount val="6"/>
                <c:pt idx="0">
                  <c:v>Papier</c:v>
                </c:pt>
                <c:pt idx="1">
                  <c:v>Szkło</c:v>
                </c:pt>
                <c:pt idx="2">
                  <c:v>Metal</c:v>
                </c:pt>
                <c:pt idx="3">
                  <c:v>Aluminium</c:v>
                </c:pt>
                <c:pt idx="4">
                  <c:v>Tworzywa szt.</c:v>
                </c:pt>
                <c:pt idx="5">
                  <c:v>Wielomateriały</c:v>
                </c:pt>
              </c:strCache>
            </c:strRef>
          </c:cat>
          <c:val>
            <c:numRef>
              <c:f>'UE - STAWKI ROP'!$X$10:$X$15</c:f>
              <c:numCache>
                <c:formatCode>General</c:formatCode>
                <c:ptCount val="6"/>
                <c:pt idx="0">
                  <c:v>2</c:v>
                </c:pt>
                <c:pt idx="1">
                  <c:v>8</c:v>
                </c:pt>
                <c:pt idx="2">
                  <c:v>8</c:v>
                </c:pt>
                <c:pt idx="3">
                  <c:v>16</c:v>
                </c:pt>
                <c:pt idx="4">
                  <c:v>5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99-4C40-B7A0-DF44AC289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733952"/>
        <c:axId val="108735872"/>
      </c:barChart>
      <c:catAx>
        <c:axId val="10873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08735872"/>
        <c:crosses val="autoZero"/>
        <c:auto val="1"/>
        <c:lblAlgn val="ctr"/>
        <c:lblOffset val="100"/>
        <c:noMultiLvlLbl val="0"/>
      </c:catAx>
      <c:valAx>
        <c:axId val="108735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1087339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 b="1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1CC64-18D8-4E1E-A268-8100D35BA6E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66489F3-9390-44E3-823B-02B5D0BDBEDC}">
      <dgm:prSet phldrT="[Tekst]" custT="1"/>
      <dgm:spPr>
        <a:solidFill>
          <a:srgbClr val="92D050"/>
        </a:solidFill>
      </dgm:spPr>
      <dgm:t>
        <a:bodyPr/>
        <a:lstStyle/>
        <a:p>
          <a:r>
            <a:rPr lang="pl-PL" sz="1500" b="1" dirty="0">
              <a:solidFill>
                <a:srgbClr val="002060"/>
              </a:solidFill>
            </a:rPr>
            <a:t>Przewidywana średnia opłata w roku 2019                  – 22 zł/os./m-c</a:t>
          </a:r>
        </a:p>
      </dgm:t>
    </dgm:pt>
    <dgm:pt modelId="{FCB48664-5D43-405B-AD36-579755AE4747}" type="parTrans" cxnId="{BD1B5716-3416-44F7-8A22-4C9803EB5A9A}">
      <dgm:prSet/>
      <dgm:spPr/>
      <dgm:t>
        <a:bodyPr/>
        <a:lstStyle/>
        <a:p>
          <a:endParaRPr lang="pl-PL"/>
        </a:p>
      </dgm:t>
    </dgm:pt>
    <dgm:pt modelId="{0236A1BE-FCB5-448E-B268-E23654EA31C9}" type="sibTrans" cxnId="{BD1B5716-3416-44F7-8A22-4C9803EB5A9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A4B15404-17BA-4A5B-8DDF-609843884DC8}">
      <dgm:prSet phldrT="[Tekst]" custT="1"/>
      <dgm:spPr>
        <a:solidFill>
          <a:srgbClr val="FFFF00"/>
        </a:solidFill>
      </dgm:spPr>
      <dgm:t>
        <a:bodyPr/>
        <a:lstStyle/>
        <a:p>
          <a:r>
            <a:rPr lang="pl-PL" sz="1500" b="1" dirty="0">
              <a:solidFill>
                <a:srgbClr val="002060"/>
              </a:solidFill>
            </a:rPr>
            <a:t>Zaniżenie ceny z roku 2018 – odreagowanie rynku – 36%,  w tym ok. 6% narzuty </a:t>
          </a:r>
        </a:p>
      </dgm:t>
    </dgm:pt>
    <dgm:pt modelId="{06C2588A-DD31-4007-A751-6146E10A7B41}" type="parTrans" cxnId="{B40D9A2C-14C2-4D99-8021-E77AD1CD43EB}">
      <dgm:prSet/>
      <dgm:spPr/>
      <dgm:t>
        <a:bodyPr/>
        <a:lstStyle/>
        <a:p>
          <a:endParaRPr lang="pl-PL"/>
        </a:p>
      </dgm:t>
    </dgm:pt>
    <dgm:pt modelId="{404DA509-5180-487B-AF6D-E4A91FD4A85B}" type="sibTrans" cxnId="{B40D9A2C-14C2-4D99-8021-E77AD1CD43EB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3C33A67B-C04C-4F34-B29E-61748E7CC5A9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500" b="1" dirty="0">
              <a:solidFill>
                <a:srgbClr val="002060"/>
              </a:solidFill>
            </a:rPr>
            <a:t>Eliminacja części nieprawidłowości – wzrost opłat o ok. 30%</a:t>
          </a:r>
        </a:p>
      </dgm:t>
    </dgm:pt>
    <dgm:pt modelId="{BDE8C85A-238D-42EF-9097-508D1839CC2A}" type="parTrans" cxnId="{65F42684-7979-4217-B5D9-B5AE53A3A414}">
      <dgm:prSet/>
      <dgm:spPr/>
      <dgm:t>
        <a:bodyPr/>
        <a:lstStyle/>
        <a:p>
          <a:endParaRPr lang="pl-PL"/>
        </a:p>
      </dgm:t>
    </dgm:pt>
    <dgm:pt modelId="{9B0CC554-39A4-4B05-9C00-4FBD84DA1916}" type="sibTrans" cxnId="{65F42684-7979-4217-B5D9-B5AE53A3A414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47584452-D98B-4923-9906-3A3AA6D3434B}">
      <dgm:prSet phldrT="[Teks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pl-PL" sz="1500" b="1" dirty="0">
              <a:solidFill>
                <a:srgbClr val="002060"/>
              </a:solidFill>
            </a:rPr>
            <a:t>Nowe wymagania i standardy wdrożone w roku 2018 – wzrost opłat o ok. 30% </a:t>
          </a:r>
        </a:p>
      </dgm:t>
    </dgm:pt>
    <dgm:pt modelId="{683FD613-6878-431B-A373-97B11C48E4AF}" type="parTrans" cxnId="{205FE026-0F71-4096-BA34-8CC7F12093F3}">
      <dgm:prSet/>
      <dgm:spPr/>
      <dgm:t>
        <a:bodyPr/>
        <a:lstStyle/>
        <a:p>
          <a:endParaRPr lang="pl-PL"/>
        </a:p>
      </dgm:t>
    </dgm:pt>
    <dgm:pt modelId="{6BB4CC29-8EC1-476B-B3A4-0AA81F83B3F8}" type="sibTrans" cxnId="{205FE026-0F71-4096-BA34-8CC7F12093F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pl-PL"/>
        </a:p>
      </dgm:t>
    </dgm:pt>
    <dgm:pt modelId="{13DEF6B9-9DBC-4FA2-A4F9-5166664D33C7}" type="pres">
      <dgm:prSet presAssocID="{55E1CC64-18D8-4E1E-A268-8100D35BA6E6}" presName="cycle" presStyleCnt="0">
        <dgm:presLayoutVars>
          <dgm:dir/>
          <dgm:resizeHandles val="exact"/>
        </dgm:presLayoutVars>
      </dgm:prSet>
      <dgm:spPr/>
    </dgm:pt>
    <dgm:pt modelId="{E8071232-3EF6-47CD-9005-51201A0F5092}" type="pres">
      <dgm:prSet presAssocID="{166489F3-9390-44E3-823B-02B5D0BDBEDC}" presName="node" presStyleLbl="node1" presStyleIdx="0" presStyleCnt="4" custScaleX="117001">
        <dgm:presLayoutVars>
          <dgm:bulletEnabled val="1"/>
        </dgm:presLayoutVars>
      </dgm:prSet>
      <dgm:spPr/>
    </dgm:pt>
    <dgm:pt modelId="{2B07D58F-567D-4D6B-9911-6BCF8C870C8A}" type="pres">
      <dgm:prSet presAssocID="{166489F3-9390-44E3-823B-02B5D0BDBEDC}" presName="spNode" presStyleCnt="0"/>
      <dgm:spPr/>
    </dgm:pt>
    <dgm:pt modelId="{05C7FF37-9908-4A5B-AA59-A9D6117A208A}" type="pres">
      <dgm:prSet presAssocID="{0236A1BE-FCB5-448E-B268-E23654EA31C9}" presName="sibTrans" presStyleLbl="sibTrans1D1" presStyleIdx="0" presStyleCnt="4"/>
      <dgm:spPr/>
    </dgm:pt>
    <dgm:pt modelId="{C4DDB6C5-A8B7-46C7-994A-1667DC74619F}" type="pres">
      <dgm:prSet presAssocID="{A4B15404-17BA-4A5B-8DDF-609843884DC8}" presName="node" presStyleLbl="node1" presStyleIdx="1" presStyleCnt="4" custScaleX="166948">
        <dgm:presLayoutVars>
          <dgm:bulletEnabled val="1"/>
        </dgm:presLayoutVars>
      </dgm:prSet>
      <dgm:spPr/>
    </dgm:pt>
    <dgm:pt modelId="{811B50B3-4A80-4FB1-876D-814A3DB2A97C}" type="pres">
      <dgm:prSet presAssocID="{A4B15404-17BA-4A5B-8DDF-609843884DC8}" presName="spNode" presStyleCnt="0"/>
      <dgm:spPr/>
    </dgm:pt>
    <dgm:pt modelId="{4E1A0FB2-E532-448F-840B-A5AEEB184EE5}" type="pres">
      <dgm:prSet presAssocID="{404DA509-5180-487B-AF6D-E4A91FD4A85B}" presName="sibTrans" presStyleLbl="sibTrans1D1" presStyleIdx="1" presStyleCnt="4"/>
      <dgm:spPr/>
    </dgm:pt>
    <dgm:pt modelId="{BB3D857F-F909-4D1D-BC81-D624C9B9766C}" type="pres">
      <dgm:prSet presAssocID="{3C33A67B-C04C-4F34-B29E-61748E7CC5A9}" presName="node" presStyleLbl="node1" presStyleIdx="2" presStyleCnt="4" custScaleX="137125">
        <dgm:presLayoutVars>
          <dgm:bulletEnabled val="1"/>
        </dgm:presLayoutVars>
      </dgm:prSet>
      <dgm:spPr/>
    </dgm:pt>
    <dgm:pt modelId="{62476942-99B8-40C9-B6EE-5612B6BA2620}" type="pres">
      <dgm:prSet presAssocID="{3C33A67B-C04C-4F34-B29E-61748E7CC5A9}" presName="spNode" presStyleCnt="0"/>
      <dgm:spPr/>
    </dgm:pt>
    <dgm:pt modelId="{FD36CC14-1B76-42E7-829A-6EC2F79678B0}" type="pres">
      <dgm:prSet presAssocID="{9B0CC554-39A4-4B05-9C00-4FBD84DA1916}" presName="sibTrans" presStyleLbl="sibTrans1D1" presStyleIdx="2" presStyleCnt="4"/>
      <dgm:spPr/>
    </dgm:pt>
    <dgm:pt modelId="{7F94AADB-15EE-422A-A1A2-1E7E46272957}" type="pres">
      <dgm:prSet presAssocID="{47584452-D98B-4923-9906-3A3AA6D3434B}" presName="node" presStyleLbl="node1" presStyleIdx="3" presStyleCnt="4" custScaleX="168012">
        <dgm:presLayoutVars>
          <dgm:bulletEnabled val="1"/>
        </dgm:presLayoutVars>
      </dgm:prSet>
      <dgm:spPr/>
    </dgm:pt>
    <dgm:pt modelId="{E12AA622-64B7-4218-BB5B-482E40D9342A}" type="pres">
      <dgm:prSet presAssocID="{47584452-D98B-4923-9906-3A3AA6D3434B}" presName="spNode" presStyleCnt="0"/>
      <dgm:spPr/>
    </dgm:pt>
    <dgm:pt modelId="{AAF239F0-633F-4477-B5E4-191A6FF854F6}" type="pres">
      <dgm:prSet presAssocID="{6BB4CC29-8EC1-476B-B3A4-0AA81F83B3F8}" presName="sibTrans" presStyleLbl="sibTrans1D1" presStyleIdx="3" presStyleCnt="4"/>
      <dgm:spPr/>
    </dgm:pt>
  </dgm:ptLst>
  <dgm:cxnLst>
    <dgm:cxn modelId="{2AAF5504-4015-492C-AA44-561FFA45BBAD}" type="presOf" srcId="{166489F3-9390-44E3-823B-02B5D0BDBEDC}" destId="{E8071232-3EF6-47CD-9005-51201A0F5092}" srcOrd="0" destOrd="0" presId="urn:microsoft.com/office/officeart/2005/8/layout/cycle6"/>
    <dgm:cxn modelId="{8DDA5312-6171-467D-90D5-D60DEB46A39D}" type="presOf" srcId="{0236A1BE-FCB5-448E-B268-E23654EA31C9}" destId="{05C7FF37-9908-4A5B-AA59-A9D6117A208A}" srcOrd="0" destOrd="0" presId="urn:microsoft.com/office/officeart/2005/8/layout/cycle6"/>
    <dgm:cxn modelId="{BD1B5716-3416-44F7-8A22-4C9803EB5A9A}" srcId="{55E1CC64-18D8-4E1E-A268-8100D35BA6E6}" destId="{166489F3-9390-44E3-823B-02B5D0BDBEDC}" srcOrd="0" destOrd="0" parTransId="{FCB48664-5D43-405B-AD36-579755AE4747}" sibTransId="{0236A1BE-FCB5-448E-B268-E23654EA31C9}"/>
    <dgm:cxn modelId="{205FE026-0F71-4096-BA34-8CC7F12093F3}" srcId="{55E1CC64-18D8-4E1E-A268-8100D35BA6E6}" destId="{47584452-D98B-4923-9906-3A3AA6D3434B}" srcOrd="3" destOrd="0" parTransId="{683FD613-6878-431B-A373-97B11C48E4AF}" sibTransId="{6BB4CC29-8EC1-476B-B3A4-0AA81F83B3F8}"/>
    <dgm:cxn modelId="{B40D9A2C-14C2-4D99-8021-E77AD1CD43EB}" srcId="{55E1CC64-18D8-4E1E-A268-8100D35BA6E6}" destId="{A4B15404-17BA-4A5B-8DDF-609843884DC8}" srcOrd="1" destOrd="0" parTransId="{06C2588A-DD31-4007-A751-6146E10A7B41}" sibTransId="{404DA509-5180-487B-AF6D-E4A91FD4A85B}"/>
    <dgm:cxn modelId="{78E6A134-FF51-4165-B13C-279EC027F690}" type="presOf" srcId="{9B0CC554-39A4-4B05-9C00-4FBD84DA1916}" destId="{FD36CC14-1B76-42E7-829A-6EC2F79678B0}" srcOrd="0" destOrd="0" presId="urn:microsoft.com/office/officeart/2005/8/layout/cycle6"/>
    <dgm:cxn modelId="{EA55BF41-6C7E-4DC1-B306-DC4A61BF1D79}" type="presOf" srcId="{A4B15404-17BA-4A5B-8DDF-609843884DC8}" destId="{C4DDB6C5-A8B7-46C7-994A-1667DC74619F}" srcOrd="0" destOrd="0" presId="urn:microsoft.com/office/officeart/2005/8/layout/cycle6"/>
    <dgm:cxn modelId="{3E701D42-8EE6-4CD3-AC1C-A27CB902492C}" type="presOf" srcId="{404DA509-5180-487B-AF6D-E4A91FD4A85B}" destId="{4E1A0FB2-E532-448F-840B-A5AEEB184EE5}" srcOrd="0" destOrd="0" presId="urn:microsoft.com/office/officeart/2005/8/layout/cycle6"/>
    <dgm:cxn modelId="{8FFDD64F-8B4D-4DCF-8E13-E0FF78688BC1}" type="presOf" srcId="{3C33A67B-C04C-4F34-B29E-61748E7CC5A9}" destId="{BB3D857F-F909-4D1D-BC81-D624C9B9766C}" srcOrd="0" destOrd="0" presId="urn:microsoft.com/office/officeart/2005/8/layout/cycle6"/>
    <dgm:cxn modelId="{C28E7170-1EA4-4CE4-8432-3084DD993694}" type="presOf" srcId="{55E1CC64-18D8-4E1E-A268-8100D35BA6E6}" destId="{13DEF6B9-9DBC-4FA2-A4F9-5166664D33C7}" srcOrd="0" destOrd="0" presId="urn:microsoft.com/office/officeart/2005/8/layout/cycle6"/>
    <dgm:cxn modelId="{74204574-46D4-4C97-9C98-E3078BF76E73}" type="presOf" srcId="{47584452-D98B-4923-9906-3A3AA6D3434B}" destId="{7F94AADB-15EE-422A-A1A2-1E7E46272957}" srcOrd="0" destOrd="0" presId="urn:microsoft.com/office/officeart/2005/8/layout/cycle6"/>
    <dgm:cxn modelId="{65F42684-7979-4217-B5D9-B5AE53A3A414}" srcId="{55E1CC64-18D8-4E1E-A268-8100D35BA6E6}" destId="{3C33A67B-C04C-4F34-B29E-61748E7CC5A9}" srcOrd="2" destOrd="0" parTransId="{BDE8C85A-238D-42EF-9097-508D1839CC2A}" sibTransId="{9B0CC554-39A4-4B05-9C00-4FBD84DA1916}"/>
    <dgm:cxn modelId="{29180FEA-D377-4EB5-A79B-7E35248E30AF}" type="presOf" srcId="{6BB4CC29-8EC1-476B-B3A4-0AA81F83B3F8}" destId="{AAF239F0-633F-4477-B5E4-191A6FF854F6}" srcOrd="0" destOrd="0" presId="urn:microsoft.com/office/officeart/2005/8/layout/cycle6"/>
    <dgm:cxn modelId="{378BE3CC-608D-4E1D-B82E-083BC13F9892}" type="presParOf" srcId="{13DEF6B9-9DBC-4FA2-A4F9-5166664D33C7}" destId="{E8071232-3EF6-47CD-9005-51201A0F5092}" srcOrd="0" destOrd="0" presId="urn:microsoft.com/office/officeart/2005/8/layout/cycle6"/>
    <dgm:cxn modelId="{4A5A61E5-8867-4C3D-9FC4-5BD82CDEDB67}" type="presParOf" srcId="{13DEF6B9-9DBC-4FA2-A4F9-5166664D33C7}" destId="{2B07D58F-567D-4D6B-9911-6BCF8C870C8A}" srcOrd="1" destOrd="0" presId="urn:microsoft.com/office/officeart/2005/8/layout/cycle6"/>
    <dgm:cxn modelId="{E9305C33-90EA-4EFE-8600-D407BB1BB608}" type="presParOf" srcId="{13DEF6B9-9DBC-4FA2-A4F9-5166664D33C7}" destId="{05C7FF37-9908-4A5B-AA59-A9D6117A208A}" srcOrd="2" destOrd="0" presId="urn:microsoft.com/office/officeart/2005/8/layout/cycle6"/>
    <dgm:cxn modelId="{B4F2B610-40CD-4C2D-9BBB-852A5CB75A8D}" type="presParOf" srcId="{13DEF6B9-9DBC-4FA2-A4F9-5166664D33C7}" destId="{C4DDB6C5-A8B7-46C7-994A-1667DC74619F}" srcOrd="3" destOrd="0" presId="urn:microsoft.com/office/officeart/2005/8/layout/cycle6"/>
    <dgm:cxn modelId="{ABAD8B8D-EEDC-4054-A952-7B4309233384}" type="presParOf" srcId="{13DEF6B9-9DBC-4FA2-A4F9-5166664D33C7}" destId="{811B50B3-4A80-4FB1-876D-814A3DB2A97C}" srcOrd="4" destOrd="0" presId="urn:microsoft.com/office/officeart/2005/8/layout/cycle6"/>
    <dgm:cxn modelId="{30099D54-60C1-4D9B-B6C2-1D8E756072D4}" type="presParOf" srcId="{13DEF6B9-9DBC-4FA2-A4F9-5166664D33C7}" destId="{4E1A0FB2-E532-448F-840B-A5AEEB184EE5}" srcOrd="5" destOrd="0" presId="urn:microsoft.com/office/officeart/2005/8/layout/cycle6"/>
    <dgm:cxn modelId="{AB625B12-A2BF-4F4E-9FB4-16A8ABBC34E5}" type="presParOf" srcId="{13DEF6B9-9DBC-4FA2-A4F9-5166664D33C7}" destId="{BB3D857F-F909-4D1D-BC81-D624C9B9766C}" srcOrd="6" destOrd="0" presId="urn:microsoft.com/office/officeart/2005/8/layout/cycle6"/>
    <dgm:cxn modelId="{B47199C3-A127-4F37-B447-3612F7FC9269}" type="presParOf" srcId="{13DEF6B9-9DBC-4FA2-A4F9-5166664D33C7}" destId="{62476942-99B8-40C9-B6EE-5612B6BA2620}" srcOrd="7" destOrd="0" presId="urn:microsoft.com/office/officeart/2005/8/layout/cycle6"/>
    <dgm:cxn modelId="{BC497869-46F8-40F7-98AF-E48DDE9D9738}" type="presParOf" srcId="{13DEF6B9-9DBC-4FA2-A4F9-5166664D33C7}" destId="{FD36CC14-1B76-42E7-829A-6EC2F79678B0}" srcOrd="8" destOrd="0" presId="urn:microsoft.com/office/officeart/2005/8/layout/cycle6"/>
    <dgm:cxn modelId="{C990BD18-EC53-4314-8F12-4E481D354028}" type="presParOf" srcId="{13DEF6B9-9DBC-4FA2-A4F9-5166664D33C7}" destId="{7F94AADB-15EE-422A-A1A2-1E7E46272957}" srcOrd="9" destOrd="0" presId="urn:microsoft.com/office/officeart/2005/8/layout/cycle6"/>
    <dgm:cxn modelId="{D70AB7D4-A195-4301-AE6B-C2F69C7901FD}" type="presParOf" srcId="{13DEF6B9-9DBC-4FA2-A4F9-5166664D33C7}" destId="{E12AA622-64B7-4218-BB5B-482E40D9342A}" srcOrd="10" destOrd="0" presId="urn:microsoft.com/office/officeart/2005/8/layout/cycle6"/>
    <dgm:cxn modelId="{DDA84BCD-07E3-428C-875C-6EEFB361DE19}" type="presParOf" srcId="{13DEF6B9-9DBC-4FA2-A4F9-5166664D33C7}" destId="{AAF239F0-633F-4477-B5E4-191A6FF854F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346BC-8B6E-4DAC-B5F2-8FBC259E82D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A1CFDABE-8562-46B9-95AD-BD5457C29BDC}">
      <dgm:prSet phldrT="[Tekst]" custT="1"/>
      <dgm:spPr>
        <a:solidFill>
          <a:srgbClr val="92D050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pl-PL" sz="1600" b="1" dirty="0">
              <a:solidFill>
                <a:srgbClr val="002060"/>
              </a:solidFill>
            </a:rPr>
            <a:t>Zbiórka selektywna winna być finansowana w ramach ROP</a:t>
          </a:r>
        </a:p>
      </dgm:t>
    </dgm:pt>
    <dgm:pt modelId="{5F8DB5B7-9DD8-4BF7-97FE-9EAA6914234A}" type="parTrans" cxnId="{1DABFB97-5E67-4F9A-B88D-2BFBE41B59D8}">
      <dgm:prSet/>
      <dgm:spPr/>
      <dgm:t>
        <a:bodyPr/>
        <a:lstStyle/>
        <a:p>
          <a:endParaRPr lang="pl-PL" sz="1400"/>
        </a:p>
      </dgm:t>
    </dgm:pt>
    <dgm:pt modelId="{D5F588FC-4076-430A-94A1-6B0AE4905B44}" type="sibTrans" cxnId="{1DABFB97-5E67-4F9A-B88D-2BFBE41B59D8}">
      <dgm:prSet/>
      <dgm:spPr/>
      <dgm:t>
        <a:bodyPr/>
        <a:lstStyle/>
        <a:p>
          <a:endParaRPr lang="pl-PL" sz="1400"/>
        </a:p>
      </dgm:t>
    </dgm:pt>
    <dgm:pt modelId="{E1D401D2-4A8A-4CF8-A4B9-191DE536C264}">
      <dgm:prSet phldrT="[Tekst]" custT="1"/>
      <dgm:spPr>
        <a:solidFill>
          <a:srgbClr val="FF9933">
            <a:alpha val="89804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pl-PL" sz="1600" b="1" dirty="0">
              <a:solidFill>
                <a:srgbClr val="002060"/>
              </a:solidFill>
            </a:rPr>
            <a:t>Mieszkańcy dobrze segregują odpady i korzystają z </a:t>
          </a:r>
          <a:r>
            <a:rPr lang="pl-PL" sz="1600" b="1" dirty="0" err="1">
              <a:solidFill>
                <a:srgbClr val="002060"/>
              </a:solidFill>
            </a:rPr>
            <a:t>PSZOK-ów</a:t>
          </a:r>
          <a:endParaRPr lang="pl-PL" sz="1600" b="1" dirty="0">
            <a:solidFill>
              <a:srgbClr val="002060"/>
            </a:solidFill>
          </a:endParaRPr>
        </a:p>
      </dgm:t>
    </dgm:pt>
    <dgm:pt modelId="{8DEEE8FF-E39E-4984-9421-B60D787FB7E4}" type="parTrans" cxnId="{DFEE1F40-3D75-44A7-8615-AD9B4E17DEAD}">
      <dgm:prSet/>
      <dgm:spPr/>
      <dgm:t>
        <a:bodyPr/>
        <a:lstStyle/>
        <a:p>
          <a:endParaRPr lang="pl-PL" sz="1400"/>
        </a:p>
      </dgm:t>
    </dgm:pt>
    <dgm:pt modelId="{AE56B7EF-AFFD-4EFF-A345-2E156BDBC255}" type="sibTrans" cxnId="{DFEE1F40-3D75-44A7-8615-AD9B4E17DEAD}">
      <dgm:prSet/>
      <dgm:spPr/>
      <dgm:t>
        <a:bodyPr/>
        <a:lstStyle/>
        <a:p>
          <a:endParaRPr lang="pl-PL" sz="1400"/>
        </a:p>
      </dgm:t>
    </dgm:pt>
    <dgm:pt modelId="{810E5B8B-4191-46B9-8AA0-FEED55A935A3}">
      <dgm:prSet phldrT="[Tekst]" custT="1"/>
      <dgm:spPr>
        <a:solidFill>
          <a:srgbClr val="FFFF00">
            <a:alpha val="90000"/>
          </a:srgbClr>
        </a:solidFill>
        <a:ln>
          <a:solidFill>
            <a:srgbClr val="002060"/>
          </a:solidFill>
        </a:ln>
      </dgm:spPr>
      <dgm:t>
        <a:bodyPr/>
        <a:lstStyle/>
        <a:p>
          <a:r>
            <a:rPr lang="pl-PL" sz="1500" b="1" dirty="0">
              <a:solidFill>
                <a:srgbClr val="002060"/>
              </a:solidFill>
            </a:rPr>
            <a:t>Mieszkańcy winni płacić tylko za odpady resztkowe - w czarnym worku  </a:t>
          </a:r>
        </a:p>
      </dgm:t>
    </dgm:pt>
    <dgm:pt modelId="{C63806E7-E9D7-450F-8CD7-0C1D6273E1FE}" type="parTrans" cxnId="{3F7479B6-DE45-4E03-85A4-DE7A9D19E605}">
      <dgm:prSet/>
      <dgm:spPr/>
      <dgm:t>
        <a:bodyPr/>
        <a:lstStyle/>
        <a:p>
          <a:endParaRPr lang="pl-PL" sz="1400"/>
        </a:p>
      </dgm:t>
    </dgm:pt>
    <dgm:pt modelId="{381E6426-A717-495D-BCAA-9B9D09ECA33A}" type="sibTrans" cxnId="{3F7479B6-DE45-4E03-85A4-DE7A9D19E605}">
      <dgm:prSet/>
      <dgm:spPr/>
      <dgm:t>
        <a:bodyPr/>
        <a:lstStyle/>
        <a:p>
          <a:endParaRPr lang="pl-PL" sz="1400"/>
        </a:p>
      </dgm:t>
    </dgm:pt>
    <dgm:pt modelId="{45FB1A6C-12B5-4F17-B8CD-549786E97D8B}" type="pres">
      <dgm:prSet presAssocID="{141346BC-8B6E-4DAC-B5F2-8FBC259E82D5}" presName="compositeShape" presStyleCnt="0">
        <dgm:presLayoutVars>
          <dgm:dir/>
          <dgm:resizeHandles/>
        </dgm:presLayoutVars>
      </dgm:prSet>
      <dgm:spPr/>
    </dgm:pt>
    <dgm:pt modelId="{91989A5C-B2A5-4C9A-94EB-292E9C21BEF8}" type="pres">
      <dgm:prSet presAssocID="{141346BC-8B6E-4DAC-B5F2-8FBC259E82D5}" presName="pyramid" presStyleLbl="node1" presStyleIdx="0" presStyleCnt="1"/>
      <dgm:spPr>
        <a:solidFill>
          <a:schemeClr val="accent5">
            <a:lumMod val="50000"/>
          </a:schemeClr>
        </a:solidFill>
      </dgm:spPr>
    </dgm:pt>
    <dgm:pt modelId="{A1B77F47-4075-43DD-87CB-15045F72E319}" type="pres">
      <dgm:prSet presAssocID="{141346BC-8B6E-4DAC-B5F2-8FBC259E82D5}" presName="theList" presStyleCnt="0"/>
      <dgm:spPr/>
    </dgm:pt>
    <dgm:pt modelId="{E4C54A44-0A02-4FE8-B81B-3BF13D9F30B3}" type="pres">
      <dgm:prSet presAssocID="{A1CFDABE-8562-46B9-95AD-BD5457C29BDC}" presName="aNode" presStyleLbl="fgAcc1" presStyleIdx="0" presStyleCnt="3">
        <dgm:presLayoutVars>
          <dgm:bulletEnabled val="1"/>
        </dgm:presLayoutVars>
      </dgm:prSet>
      <dgm:spPr/>
    </dgm:pt>
    <dgm:pt modelId="{E0C2A45F-C294-471C-9614-4B38F8827B72}" type="pres">
      <dgm:prSet presAssocID="{A1CFDABE-8562-46B9-95AD-BD5457C29BDC}" presName="aSpace" presStyleCnt="0"/>
      <dgm:spPr/>
    </dgm:pt>
    <dgm:pt modelId="{B22B0052-2D3D-431F-8BED-36AE943294BB}" type="pres">
      <dgm:prSet presAssocID="{E1D401D2-4A8A-4CF8-A4B9-191DE536C264}" presName="aNode" presStyleLbl="fgAcc1" presStyleIdx="1" presStyleCnt="3">
        <dgm:presLayoutVars>
          <dgm:bulletEnabled val="1"/>
        </dgm:presLayoutVars>
      </dgm:prSet>
      <dgm:spPr/>
    </dgm:pt>
    <dgm:pt modelId="{8B6133FC-C638-46F7-BFF6-71C9D9D5848C}" type="pres">
      <dgm:prSet presAssocID="{E1D401D2-4A8A-4CF8-A4B9-191DE536C264}" presName="aSpace" presStyleCnt="0"/>
      <dgm:spPr/>
    </dgm:pt>
    <dgm:pt modelId="{7E0453BA-B74B-4757-AAAF-39072ECCEA5F}" type="pres">
      <dgm:prSet presAssocID="{810E5B8B-4191-46B9-8AA0-FEED55A935A3}" presName="aNode" presStyleLbl="fgAcc1" presStyleIdx="2" presStyleCnt="3">
        <dgm:presLayoutVars>
          <dgm:bulletEnabled val="1"/>
        </dgm:presLayoutVars>
      </dgm:prSet>
      <dgm:spPr/>
    </dgm:pt>
    <dgm:pt modelId="{A3EC00AD-5B37-46B8-A5F6-431B44765405}" type="pres">
      <dgm:prSet presAssocID="{810E5B8B-4191-46B9-8AA0-FEED55A935A3}" presName="aSpace" presStyleCnt="0"/>
      <dgm:spPr/>
    </dgm:pt>
  </dgm:ptLst>
  <dgm:cxnLst>
    <dgm:cxn modelId="{E0F63B3A-F3D9-4860-83B5-A399FDDB7628}" type="presOf" srcId="{141346BC-8B6E-4DAC-B5F2-8FBC259E82D5}" destId="{45FB1A6C-12B5-4F17-B8CD-549786E97D8B}" srcOrd="0" destOrd="0" presId="urn:microsoft.com/office/officeart/2005/8/layout/pyramid2"/>
    <dgm:cxn modelId="{DFEE1F40-3D75-44A7-8615-AD9B4E17DEAD}" srcId="{141346BC-8B6E-4DAC-B5F2-8FBC259E82D5}" destId="{E1D401D2-4A8A-4CF8-A4B9-191DE536C264}" srcOrd="1" destOrd="0" parTransId="{8DEEE8FF-E39E-4984-9421-B60D787FB7E4}" sibTransId="{AE56B7EF-AFFD-4EFF-A345-2E156BDBC255}"/>
    <dgm:cxn modelId="{710FFA66-7932-416E-9A21-B7AD8E83F714}" type="presOf" srcId="{A1CFDABE-8562-46B9-95AD-BD5457C29BDC}" destId="{E4C54A44-0A02-4FE8-B81B-3BF13D9F30B3}" srcOrd="0" destOrd="0" presId="urn:microsoft.com/office/officeart/2005/8/layout/pyramid2"/>
    <dgm:cxn modelId="{1DABFB97-5E67-4F9A-B88D-2BFBE41B59D8}" srcId="{141346BC-8B6E-4DAC-B5F2-8FBC259E82D5}" destId="{A1CFDABE-8562-46B9-95AD-BD5457C29BDC}" srcOrd="0" destOrd="0" parTransId="{5F8DB5B7-9DD8-4BF7-97FE-9EAA6914234A}" sibTransId="{D5F588FC-4076-430A-94A1-6B0AE4905B44}"/>
    <dgm:cxn modelId="{C345ADA5-72A4-485B-9F4B-E9B098C7F525}" type="presOf" srcId="{E1D401D2-4A8A-4CF8-A4B9-191DE536C264}" destId="{B22B0052-2D3D-431F-8BED-36AE943294BB}" srcOrd="0" destOrd="0" presId="urn:microsoft.com/office/officeart/2005/8/layout/pyramid2"/>
    <dgm:cxn modelId="{3F7479B6-DE45-4E03-85A4-DE7A9D19E605}" srcId="{141346BC-8B6E-4DAC-B5F2-8FBC259E82D5}" destId="{810E5B8B-4191-46B9-8AA0-FEED55A935A3}" srcOrd="2" destOrd="0" parTransId="{C63806E7-E9D7-450F-8CD7-0C1D6273E1FE}" sibTransId="{381E6426-A717-495D-BCAA-9B9D09ECA33A}"/>
    <dgm:cxn modelId="{48DA3BF6-D4C7-43BD-8A01-90D1A6EC3815}" type="presOf" srcId="{810E5B8B-4191-46B9-8AA0-FEED55A935A3}" destId="{7E0453BA-B74B-4757-AAAF-39072ECCEA5F}" srcOrd="0" destOrd="0" presId="urn:microsoft.com/office/officeart/2005/8/layout/pyramid2"/>
    <dgm:cxn modelId="{315C2E6B-C048-4ACB-8281-59308ECA67D8}" type="presParOf" srcId="{45FB1A6C-12B5-4F17-B8CD-549786E97D8B}" destId="{91989A5C-B2A5-4C9A-94EB-292E9C21BEF8}" srcOrd="0" destOrd="0" presId="urn:microsoft.com/office/officeart/2005/8/layout/pyramid2"/>
    <dgm:cxn modelId="{A1C58182-D420-4FCB-9429-E37B2136D2B9}" type="presParOf" srcId="{45FB1A6C-12B5-4F17-B8CD-549786E97D8B}" destId="{A1B77F47-4075-43DD-87CB-15045F72E319}" srcOrd="1" destOrd="0" presId="urn:microsoft.com/office/officeart/2005/8/layout/pyramid2"/>
    <dgm:cxn modelId="{7CC9444C-3AD5-4763-A613-54CC3576E3EB}" type="presParOf" srcId="{A1B77F47-4075-43DD-87CB-15045F72E319}" destId="{E4C54A44-0A02-4FE8-B81B-3BF13D9F30B3}" srcOrd="0" destOrd="0" presId="urn:microsoft.com/office/officeart/2005/8/layout/pyramid2"/>
    <dgm:cxn modelId="{0C5BC94E-94E3-47E1-82FC-620D20D0E2A7}" type="presParOf" srcId="{A1B77F47-4075-43DD-87CB-15045F72E319}" destId="{E0C2A45F-C294-471C-9614-4B38F8827B72}" srcOrd="1" destOrd="0" presId="urn:microsoft.com/office/officeart/2005/8/layout/pyramid2"/>
    <dgm:cxn modelId="{A232957B-0EAA-4EF5-9ECD-D41860971A4B}" type="presParOf" srcId="{A1B77F47-4075-43DD-87CB-15045F72E319}" destId="{B22B0052-2D3D-431F-8BED-36AE943294BB}" srcOrd="2" destOrd="0" presId="urn:microsoft.com/office/officeart/2005/8/layout/pyramid2"/>
    <dgm:cxn modelId="{6EEDE57B-289E-4510-A5A5-3D818C9A20BF}" type="presParOf" srcId="{A1B77F47-4075-43DD-87CB-15045F72E319}" destId="{8B6133FC-C638-46F7-BFF6-71C9D9D5848C}" srcOrd="3" destOrd="0" presId="urn:microsoft.com/office/officeart/2005/8/layout/pyramid2"/>
    <dgm:cxn modelId="{0FF53CD8-565A-44F3-9FA7-8D08B9A9035A}" type="presParOf" srcId="{A1B77F47-4075-43DD-87CB-15045F72E319}" destId="{7E0453BA-B74B-4757-AAAF-39072ECCEA5F}" srcOrd="4" destOrd="0" presId="urn:microsoft.com/office/officeart/2005/8/layout/pyramid2"/>
    <dgm:cxn modelId="{225E2E0A-D72B-4F74-A5BF-F49919F6B708}" type="presParOf" srcId="{A1B77F47-4075-43DD-87CB-15045F72E319}" destId="{A3EC00AD-5B37-46B8-A5F6-431B44765405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71232-3EF6-47CD-9005-51201A0F5092}">
      <dsp:nvSpPr>
        <dsp:cNvPr id="0" name=""/>
        <dsp:cNvSpPr/>
      </dsp:nvSpPr>
      <dsp:spPr>
        <a:xfrm>
          <a:off x="2804322" y="1899"/>
          <a:ext cx="1535051" cy="852799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rgbClr val="002060"/>
              </a:solidFill>
            </a:rPr>
            <a:t>Przewidywana średnia opłata w roku 2019                  – 22 zł/os./m-c</a:t>
          </a:r>
        </a:p>
      </dsp:txBody>
      <dsp:txXfrm>
        <a:off x="2845952" y="43529"/>
        <a:ext cx="1451791" cy="769539"/>
      </dsp:txXfrm>
    </dsp:sp>
    <dsp:sp modelId="{05C7FF37-9908-4A5B-AA59-A9D6117A208A}">
      <dsp:nvSpPr>
        <dsp:cNvPr id="0" name=""/>
        <dsp:cNvSpPr/>
      </dsp:nvSpPr>
      <dsp:spPr>
        <a:xfrm>
          <a:off x="2163690" y="428299"/>
          <a:ext cx="2816315" cy="2816315"/>
        </a:xfrm>
        <a:custGeom>
          <a:avLst/>
          <a:gdLst/>
          <a:ahLst/>
          <a:cxnLst/>
          <a:rect l="0" t="0" r="0" b="0"/>
          <a:pathLst>
            <a:path>
              <a:moveTo>
                <a:pt x="2183615" y="232753"/>
              </a:moveTo>
              <a:arcTo wR="1408157" hR="1408157" stAng="18204858" swAng="2314420"/>
            </a:path>
          </a:pathLst>
        </a:custGeom>
        <a:noFill/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DB6C5-A8B7-46C7-994A-1667DC74619F}">
      <dsp:nvSpPr>
        <dsp:cNvPr id="0" name=""/>
        <dsp:cNvSpPr/>
      </dsp:nvSpPr>
      <dsp:spPr>
        <a:xfrm>
          <a:off x="3884827" y="1410057"/>
          <a:ext cx="2190355" cy="852799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rgbClr val="002060"/>
              </a:solidFill>
            </a:rPr>
            <a:t>Zaniżenie ceny z roku 2018 – odreagowanie rynku – 36%,  w tym ok. 6% narzuty </a:t>
          </a:r>
        </a:p>
      </dsp:txBody>
      <dsp:txXfrm>
        <a:off x="3926457" y="1451687"/>
        <a:ext cx="2107095" cy="769539"/>
      </dsp:txXfrm>
    </dsp:sp>
    <dsp:sp modelId="{4E1A0FB2-E532-448F-840B-A5AEEB184EE5}">
      <dsp:nvSpPr>
        <dsp:cNvPr id="0" name=""/>
        <dsp:cNvSpPr/>
      </dsp:nvSpPr>
      <dsp:spPr>
        <a:xfrm>
          <a:off x="2163690" y="428299"/>
          <a:ext cx="2816315" cy="2816315"/>
        </a:xfrm>
        <a:custGeom>
          <a:avLst/>
          <a:gdLst/>
          <a:ahLst/>
          <a:cxnLst/>
          <a:rect l="0" t="0" r="0" b="0"/>
          <a:pathLst>
            <a:path>
              <a:moveTo>
                <a:pt x="2747785" y="1842099"/>
              </a:moveTo>
              <a:arcTo wR="1408157" hR="1408157" stAng="1076914" swAng="1921579"/>
            </a:path>
          </a:pathLst>
        </a:custGeom>
        <a:noFill/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D857F-F909-4D1D-BC81-D624C9B9766C}">
      <dsp:nvSpPr>
        <dsp:cNvPr id="0" name=""/>
        <dsp:cNvSpPr/>
      </dsp:nvSpPr>
      <dsp:spPr>
        <a:xfrm>
          <a:off x="2672308" y="2818215"/>
          <a:ext cx="1799078" cy="852799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rgbClr val="002060"/>
              </a:solidFill>
            </a:rPr>
            <a:t>Eliminacja części nieprawidłowości – wzrost opłat o ok. 30%</a:t>
          </a:r>
        </a:p>
      </dsp:txBody>
      <dsp:txXfrm>
        <a:off x="2713938" y="2859845"/>
        <a:ext cx="1715818" cy="769539"/>
      </dsp:txXfrm>
    </dsp:sp>
    <dsp:sp modelId="{FD36CC14-1B76-42E7-829A-6EC2F79678B0}">
      <dsp:nvSpPr>
        <dsp:cNvPr id="0" name=""/>
        <dsp:cNvSpPr/>
      </dsp:nvSpPr>
      <dsp:spPr>
        <a:xfrm>
          <a:off x="2163690" y="428299"/>
          <a:ext cx="2816315" cy="2816315"/>
        </a:xfrm>
        <a:custGeom>
          <a:avLst/>
          <a:gdLst/>
          <a:ahLst/>
          <a:cxnLst/>
          <a:rect l="0" t="0" r="0" b="0"/>
          <a:pathLst>
            <a:path>
              <a:moveTo>
                <a:pt x="502538" y="2486472"/>
              </a:moveTo>
              <a:arcTo wR="1408157" hR="1408157" stAng="7801507" swAng="1921579"/>
            </a:path>
          </a:pathLst>
        </a:custGeom>
        <a:noFill/>
        <a:ln w="63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4AADB-15EE-422A-A1A2-1E7E46272957}">
      <dsp:nvSpPr>
        <dsp:cNvPr id="0" name=""/>
        <dsp:cNvSpPr/>
      </dsp:nvSpPr>
      <dsp:spPr>
        <a:xfrm>
          <a:off x="1061532" y="1410057"/>
          <a:ext cx="2204315" cy="852799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rgbClr val="002060"/>
              </a:solidFill>
            </a:rPr>
            <a:t>Nowe wymagania i standardy wdrożone w roku 2018 – wzrost opłat o ok. 30% </a:t>
          </a:r>
        </a:p>
      </dsp:txBody>
      <dsp:txXfrm>
        <a:off x="1103162" y="1451687"/>
        <a:ext cx="2121055" cy="769539"/>
      </dsp:txXfrm>
    </dsp:sp>
    <dsp:sp modelId="{AAF239F0-633F-4477-B5E4-191A6FF854F6}">
      <dsp:nvSpPr>
        <dsp:cNvPr id="0" name=""/>
        <dsp:cNvSpPr/>
      </dsp:nvSpPr>
      <dsp:spPr>
        <a:xfrm>
          <a:off x="2163690" y="428299"/>
          <a:ext cx="2816315" cy="2816315"/>
        </a:xfrm>
        <a:custGeom>
          <a:avLst/>
          <a:gdLst/>
          <a:ahLst/>
          <a:cxnLst/>
          <a:rect l="0" t="0" r="0" b="0"/>
          <a:pathLst>
            <a:path>
              <a:moveTo>
                <a:pt x="69011" y="972732"/>
              </a:moveTo>
              <a:arcTo wR="1408157" hR="1408157" stAng="11880721" swAng="2314420"/>
            </a:path>
          </a:pathLst>
        </a:custGeom>
        <a:noFill/>
        <a:ln w="63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89A5C-B2A5-4C9A-94EB-292E9C21BEF8}">
      <dsp:nvSpPr>
        <dsp:cNvPr id="0" name=""/>
        <dsp:cNvSpPr/>
      </dsp:nvSpPr>
      <dsp:spPr>
        <a:xfrm>
          <a:off x="1441330" y="0"/>
          <a:ext cx="4351338" cy="4351338"/>
        </a:xfrm>
        <a:prstGeom prst="triangle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54A44-0A02-4FE8-B81B-3BF13D9F30B3}">
      <dsp:nvSpPr>
        <dsp:cNvPr id="0" name=""/>
        <dsp:cNvSpPr/>
      </dsp:nvSpPr>
      <dsp:spPr>
        <a:xfrm>
          <a:off x="3616999" y="437470"/>
          <a:ext cx="2828369" cy="1030043"/>
        </a:xfrm>
        <a:prstGeom prst="roundRect">
          <a:avLst/>
        </a:prstGeom>
        <a:solidFill>
          <a:srgbClr val="92D050">
            <a:alpha val="90000"/>
          </a:srgb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2060"/>
              </a:solidFill>
            </a:rPr>
            <a:t>Zbiórka selektywna winna być finansowana w ramach ROP</a:t>
          </a:r>
        </a:p>
      </dsp:txBody>
      <dsp:txXfrm>
        <a:off x="3667282" y="487753"/>
        <a:ext cx="2727803" cy="929477"/>
      </dsp:txXfrm>
    </dsp:sp>
    <dsp:sp modelId="{B22B0052-2D3D-431F-8BED-36AE943294BB}">
      <dsp:nvSpPr>
        <dsp:cNvPr id="0" name=""/>
        <dsp:cNvSpPr/>
      </dsp:nvSpPr>
      <dsp:spPr>
        <a:xfrm>
          <a:off x="3616999" y="1596269"/>
          <a:ext cx="2828369" cy="1030043"/>
        </a:xfrm>
        <a:prstGeom prst="roundRect">
          <a:avLst/>
        </a:prstGeom>
        <a:solidFill>
          <a:srgbClr val="FF9933">
            <a:alpha val="89804"/>
          </a:srgb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2060"/>
              </a:solidFill>
            </a:rPr>
            <a:t>Mieszkańcy dobrze segregują odpady i korzystają z </a:t>
          </a:r>
          <a:r>
            <a:rPr lang="pl-PL" sz="1600" b="1" kern="1200" dirty="0" err="1">
              <a:solidFill>
                <a:srgbClr val="002060"/>
              </a:solidFill>
            </a:rPr>
            <a:t>PSZOK-ów</a:t>
          </a:r>
          <a:endParaRPr lang="pl-PL" sz="1600" b="1" kern="1200" dirty="0">
            <a:solidFill>
              <a:srgbClr val="002060"/>
            </a:solidFill>
          </a:endParaRPr>
        </a:p>
      </dsp:txBody>
      <dsp:txXfrm>
        <a:off x="3667282" y="1646552"/>
        <a:ext cx="2727803" cy="929477"/>
      </dsp:txXfrm>
    </dsp:sp>
    <dsp:sp modelId="{7E0453BA-B74B-4757-AAAF-39072ECCEA5F}">
      <dsp:nvSpPr>
        <dsp:cNvPr id="0" name=""/>
        <dsp:cNvSpPr/>
      </dsp:nvSpPr>
      <dsp:spPr>
        <a:xfrm>
          <a:off x="3616999" y="2755068"/>
          <a:ext cx="2828369" cy="1030043"/>
        </a:xfrm>
        <a:prstGeom prst="roundRect">
          <a:avLst/>
        </a:prstGeom>
        <a:solidFill>
          <a:srgbClr val="FFFF00">
            <a:alpha val="90000"/>
          </a:srgb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b="1" kern="1200" dirty="0">
              <a:solidFill>
                <a:srgbClr val="002060"/>
              </a:solidFill>
            </a:rPr>
            <a:t>Mieszkańcy winni płacić tylko za odpady resztkowe - w czarnym worku  </a:t>
          </a:r>
        </a:p>
      </dsp:txBody>
      <dsp:txXfrm>
        <a:off x="3667282" y="2805351"/>
        <a:ext cx="2727803" cy="92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56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971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12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75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59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5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68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62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4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520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225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98D46-D9DD-4FE9-AF50-7F606CCB6085}" type="datetimeFigureOut">
              <a:rPr lang="pl-PL" smtClean="0"/>
              <a:t>2019-01-13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C7DE8-EC16-4B53-B460-047287D939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1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DECA3-AA1B-49B7-8FE1-61D09B6F7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513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Debata </a:t>
            </a:r>
            <a:br>
              <a:rPr lang="pl-PL" sz="4000" dirty="0"/>
            </a:br>
            <a:r>
              <a:rPr lang="pl-PL" sz="4000" dirty="0"/>
              <a:t>„Przeglądu Komunalnego”</a:t>
            </a:r>
            <a:br>
              <a:rPr lang="pl-PL" sz="4000" dirty="0"/>
            </a:br>
            <a:r>
              <a:rPr lang="pl-PL" sz="4000" dirty="0"/>
              <a:t>i Forum Gospodarki Odpadami 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zapłacimy więcej </a:t>
            </a:r>
            <a:br>
              <a:rPr lang="pl-P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gospodarkę odpadami?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E88B3F-AA46-436C-B864-02D95254C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847742"/>
            <a:ext cx="6858000" cy="1655762"/>
          </a:xfrm>
        </p:spPr>
        <p:txBody>
          <a:bodyPr/>
          <a:lstStyle/>
          <a:p>
            <a:r>
              <a:rPr lang="pl-PL" dirty="0"/>
              <a:t>Warszawa, 14 stycznia 2019 r.</a:t>
            </a:r>
          </a:p>
        </p:txBody>
      </p:sp>
      <p:pic>
        <p:nvPicPr>
          <p:cNvPr id="7" name="Obraz 6" descr="Obraz zawierający clipart&#10;&#10;Opis wygenerowany automatycznie">
            <a:extLst>
              <a:ext uri="{FF2B5EF4-FFF2-40B4-BE49-F238E27FC236}">
                <a16:creationId xmlns:a16="http://schemas.microsoft.com/office/drawing/2014/main" id="{658BAC66-B8D5-4789-A609-C34EC691D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09" y="778981"/>
            <a:ext cx="2852108" cy="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32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5DECA3-AA1B-49B7-8FE1-61D09B6F7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80172"/>
            <a:ext cx="7772400" cy="2387600"/>
          </a:xfrm>
        </p:spPr>
        <p:txBody>
          <a:bodyPr>
            <a:normAutofit/>
          </a:bodyPr>
          <a:lstStyle/>
          <a:p>
            <a:r>
              <a:rPr lang="pl-PL" sz="4000" dirty="0"/>
              <a:t>Konferencja prasowa </a:t>
            </a:r>
            <a:br>
              <a:rPr lang="pl-PL" sz="4000" dirty="0"/>
            </a:br>
            <a:r>
              <a:rPr lang="pl-P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 zapłacimy więcej za gospodarkę odpadami?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BE88B3F-AA46-436C-B864-02D95254C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91151"/>
            <a:ext cx="6858000" cy="1655762"/>
          </a:xfrm>
        </p:spPr>
        <p:txBody>
          <a:bodyPr/>
          <a:lstStyle/>
          <a:p>
            <a:r>
              <a:rPr lang="pl-PL" dirty="0"/>
              <a:t>Warszawa, 14 stycznia 2019 r.</a:t>
            </a:r>
          </a:p>
        </p:txBody>
      </p:sp>
    </p:spTree>
    <p:extLst>
      <p:ext uri="{BB962C8B-B14F-4D97-AF65-F5344CB8AC3E}">
        <p14:creationId xmlns:p14="http://schemas.microsoft.com/office/powerpoint/2010/main" val="227246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38978A-4859-4E0D-8DC4-1755A419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Gospodarki Odpadami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C02F66-CD32-44E7-B5AB-92C68273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899" y="1825625"/>
            <a:ext cx="7614202" cy="3912566"/>
          </a:xfrm>
        </p:spPr>
        <p:txBody>
          <a:bodyPr>
            <a:normAutofit fontScale="92500" lnSpcReduction="20000"/>
          </a:bodyPr>
          <a:lstStyle/>
          <a:p>
            <a:r>
              <a:rPr lang="pl-PL" sz="2600" b="1" dirty="0"/>
              <a:t>Tomasz Uciński </a:t>
            </a:r>
            <a:r>
              <a:rPr lang="pl-PL" sz="2600" dirty="0"/>
              <a:t>– prezes Krajowej Izby Gospodarki Odpadami</a:t>
            </a:r>
          </a:p>
          <a:p>
            <a:r>
              <a:rPr lang="pl-PL" sz="2600" b="1" dirty="0"/>
              <a:t>Michał Dąbrowski </a:t>
            </a:r>
            <a:r>
              <a:rPr lang="pl-PL" sz="2600" dirty="0"/>
              <a:t>– przewodniczący Rady Polskiej Izby Gospodarki Odpadami</a:t>
            </a:r>
          </a:p>
          <a:p>
            <a:r>
              <a:rPr lang="pl-PL" sz="2600" b="1" dirty="0"/>
              <a:t>Piotr Szewczyk </a:t>
            </a:r>
            <a:r>
              <a:rPr lang="pl-PL" sz="2600" dirty="0"/>
              <a:t>– przewodniczący Rady Regionalnych Instalacji Przetwarzania Odpadów Komunalnych</a:t>
            </a:r>
          </a:p>
          <a:p>
            <a:r>
              <a:rPr lang="pl-PL" sz="2600" b="1" dirty="0"/>
              <a:t>Krzysztof Kawczyński </a:t>
            </a:r>
            <a:r>
              <a:rPr lang="pl-PL" sz="2600" dirty="0"/>
              <a:t>– przewodniczący Komitetu Ochrony Środowiska Krajowej Izby Gospodarczej </a:t>
            </a:r>
          </a:p>
          <a:p>
            <a:r>
              <a:rPr lang="pl-PL" sz="2600" b="1" dirty="0"/>
              <a:t>Leszek Świętalski </a:t>
            </a:r>
            <a:r>
              <a:rPr lang="pl-PL" sz="2600" dirty="0"/>
              <a:t>– sekretarz generalny Związku Gmin Wiejskich RP</a:t>
            </a:r>
          </a:p>
          <a:p>
            <a:r>
              <a:rPr lang="pl-PL" sz="2600" b="1" dirty="0"/>
              <a:t>Andrzej Porawski  </a:t>
            </a:r>
            <a:r>
              <a:rPr lang="pl-PL" sz="2600" dirty="0"/>
              <a:t>- dyrektor biura Związku Miast Polskich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905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795C07FE-0ED6-48A5-BE44-2F16C314C0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192664"/>
              </p:ext>
            </p:extLst>
          </p:nvPr>
        </p:nvGraphicFramePr>
        <p:xfrm>
          <a:off x="1008869" y="2059013"/>
          <a:ext cx="7136716" cy="3672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1">
            <a:extLst>
              <a:ext uri="{FF2B5EF4-FFF2-40B4-BE49-F238E27FC236}">
                <a16:creationId xmlns:a16="http://schemas.microsoft.com/office/drawing/2014/main" id="{D3DB47B5-3441-4C4E-A32F-96E37B433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7969" y="325587"/>
            <a:ext cx="816325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Przewidywane opłaty za odbiór </a:t>
            </a:r>
            <a:br>
              <a:rPr lang="pl-PL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</a:br>
            <a:r>
              <a:rPr lang="pl-PL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i zagospodarowanie odpadów w roku 2019 </a:t>
            </a:r>
          </a:p>
        </p:txBody>
      </p:sp>
      <p:sp>
        <p:nvSpPr>
          <p:cNvPr id="6" name="Prostokąt 4">
            <a:extLst>
              <a:ext uri="{FF2B5EF4-FFF2-40B4-BE49-F238E27FC236}">
                <a16:creationId xmlns:a16="http://schemas.microsoft.com/office/drawing/2014/main" id="{E3CAC45F-CC6D-46B6-9779-1A2024FFE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69" y="1860747"/>
            <a:ext cx="7777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b="1" i="1" dirty="0">
                <a:solidFill>
                  <a:srgbClr val="FF0000"/>
                </a:solidFill>
                <a:latin typeface="Calibri" panose="020F0502020204030204" pitchFamily="34" charset="0"/>
              </a:rPr>
              <a:t>Czy można ograniczyć  </a:t>
            </a:r>
          </a:p>
          <a:p>
            <a:pPr eaLnBrk="1" hangingPunct="1"/>
            <a:r>
              <a:rPr lang="pl-PL" altLang="pl-PL" b="1" i="1" dirty="0">
                <a:solidFill>
                  <a:srgbClr val="FF0000"/>
                </a:solidFill>
                <a:latin typeface="Calibri" panose="020F0502020204030204" pitchFamily="34" charset="0"/>
              </a:rPr>
              <a:t>wzrost opłat dla mieszkańców ? </a:t>
            </a:r>
            <a:endParaRPr lang="pl-PL" alt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4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C2EEE55-E27D-40B0-AD7D-D729818C4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25108"/>
              </p:ext>
            </p:extLst>
          </p:nvPr>
        </p:nvGraphicFramePr>
        <p:xfrm>
          <a:off x="456168" y="2445066"/>
          <a:ext cx="7249257" cy="377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5">
            <a:extLst>
              <a:ext uri="{FF2B5EF4-FFF2-40B4-BE49-F238E27FC236}">
                <a16:creationId xmlns:a16="http://schemas.microsoft.com/office/drawing/2014/main" id="{E1590826-EBDF-4651-8E00-26239553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168" y="266525"/>
            <a:ext cx="7886700" cy="12557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pl-P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Dofinansowanie zbiórki opakowań przez producentów w ramach ROP w wybranych krajach UE  - 2017 rok  </a:t>
            </a:r>
            <a:r>
              <a:rPr lang="pl-PL" sz="28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(wg PRO Europe, w EURO/Mg)</a:t>
            </a:r>
            <a:endParaRPr lang="pl-PL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7" name="Prostokąt 3">
            <a:extLst>
              <a:ext uri="{FF2B5EF4-FFF2-40B4-BE49-F238E27FC236}">
                <a16:creationId xmlns:a16="http://schemas.microsoft.com/office/drawing/2014/main" id="{C95E0C39-F86C-4F76-B7E0-D37E687EC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817" y="1928490"/>
            <a:ext cx="16390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pl-PL" altLang="pl-PL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Polskie dopłaty do odzysku i recyklingu od lat są unikalne w całej UE!</a:t>
            </a:r>
          </a:p>
        </p:txBody>
      </p:sp>
    </p:spTree>
    <p:extLst>
      <p:ext uri="{BB962C8B-B14F-4D97-AF65-F5344CB8AC3E}">
        <p14:creationId xmlns:p14="http://schemas.microsoft.com/office/powerpoint/2010/main" val="107451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31C9EE-EF5A-43F6-AE73-D45618D35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457" y="385299"/>
            <a:ext cx="7629085" cy="1097914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Docelowy model finansowania gospodarki odpadami komunalnymi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14DEB75-3B1C-4F7D-BD5A-E92BD6F379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36928"/>
              </p:ext>
            </p:extLst>
          </p:nvPr>
        </p:nvGraphicFramePr>
        <p:xfrm>
          <a:off x="853733" y="157240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7">
            <a:extLst>
              <a:ext uri="{FF2B5EF4-FFF2-40B4-BE49-F238E27FC236}">
                <a16:creationId xmlns:a16="http://schemas.microsoft.com/office/drawing/2014/main" id="{525DCDE1-7A63-4176-B804-789CB17BD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464" y="1976868"/>
            <a:ext cx="161778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7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Taki model pozwoliłby na poważne ograniczenie kosztów dla mieszkańców o ok. 50%! </a:t>
            </a:r>
            <a:endParaRPr lang="pl-PL" altLang="pl-PL" sz="17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35AB8C-0570-413A-AD40-3F36A06128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 </a:t>
            </a:r>
          </a:p>
        </p:txBody>
      </p:sp>
    </p:spTree>
    <p:extLst>
      <p:ext uri="{BB962C8B-B14F-4D97-AF65-F5344CB8AC3E}">
        <p14:creationId xmlns:p14="http://schemas.microsoft.com/office/powerpoint/2010/main" val="3211085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ojekt niestandardowy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Projekt niestandardowy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233</Words>
  <Application>Microsoft Office PowerPoint</Application>
  <PresentationFormat>Pokaz na ekranie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Times New Roman</vt:lpstr>
      <vt:lpstr>Motyw pakietu Office</vt:lpstr>
      <vt:lpstr>Debata  „Przeglądu Komunalnego” i Forum Gospodarki Odpadami   Dlaczego zapłacimy więcej  za gospodarkę odpadami? </vt:lpstr>
      <vt:lpstr>Konferencja prasowa  Dlaczego zapłacimy więcej za gospodarkę odpadami? </vt:lpstr>
      <vt:lpstr>Forum Gospodarki Odpadami </vt:lpstr>
      <vt:lpstr>Przewidywane opłaty za odbiór  i zagospodarowanie odpadów w roku 2019 </vt:lpstr>
      <vt:lpstr>Dofinansowanie zbiórki opakowań przez producentów w ramach ROP w wybranych krajach UE  - 2017 rok  (wg PRO Europe, w EURO/Mg)</vt:lpstr>
      <vt:lpstr>Docelowy model finansowania gospodarki odpadami komunalnymi </vt:lpstr>
      <vt:lpstr>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Konferencja prasowa  Dlaczego zapłacimy więcej za gospodarkę odpadami? </dc:title>
  <dc:creator>office365.04</dc:creator>
  <cp:lastModifiedBy>office365.04</cp:lastModifiedBy>
  <cp:revision>6</cp:revision>
  <dcterms:created xsi:type="dcterms:W3CDTF">2019-01-11T15:05:38Z</dcterms:created>
  <dcterms:modified xsi:type="dcterms:W3CDTF">2019-01-13T17:00:49Z</dcterms:modified>
</cp:coreProperties>
</file>