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0" r:id="rId2"/>
    <p:sldId id="353" r:id="rId3"/>
    <p:sldId id="367" r:id="rId4"/>
    <p:sldId id="372" r:id="rId5"/>
    <p:sldId id="378" r:id="rId6"/>
    <p:sldId id="381" r:id="rId7"/>
    <p:sldId id="344" r:id="rId8"/>
    <p:sldId id="375" r:id="rId9"/>
    <p:sldId id="376" r:id="rId10"/>
    <p:sldId id="379" r:id="rId11"/>
    <p:sldId id="377" r:id="rId12"/>
    <p:sldId id="350" r:id="rId13"/>
  </p:sldIdLst>
  <p:sldSz cx="9144000" cy="6858000" type="screen4x3"/>
  <p:notesSz cx="6797675" cy="9926638"/>
  <p:custDataLst>
    <p:tags r:id="rId16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80"/>
            <p14:sldId id="353"/>
            <p14:sldId id="367"/>
            <p14:sldId id="372"/>
            <p14:sldId id="378"/>
            <p14:sldId id="381"/>
            <p14:sldId id="344"/>
            <p14:sldId id="375"/>
            <p14:sldId id="376"/>
            <p14:sldId id="379"/>
            <p14:sldId id="377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9348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FEED-48B6-4DD5-A7A6-3A7AD9EDB4FB}" type="datetimeFigureOut">
              <a:rPr lang="pl-PL" smtClean="0"/>
              <a:t>27.11.2018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19C07-88C2-4A5A-AA5B-DC57CF62FF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60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27.11.2018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55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12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FA2C-42FD-430A-80CD-F8EBEEF927E5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C1E6-50D6-47FF-A10A-C1B6900C7290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4BDD-0C9E-4291-895F-979D8567B5C3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1BCE-8B47-44BD-B622-A92892503392}" type="datetime1">
              <a:rPr lang="pl-PL" smtClean="0"/>
              <a:t>27.11.2018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18CC1E-02D9-4B5D-B7F7-F14A9C8CEA1F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75ADE-A318-448A-8C94-E01D8F22BCF6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9466-8A3B-4FC7-A3EB-49BD76CE4BD6}" type="datetime1">
              <a:rPr lang="pl-PL" smtClean="0"/>
              <a:t>27.11.2018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0475-FDA5-4102-9039-3EEA75DB0D87}" type="datetime1">
              <a:rPr lang="pl-PL" smtClean="0"/>
              <a:t>27.11.2018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3B08-5E4F-41B1-9E44-827ACED889FD}" type="datetime1">
              <a:rPr lang="pl-PL" smtClean="0"/>
              <a:t>27.11.2018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5F15-5F38-4FAE-94BE-FF2140AC9E48}" type="datetime1">
              <a:rPr lang="pl-PL" smtClean="0"/>
              <a:t>27.11.2018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AF1DF-1D5C-4A81-AFD8-03C6BE2ADE89}" type="datetime1">
              <a:rPr lang="pl-PL" smtClean="0"/>
              <a:t>27.11.2018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9C0FA-F27A-42A1-958C-4F1D9A171CA4}" type="datetime1">
              <a:rPr lang="pl-PL" smtClean="0"/>
              <a:t>27.11.2018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1D1B61E-2C77-44EC-BA38-93052C626388}" type="datetime1">
              <a:rPr lang="pl-PL" smtClean="0"/>
              <a:t>27.11.2018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Finansowanie zadań </a:t>
            </a:r>
            <a:r>
              <a:rPr lang="pl-PL" dirty="0" smtClean="0"/>
              <a:t>oświatowych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sz="3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28 listopada 2018 r.</a:t>
            </a:r>
            <a:endParaRPr lang="pl-PL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9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Sytuacja finansowa JST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07504" y="1196752"/>
            <a:ext cx="8568952" cy="5100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 smtClean="0">
                <a:solidFill>
                  <a:schemeClr val="bg1"/>
                </a:solidFill>
              </a:rPr>
              <a:t>wyniku porównania </a:t>
            </a:r>
            <a:r>
              <a:rPr lang="pl-PL" sz="2400" dirty="0">
                <a:solidFill>
                  <a:schemeClr val="bg1"/>
                </a:solidFill>
              </a:rPr>
              <a:t>wydatków bieżących JST w dziale 801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i </a:t>
            </a:r>
            <a:r>
              <a:rPr lang="pl-PL" sz="2400" dirty="0">
                <a:solidFill>
                  <a:schemeClr val="bg1"/>
                </a:solidFill>
              </a:rPr>
              <a:t>854 </a:t>
            </a:r>
            <a:r>
              <a:rPr lang="pl-PL" sz="2400" dirty="0">
                <a:solidFill>
                  <a:schemeClr val="bg1"/>
                </a:solidFill>
              </a:rPr>
              <a:t>(z wyłączeniem przedszkoli i dowożenia uczniów) </a:t>
            </a:r>
            <a:r>
              <a:rPr lang="pl-PL" sz="2400" dirty="0">
                <a:solidFill>
                  <a:schemeClr val="bg1"/>
                </a:solidFill>
              </a:rPr>
              <a:t>do dochodów ogółem w 2017 roku otrzymujemy udział na poziomie </a:t>
            </a:r>
            <a:r>
              <a:rPr lang="pl-PL" sz="2400" b="1" dirty="0">
                <a:solidFill>
                  <a:schemeClr val="bg1"/>
                </a:solidFill>
              </a:rPr>
              <a:t>23,9 %</a:t>
            </a:r>
            <a:r>
              <a:rPr lang="pl-PL" sz="2400" dirty="0">
                <a:solidFill>
                  <a:schemeClr val="bg1"/>
                </a:solidFill>
              </a:rPr>
              <a:t>. Jest on niższy niż w 2016 roku o </a:t>
            </a:r>
            <a:r>
              <a:rPr lang="pl-PL" sz="2400" b="1" dirty="0">
                <a:solidFill>
                  <a:schemeClr val="bg1"/>
                </a:solidFill>
              </a:rPr>
              <a:t>0,9 </a:t>
            </a:r>
            <a:r>
              <a:rPr lang="pl-PL" sz="2400" dirty="0">
                <a:solidFill>
                  <a:schemeClr val="bg1"/>
                </a:solidFill>
              </a:rPr>
              <a:t>pkt proc.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endParaRPr lang="pl-PL" sz="1500" dirty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Najwyższa </a:t>
            </a:r>
            <a:r>
              <a:rPr lang="pl-PL" sz="2400" dirty="0">
                <a:solidFill>
                  <a:schemeClr val="bg1"/>
                </a:solidFill>
              </a:rPr>
              <a:t>dynamika zmiany wskaźnika wystąpiła w </a:t>
            </a:r>
            <a:r>
              <a:rPr lang="pl-PL" sz="2400" dirty="0">
                <a:solidFill>
                  <a:srgbClr val="FFC000"/>
                </a:solidFill>
              </a:rPr>
              <a:t>gminach</a:t>
            </a:r>
            <a:r>
              <a:rPr lang="pl-PL" sz="2400" dirty="0">
                <a:solidFill>
                  <a:schemeClr val="bg1"/>
                </a:solidFill>
              </a:rPr>
              <a:t> – spadek o 1,5 pkt </a:t>
            </a:r>
            <a:r>
              <a:rPr lang="pl-PL" sz="2400" dirty="0" smtClean="0">
                <a:solidFill>
                  <a:schemeClr val="bg1"/>
                </a:solidFill>
              </a:rPr>
              <a:t>proc</a:t>
            </a:r>
            <a:r>
              <a:rPr lang="pl-PL" sz="2400" dirty="0" smtClean="0">
                <a:solidFill>
                  <a:schemeClr val="bg1"/>
                </a:solidFill>
              </a:rPr>
              <a:t>. </a:t>
            </a:r>
            <a:r>
              <a:rPr lang="pl-PL" sz="2400" dirty="0">
                <a:solidFill>
                  <a:schemeClr val="bg1"/>
                </a:solidFill>
              </a:rPr>
              <a:t>(</a:t>
            </a:r>
            <a:r>
              <a:rPr lang="pl-PL" sz="2400" dirty="0" smtClean="0">
                <a:solidFill>
                  <a:schemeClr val="bg1"/>
                </a:solidFill>
              </a:rPr>
              <a:t>23,5% </a:t>
            </a:r>
            <a:r>
              <a:rPr lang="pl-PL" sz="2400" dirty="0">
                <a:solidFill>
                  <a:schemeClr val="bg1"/>
                </a:solidFill>
              </a:rPr>
              <a:t>- 2017 r.).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dirty="0">
                <a:solidFill>
                  <a:schemeClr val="bg1"/>
                </a:solidFill>
              </a:rPr>
              <a:t>W pozostałych rodzajach samorządu w 2017 r. wskaźnik wynosił: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>
                <a:solidFill>
                  <a:srgbClr val="FFC000"/>
                </a:solidFill>
              </a:rPr>
              <a:t>miasta na prawach powiatu</a:t>
            </a:r>
            <a:r>
              <a:rPr lang="pl-PL" sz="2400" dirty="0">
                <a:solidFill>
                  <a:schemeClr val="bg1"/>
                </a:solidFill>
              </a:rPr>
              <a:t> - 24,3% </a:t>
            </a:r>
            <a:r>
              <a:rPr lang="pl-PL" sz="2400" dirty="0" smtClean="0">
                <a:solidFill>
                  <a:schemeClr val="bg1"/>
                </a:solidFill>
              </a:rPr>
              <a:t>(-0,3 </a:t>
            </a:r>
            <a:r>
              <a:rPr lang="pl-PL" sz="2400" dirty="0">
                <a:solidFill>
                  <a:schemeClr val="bg1"/>
                </a:solidFill>
              </a:rPr>
              <a:t>pkt proc.),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>
                <a:solidFill>
                  <a:srgbClr val="FFC000"/>
                </a:solidFill>
              </a:rPr>
              <a:t>powiaty ziemskie </a:t>
            </a:r>
            <a:r>
              <a:rPr lang="pl-PL" sz="2400" dirty="0">
                <a:solidFill>
                  <a:schemeClr val="bg1"/>
                </a:solidFill>
              </a:rPr>
              <a:t>-</a:t>
            </a:r>
            <a:r>
              <a:rPr lang="pl-PL" sz="2400" dirty="0">
                <a:solidFill>
                  <a:srgbClr val="FFC000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34,6% (-0,9 </a:t>
            </a:r>
            <a:r>
              <a:rPr lang="pl-PL" sz="2400" dirty="0">
                <a:solidFill>
                  <a:schemeClr val="bg1"/>
                </a:solidFill>
              </a:rPr>
              <a:t>pkt proc.),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>
                <a:solidFill>
                  <a:srgbClr val="FFC000"/>
                </a:solidFill>
              </a:rPr>
              <a:t>województwa</a:t>
            </a:r>
            <a:r>
              <a:rPr lang="pl-PL" sz="2400" dirty="0">
                <a:solidFill>
                  <a:schemeClr val="bg1"/>
                </a:solidFill>
              </a:rPr>
              <a:t> - </a:t>
            </a:r>
            <a:r>
              <a:rPr lang="pl-PL" sz="2400" dirty="0" smtClean="0">
                <a:solidFill>
                  <a:schemeClr val="bg1"/>
                </a:solidFill>
              </a:rPr>
              <a:t>6,0% </a:t>
            </a:r>
            <a:r>
              <a:rPr lang="pl-PL" sz="2400" dirty="0">
                <a:solidFill>
                  <a:schemeClr val="bg1"/>
                </a:solidFill>
              </a:rPr>
              <a:t>(+ </a:t>
            </a:r>
            <a:r>
              <a:rPr lang="pl-PL" sz="2400" dirty="0" smtClean="0">
                <a:solidFill>
                  <a:schemeClr val="bg1"/>
                </a:solidFill>
              </a:rPr>
              <a:t>0,3 </a:t>
            </a:r>
            <a:r>
              <a:rPr lang="pl-PL" sz="2400" dirty="0">
                <a:solidFill>
                  <a:schemeClr val="bg1"/>
                </a:solidFill>
              </a:rPr>
              <a:t>pkt proc.). </a:t>
            </a: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Dochody </a:t>
            </a:r>
            <a:r>
              <a:rPr lang="pl-PL" sz="2400" dirty="0">
                <a:solidFill>
                  <a:schemeClr val="bg1"/>
                </a:solidFill>
              </a:rPr>
              <a:t>samorządów </a:t>
            </a:r>
            <a:r>
              <a:rPr lang="pl-PL" sz="2400" dirty="0" smtClean="0">
                <a:solidFill>
                  <a:schemeClr val="bg1"/>
                </a:solidFill>
              </a:rPr>
              <a:t>rosły </a:t>
            </a:r>
            <a:r>
              <a:rPr lang="pl-PL" sz="2400" dirty="0">
                <a:solidFill>
                  <a:schemeClr val="bg1"/>
                </a:solidFill>
              </a:rPr>
              <a:t>szybciej niż wydatki bieżące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>
                <a:solidFill>
                  <a:schemeClr val="bg1"/>
                </a:solidFill>
              </a:rPr>
              <a:t>zakresie oświaty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9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Sytuacja finansowa JST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34238" y="5125959"/>
            <a:ext cx="829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solidFill>
                  <a:schemeClr val="bg1"/>
                </a:solidFill>
              </a:rPr>
              <a:t>Samorządy, </a:t>
            </a:r>
            <a:r>
              <a:rPr lang="pl-PL" dirty="0">
                <a:solidFill>
                  <a:schemeClr val="bg1"/>
                </a:solidFill>
              </a:rPr>
              <a:t>w ostatnich </a:t>
            </a:r>
            <a:r>
              <a:rPr lang="pl-PL" dirty="0" smtClean="0">
                <a:solidFill>
                  <a:schemeClr val="bg1"/>
                </a:solidFill>
              </a:rPr>
              <a:t>latach, wydatkowały na </a:t>
            </a:r>
            <a:r>
              <a:rPr lang="pl-PL" dirty="0">
                <a:solidFill>
                  <a:schemeClr val="bg1"/>
                </a:solidFill>
              </a:rPr>
              <a:t>wynagrodzenia nauczycieli </a:t>
            </a:r>
            <a:r>
              <a:rPr lang="pl-PL" dirty="0" smtClean="0">
                <a:solidFill>
                  <a:schemeClr val="bg1"/>
                </a:solidFill>
              </a:rPr>
              <a:t>środki </a:t>
            </a:r>
            <a:endParaRPr lang="pl-PL" dirty="0" smtClean="0">
              <a:solidFill>
                <a:schemeClr val="bg1"/>
              </a:solidFill>
            </a:endParaRPr>
          </a:p>
          <a:p>
            <a:pPr algn="just"/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>
                <a:solidFill>
                  <a:schemeClr val="bg1"/>
                </a:solidFill>
              </a:rPr>
              <a:t>kwocie wyższej niż poziom </a:t>
            </a:r>
            <a:r>
              <a:rPr lang="pl-PL" dirty="0" smtClean="0">
                <a:solidFill>
                  <a:schemeClr val="bg1"/>
                </a:solidFill>
              </a:rPr>
              <a:t>minimalny, </a:t>
            </a:r>
            <a:r>
              <a:rPr lang="pl-PL" dirty="0">
                <a:solidFill>
                  <a:schemeClr val="bg1"/>
                </a:solidFill>
              </a:rPr>
              <a:t>ustalony w ustawie Karta Nauczyciela.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-25059" y="1127578"/>
            <a:ext cx="88340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dirty="0">
                <a:solidFill>
                  <a:schemeClr val="bg1"/>
                </a:solidFill>
              </a:rPr>
              <a:t>Zestawienie danych o wynagrodzeniach nauczycieli na podstawie sprawozdań z osiągania wysokości średnich wynagrodzeń </a:t>
            </a:r>
            <a:r>
              <a:rPr lang="pl-PL" dirty="0" smtClean="0">
                <a:solidFill>
                  <a:schemeClr val="bg1"/>
                </a:solidFill>
              </a:rPr>
              <a:t> w </a:t>
            </a:r>
            <a:r>
              <a:rPr lang="pl-PL" dirty="0">
                <a:solidFill>
                  <a:schemeClr val="bg1"/>
                </a:solidFill>
              </a:rPr>
              <a:t>latach </a:t>
            </a:r>
            <a:r>
              <a:rPr lang="pl-PL" dirty="0" smtClean="0">
                <a:solidFill>
                  <a:schemeClr val="bg1"/>
                </a:solidFill>
              </a:rPr>
              <a:t>2013-2017 </a:t>
            </a:r>
            <a:r>
              <a:rPr lang="pl-PL" dirty="0">
                <a:solidFill>
                  <a:schemeClr val="bg1"/>
                </a:solidFill>
              </a:rPr>
              <a:t>(dane z RIO)</a:t>
            </a:r>
            <a:endParaRPr lang="pl-PL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280526"/>
              </p:ext>
            </p:extLst>
          </p:nvPr>
        </p:nvGraphicFramePr>
        <p:xfrm>
          <a:off x="334237" y="2276872"/>
          <a:ext cx="8295505" cy="2669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4469"/>
                <a:gridCol w="1057270"/>
                <a:gridCol w="964684"/>
                <a:gridCol w="975942"/>
                <a:gridCol w="1013832"/>
                <a:gridCol w="949308"/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719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liczba JST, które przynajmniej na jednym stopniu awansu wypłacały ponad średnie wynagrodzenie</a:t>
                      </a:r>
                      <a:endParaRPr lang="pl-PL" sz="1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2 589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2 570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2 636</a:t>
                      </a:r>
                      <a:endParaRPr lang="pl-PL" sz="14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2 670</a:t>
                      </a:r>
                      <a:endParaRPr lang="pl-PL" sz="14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2 680</a:t>
                      </a:r>
                      <a:endParaRPr lang="pl-PL" sz="14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613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(co stanowi ok. 92% wszystkich JST)</a:t>
                      </a:r>
                      <a:endParaRPr lang="pl-PL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(co stanowi ok. 92% wszystkich JST)</a:t>
                      </a:r>
                      <a:endParaRPr lang="pl-PL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(co stanowi ok. 94% wszystkich JST)</a:t>
                      </a:r>
                      <a:endParaRPr lang="pl-PL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(co stanowi ok.  95% wszystkich JST)</a:t>
                      </a:r>
                      <a:endParaRPr lang="pl-PL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(co stanowi ok.  95% wszystkich JST)</a:t>
                      </a:r>
                      <a:endParaRPr lang="pl-PL" sz="12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5071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kwota różnicy między wydatkami poniesionymi na wynagrodzenia nauczycieli</a:t>
                      </a:r>
                      <a:r>
                        <a:rPr lang="pl-PL" sz="14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,</a:t>
                      </a:r>
                    </a:p>
                    <a:p>
                      <a:pPr algn="l" fontAlgn="ctr"/>
                      <a:r>
                        <a:rPr lang="pl-PL" sz="140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 wydatkami do jakich JST są zobowiązane przepisami KN</a:t>
                      </a:r>
                      <a:endParaRPr lang="pl-PL" sz="14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591 mln zł</a:t>
                      </a:r>
                      <a:endParaRPr lang="pl-PL" sz="1400" b="1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758 mln zł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966 mln zł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1 165 mln zł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1 358 mln zł</a:t>
                      </a:r>
                      <a:endParaRPr lang="pl-PL" sz="14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2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3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Część </a:t>
            </a:r>
            <a:r>
              <a:rPr lang="pl-PL" sz="3600" dirty="0">
                <a:solidFill>
                  <a:schemeClr val="tx1"/>
                </a:solidFill>
              </a:rPr>
              <a:t>oświatowa subwencji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ogólnej </a:t>
            </a:r>
            <a:r>
              <a:rPr lang="pl-PL" sz="3600" dirty="0">
                <a:solidFill>
                  <a:schemeClr val="tx1"/>
                </a:solidFill>
              </a:rPr>
              <a:t>w 2019 roku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82277"/>
              </p:ext>
            </p:extLst>
          </p:nvPr>
        </p:nvGraphicFramePr>
        <p:xfrm>
          <a:off x="251520" y="1916832"/>
          <a:ext cx="864096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858"/>
                <a:gridCol w="2833102"/>
              </a:tblGrid>
              <a:tr h="1368152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Planowana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k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wota części oświatowej subwencji ogólnej na rok 2019*: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45.907 mln zł </a:t>
                      </a:r>
                      <a:endParaRPr lang="pl-PL" sz="2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Wzrost subwencji: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2.832,4</a:t>
                      </a:r>
                      <a:r>
                        <a:rPr lang="pl-PL" sz="28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mln zł, </a:t>
                      </a:r>
                    </a:p>
                    <a:p>
                      <a:pPr algn="l"/>
                      <a:r>
                        <a:rPr lang="pl-PL" sz="2800" b="1" dirty="0" smtClean="0">
                          <a:solidFill>
                            <a:schemeClr val="bg1"/>
                          </a:solidFill>
                        </a:rPr>
                        <a:t>tj. o 6,6 %.</a:t>
                      </a:r>
                      <a:endParaRPr lang="pl-PL" sz="2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7BA3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5904346"/>
            <a:ext cx="83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* Zgodnie z projektem ustawy budżetowej na 2019 rok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26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Zadania </a:t>
            </a:r>
            <a:r>
              <a:rPr lang="pl-PL" sz="3600" dirty="0">
                <a:solidFill>
                  <a:schemeClr val="tx1"/>
                </a:solidFill>
              </a:rPr>
              <a:t>uwzględniane podczas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planowania </a:t>
            </a:r>
            <a:r>
              <a:rPr lang="pl-PL" sz="3600" dirty="0">
                <a:solidFill>
                  <a:schemeClr val="tx1"/>
                </a:solidFill>
              </a:rPr>
              <a:t>kwoty subwencji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124744"/>
            <a:ext cx="700932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Podczas planowania kwoty </a:t>
            </a:r>
            <a:r>
              <a:rPr lang="pl-PL" sz="2200" b="1" dirty="0">
                <a:solidFill>
                  <a:schemeClr val="bg1"/>
                </a:solidFill>
              </a:rPr>
              <a:t>subwencji oświatowej </a:t>
            </a:r>
            <a:endParaRPr lang="pl-PL" sz="2200" b="1" dirty="0" smtClean="0">
              <a:solidFill>
                <a:schemeClr val="bg1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pl-PL" sz="2200" b="1" dirty="0" smtClean="0">
                <a:solidFill>
                  <a:schemeClr val="bg1"/>
                </a:solidFill>
              </a:rPr>
              <a:t>na </a:t>
            </a:r>
            <a:r>
              <a:rPr lang="pl-PL" sz="2200" b="1" dirty="0" smtClean="0">
                <a:solidFill>
                  <a:schemeClr val="bg1"/>
                </a:solidFill>
              </a:rPr>
              <a:t>2019 </a:t>
            </a:r>
            <a:r>
              <a:rPr lang="pl-PL" sz="2200" b="1" dirty="0">
                <a:solidFill>
                  <a:schemeClr val="bg1"/>
                </a:solidFill>
              </a:rPr>
              <a:t>r. </a:t>
            </a:r>
            <a:r>
              <a:rPr lang="pl-PL" sz="2200" b="1" dirty="0" smtClean="0">
                <a:solidFill>
                  <a:schemeClr val="bg1"/>
                </a:solidFill>
              </a:rPr>
              <a:t>uwzględniono:</a:t>
            </a:r>
            <a:endParaRPr lang="pl-PL" sz="2200" b="1" dirty="0">
              <a:solidFill>
                <a:schemeClr val="bg1"/>
              </a:solidFill>
            </a:endParaRPr>
          </a:p>
          <a:p>
            <a:pPr lvl="0">
              <a:spcBef>
                <a:spcPts val="600"/>
              </a:spcBef>
            </a:pPr>
            <a:endParaRPr lang="pl-PL" sz="17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89753"/>
              </p:ext>
            </p:extLst>
          </p:nvPr>
        </p:nvGraphicFramePr>
        <p:xfrm>
          <a:off x="670446" y="2208497"/>
          <a:ext cx="7200800" cy="248899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800644"/>
                <a:gridCol w="1400156"/>
              </a:tblGrid>
              <a:tr h="36979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Nazwa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Kwota w mln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1930830">
                <a:tc>
                  <a:txBody>
                    <a:bodyPr/>
                    <a:lstStyle/>
                    <a:p>
                      <a:pPr algn="l" fontAlgn="b">
                        <a:tabLst>
                          <a:tab pos="177800" algn="l"/>
                        </a:tabLst>
                      </a:pPr>
                      <a:r>
                        <a:rPr lang="pl-PL" sz="1800" u="none" strike="noStrike" dirty="0" smtClean="0">
                          <a:effectLst/>
                        </a:rPr>
                        <a:t>Zmiana </a:t>
                      </a:r>
                      <a:r>
                        <a:rPr lang="pl-PL" sz="1800" u="none" strike="noStrike" dirty="0">
                          <a:effectLst/>
                        </a:rPr>
                        <a:t>wynagrodzeń </a:t>
                      </a:r>
                      <a:r>
                        <a:rPr lang="pl-PL" sz="1800" u="none" strike="noStrike" dirty="0" smtClean="0">
                          <a:effectLst/>
                        </a:rPr>
                        <a:t>nauczycieli, </a:t>
                      </a:r>
                      <a:r>
                        <a:rPr lang="pl-PL" sz="1800" u="none" strike="noStrike" dirty="0">
                          <a:effectLst/>
                        </a:rPr>
                        <a:t>w tym: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podwyżka 5% od 1 stycznia 2019 r., 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skutek przechodzący podwyżki z 2018 r</a:t>
                      </a:r>
                      <a:r>
                        <a:rPr lang="pl-PL" sz="1800" u="none" strike="noStrike" dirty="0" smtClean="0">
                          <a:effectLst/>
                        </a:rPr>
                        <a:t>.,</a:t>
                      </a:r>
                      <a:r>
                        <a:rPr lang="pl-PL" sz="1800" u="none" strike="noStrike" dirty="0">
                          <a:effectLst/>
                        </a:rPr>
                        <a:t/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>
                          <a:effectLst/>
                        </a:rPr>
                        <a:t>- zmiana liczby etatów,</a:t>
                      </a:r>
                      <a:br>
                        <a:rPr lang="pl-PL" sz="1800" u="none" strike="noStrike" dirty="0">
                          <a:effectLst/>
                        </a:rPr>
                      </a:br>
                      <a:r>
                        <a:rPr lang="pl-PL" sz="1800" u="none" strike="noStrike" dirty="0" smtClean="0">
                          <a:effectLst/>
                        </a:rPr>
                        <a:t>Przekazanie </a:t>
                      </a:r>
                      <a:r>
                        <a:rPr lang="pl-PL" sz="1800" u="none" strike="noStrike" dirty="0">
                          <a:effectLst/>
                        </a:rPr>
                        <a:t>kilku szkół rolniczych do prowadzenia Ministrowi </a:t>
                      </a:r>
                      <a:r>
                        <a:rPr lang="pl-PL" sz="18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pl-PL" sz="1800" u="none" strike="noStrike" dirty="0" smtClean="0">
                          <a:effectLst/>
                        </a:rPr>
                        <a:t>Rolnictwa i Rozwoju Wsi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</a:rPr>
                        <a:t>2 </a:t>
                      </a:r>
                      <a:r>
                        <a:rPr lang="pl-PL" sz="1800" u="none" strike="noStrike" dirty="0" smtClean="0">
                          <a:effectLst/>
                        </a:rPr>
                        <a:t>832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3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Planowany podział subwencji na 2019</a:t>
            </a:r>
            <a:endParaRPr lang="pl-PL" sz="32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37031" y="1484784"/>
            <a:ext cx="8136904" cy="4934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pl-PL" sz="2000" dirty="0">
                <a:solidFill>
                  <a:schemeClr val="bg1"/>
                </a:solidFill>
              </a:rPr>
              <a:t>Podział kwoty 45 mld  724 mln zł </a:t>
            </a:r>
            <a:r>
              <a:rPr lang="pl-PL" sz="2000" dirty="0" smtClean="0">
                <a:solidFill>
                  <a:schemeClr val="bg1"/>
                </a:solidFill>
              </a:rPr>
              <a:t>na </a:t>
            </a:r>
            <a:r>
              <a:rPr lang="pl-PL" sz="2000" dirty="0">
                <a:solidFill>
                  <a:schemeClr val="bg1"/>
                </a:solidFill>
              </a:rPr>
              <a:t>poszczególne rodzaje jednostek samorządu terytorialnego </a:t>
            </a:r>
            <a:r>
              <a:rPr lang="pl-PL" sz="2000" dirty="0" smtClean="0">
                <a:solidFill>
                  <a:schemeClr val="bg1"/>
                </a:solidFill>
              </a:rPr>
              <a:t>kształtuje </a:t>
            </a:r>
            <a:r>
              <a:rPr lang="pl-PL" sz="2000" dirty="0">
                <a:solidFill>
                  <a:schemeClr val="bg1"/>
                </a:solidFill>
              </a:rPr>
              <a:t>się następująco</a:t>
            </a:r>
            <a:r>
              <a:rPr lang="pl-PL" sz="2000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14000"/>
              </a:lnSpc>
            </a:pPr>
            <a:endParaRPr lang="pl-PL" sz="2000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000" dirty="0">
                <a:solidFill>
                  <a:schemeClr val="bg1"/>
                </a:solidFill>
              </a:rPr>
              <a:t>• </a:t>
            </a:r>
            <a:r>
              <a:rPr lang="pl-PL" sz="2000" b="1" dirty="0" smtClean="0">
                <a:solidFill>
                  <a:schemeClr val="bg1"/>
                </a:solidFill>
              </a:rPr>
              <a:t>gminy </a:t>
            </a:r>
            <a:r>
              <a:rPr lang="pl-PL" sz="2000" dirty="0">
                <a:solidFill>
                  <a:schemeClr val="bg1"/>
                </a:solidFill>
              </a:rPr>
              <a:t>– 29 mld </a:t>
            </a:r>
            <a:r>
              <a:rPr lang="pl-PL" sz="2000" dirty="0" smtClean="0">
                <a:solidFill>
                  <a:schemeClr val="bg1"/>
                </a:solidFill>
              </a:rPr>
              <a:t>205 </a:t>
            </a:r>
            <a:r>
              <a:rPr lang="pl-PL" sz="2000" dirty="0">
                <a:solidFill>
                  <a:schemeClr val="bg1"/>
                </a:solidFill>
              </a:rPr>
              <a:t>mln zł (63,9%),</a:t>
            </a:r>
          </a:p>
          <a:p>
            <a:pPr marL="896938" indent="-896938">
              <a:lnSpc>
                <a:spcPct val="114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▫ </a:t>
            </a:r>
            <a:r>
              <a:rPr lang="pl-PL" sz="2000" i="1" dirty="0">
                <a:solidFill>
                  <a:schemeClr val="bg1"/>
                </a:solidFill>
              </a:rPr>
              <a:t>w tym miasta na prawach powiatu w zakresie zadań </a:t>
            </a:r>
            <a:endParaRPr lang="pl-PL" sz="2000" i="1" dirty="0" smtClean="0">
              <a:solidFill>
                <a:schemeClr val="bg1"/>
              </a:solidFill>
            </a:endParaRPr>
          </a:p>
          <a:p>
            <a:pPr marL="896938" indent="-896938">
              <a:lnSpc>
                <a:spcPct val="114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gminy </a:t>
            </a:r>
            <a:r>
              <a:rPr lang="pl-PL" sz="2000" i="1" dirty="0">
                <a:solidFill>
                  <a:schemeClr val="bg1"/>
                </a:solidFill>
              </a:rPr>
              <a:t>– 7 mld 809 mln zł,</a:t>
            </a:r>
          </a:p>
          <a:p>
            <a:pPr marL="896938" indent="-896938">
              <a:lnSpc>
                <a:spcPct val="114000"/>
              </a:lnSpc>
            </a:pPr>
            <a:endParaRPr lang="pl-PL" sz="2000" i="1" dirty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000" dirty="0" smtClean="0">
                <a:solidFill>
                  <a:schemeClr val="bg1"/>
                </a:solidFill>
              </a:rPr>
              <a:t>•</a:t>
            </a:r>
            <a:r>
              <a:rPr lang="pl-PL" sz="2000" b="1" dirty="0" smtClean="0">
                <a:solidFill>
                  <a:schemeClr val="bg1"/>
                </a:solidFill>
              </a:rPr>
              <a:t>powiaty </a:t>
            </a:r>
            <a:r>
              <a:rPr lang="pl-PL" sz="2000" dirty="0">
                <a:solidFill>
                  <a:schemeClr val="bg1"/>
                </a:solidFill>
              </a:rPr>
              <a:t>– 15 mld 912 mln zł  (34,8%),</a:t>
            </a:r>
          </a:p>
          <a:p>
            <a:pPr marL="896938" indent="-896938">
              <a:lnSpc>
                <a:spcPct val="114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▫ </a:t>
            </a:r>
            <a:r>
              <a:rPr lang="pl-PL" sz="2000" i="1" dirty="0">
                <a:solidFill>
                  <a:schemeClr val="bg1"/>
                </a:solidFill>
              </a:rPr>
              <a:t>w tym miasta na prawach powiatu w zakresie zadań powiatu – </a:t>
            </a:r>
            <a:endParaRPr lang="pl-PL" sz="2000" i="1" dirty="0" smtClean="0">
              <a:solidFill>
                <a:schemeClr val="bg1"/>
              </a:solidFill>
            </a:endParaRPr>
          </a:p>
          <a:p>
            <a:pPr marL="896938" indent="-896938">
              <a:lnSpc>
                <a:spcPct val="114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7 </a:t>
            </a:r>
            <a:r>
              <a:rPr lang="pl-PL" sz="2000" i="1" dirty="0">
                <a:solidFill>
                  <a:schemeClr val="bg1"/>
                </a:solidFill>
              </a:rPr>
              <a:t>mld 528 mln zł,</a:t>
            </a:r>
          </a:p>
          <a:p>
            <a:pPr marL="896938" indent="-896938">
              <a:lnSpc>
                <a:spcPct val="114000"/>
              </a:lnSpc>
            </a:pPr>
            <a:endParaRPr lang="pl-PL" sz="2000" i="1" dirty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000" dirty="0" smtClean="0">
                <a:solidFill>
                  <a:schemeClr val="bg1"/>
                </a:solidFill>
              </a:rPr>
              <a:t>•</a:t>
            </a:r>
            <a:r>
              <a:rPr lang="pl-PL" sz="2000" b="1" dirty="0" smtClean="0">
                <a:solidFill>
                  <a:schemeClr val="bg1"/>
                </a:solidFill>
              </a:rPr>
              <a:t>województwa </a:t>
            </a:r>
            <a:r>
              <a:rPr lang="pl-PL" sz="2000" dirty="0">
                <a:solidFill>
                  <a:schemeClr val="bg1"/>
                </a:solidFill>
              </a:rPr>
              <a:t>– </a:t>
            </a:r>
            <a:r>
              <a:rPr lang="pl-PL" sz="2000" dirty="0" smtClean="0">
                <a:solidFill>
                  <a:schemeClr val="bg1"/>
                </a:solidFill>
              </a:rPr>
              <a:t>607 </a:t>
            </a:r>
            <a:r>
              <a:rPr lang="pl-PL" sz="2000" dirty="0">
                <a:solidFill>
                  <a:schemeClr val="bg1"/>
                </a:solidFill>
              </a:rPr>
              <a:t>mln zł  (1,33%).</a:t>
            </a:r>
          </a:p>
          <a:p>
            <a:pPr>
              <a:lnSpc>
                <a:spcPct val="114000"/>
              </a:lnSpc>
            </a:pPr>
            <a:endParaRPr lang="pl-PL" dirty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Planowany podział subwencji na 2019</a:t>
            </a:r>
            <a:endParaRPr lang="pl-PL" sz="32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83568" y="1556792"/>
            <a:ext cx="765760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500" dirty="0" smtClean="0">
                <a:solidFill>
                  <a:schemeClr val="bg1"/>
                </a:solidFill>
              </a:rPr>
              <a:t>Wzrost </a:t>
            </a:r>
            <a:r>
              <a:rPr lang="pl-PL" sz="2500" dirty="0">
                <a:solidFill>
                  <a:schemeClr val="bg1"/>
                </a:solidFill>
              </a:rPr>
              <a:t>kwoty subwencji oświatowej w stosunku do roku poprzedniego</a:t>
            </a:r>
            <a:r>
              <a:rPr lang="pl-PL" sz="2500" dirty="0" smtClean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14000"/>
              </a:lnSpc>
            </a:pPr>
            <a:endParaRPr lang="pl-PL" sz="15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schemeClr val="bg1"/>
                </a:solidFill>
              </a:rPr>
              <a:t>gminy</a:t>
            </a:r>
            <a:r>
              <a:rPr lang="pl-PL" sz="2500" dirty="0" smtClean="0">
                <a:solidFill>
                  <a:schemeClr val="bg1"/>
                </a:solidFill>
              </a:rPr>
              <a:t> - o </a:t>
            </a:r>
            <a:r>
              <a:rPr lang="pl-PL" sz="2500" dirty="0">
                <a:solidFill>
                  <a:schemeClr val="bg1"/>
                </a:solidFill>
              </a:rPr>
              <a:t>4,7</a:t>
            </a:r>
            <a:r>
              <a:rPr lang="pl-PL" sz="2500" dirty="0" smtClean="0">
                <a:solidFill>
                  <a:schemeClr val="bg1"/>
                </a:solidFill>
              </a:rPr>
              <a:t>%, </a:t>
            </a:r>
            <a:r>
              <a:rPr lang="pl-PL" sz="2500" dirty="0">
                <a:solidFill>
                  <a:schemeClr val="bg1"/>
                </a:solidFill>
              </a:rPr>
              <a:t>przy spadku liczby uczniów o 2 %, </a:t>
            </a:r>
            <a:endParaRPr lang="pl-PL" sz="2500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endParaRPr lang="pl-PL" sz="15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schemeClr val="bg1"/>
                </a:solidFill>
              </a:rPr>
              <a:t>powiaty</a:t>
            </a:r>
            <a:r>
              <a:rPr lang="pl-PL" sz="2500" dirty="0" smtClean="0">
                <a:solidFill>
                  <a:schemeClr val="bg1"/>
                </a:solidFill>
              </a:rPr>
              <a:t> - o </a:t>
            </a:r>
            <a:r>
              <a:rPr lang="pl-PL" sz="2500" dirty="0">
                <a:solidFill>
                  <a:schemeClr val="bg1"/>
                </a:solidFill>
              </a:rPr>
              <a:t>10,5</a:t>
            </a:r>
            <a:r>
              <a:rPr lang="pl-PL" sz="2500" dirty="0" smtClean="0">
                <a:solidFill>
                  <a:schemeClr val="bg1"/>
                </a:solidFill>
              </a:rPr>
              <a:t>%, </a:t>
            </a:r>
            <a:r>
              <a:rPr lang="pl-PL" sz="2500" dirty="0">
                <a:solidFill>
                  <a:schemeClr val="bg1"/>
                </a:solidFill>
              </a:rPr>
              <a:t>przy wzroście liczby uczniów o 4,3 </a:t>
            </a:r>
            <a:r>
              <a:rPr lang="pl-PL" sz="2500" dirty="0" smtClean="0">
                <a:solidFill>
                  <a:schemeClr val="bg1"/>
                </a:solidFill>
              </a:rPr>
              <a:t>%,</a:t>
            </a:r>
          </a:p>
          <a:p>
            <a:pPr>
              <a:lnSpc>
                <a:spcPct val="114000"/>
              </a:lnSpc>
            </a:pPr>
            <a:endParaRPr lang="pl-PL" sz="15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500" b="1" dirty="0" smtClean="0">
                <a:solidFill>
                  <a:schemeClr val="bg1"/>
                </a:solidFill>
              </a:rPr>
              <a:t>województwa</a:t>
            </a:r>
            <a:r>
              <a:rPr lang="pl-PL" sz="2500" dirty="0" smtClean="0">
                <a:solidFill>
                  <a:schemeClr val="bg1"/>
                </a:solidFill>
              </a:rPr>
              <a:t> -  </a:t>
            </a:r>
            <a:r>
              <a:rPr lang="pl-PL" sz="2500" dirty="0">
                <a:solidFill>
                  <a:schemeClr val="bg1"/>
                </a:solidFill>
              </a:rPr>
              <a:t>o 3,5</a:t>
            </a:r>
            <a:r>
              <a:rPr lang="pl-PL" sz="2500" dirty="0" smtClean="0">
                <a:solidFill>
                  <a:schemeClr val="bg1"/>
                </a:solidFill>
              </a:rPr>
              <a:t>%, </a:t>
            </a:r>
            <a:r>
              <a:rPr lang="pl-PL" sz="2500" dirty="0">
                <a:solidFill>
                  <a:schemeClr val="bg1"/>
                </a:solidFill>
              </a:rPr>
              <a:t>przy spadku liczby uczniów </a:t>
            </a:r>
            <a:endParaRPr lang="pl-PL" sz="2500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500" dirty="0">
                <a:solidFill>
                  <a:schemeClr val="bg1"/>
                </a:solidFill>
              </a:rPr>
              <a:t> </a:t>
            </a:r>
            <a:r>
              <a:rPr lang="pl-PL" sz="2500" dirty="0" smtClean="0">
                <a:solidFill>
                  <a:schemeClr val="bg1"/>
                </a:solidFill>
              </a:rPr>
              <a:t>   </a:t>
            </a:r>
            <a:r>
              <a:rPr lang="pl-PL" sz="2500" dirty="0" smtClean="0">
                <a:solidFill>
                  <a:schemeClr val="bg1"/>
                </a:solidFill>
              </a:rPr>
              <a:t>o </a:t>
            </a:r>
            <a:r>
              <a:rPr lang="pl-PL" sz="2500" dirty="0">
                <a:solidFill>
                  <a:schemeClr val="bg1"/>
                </a:solidFill>
              </a:rPr>
              <a:t>4,2 </a:t>
            </a:r>
            <a:r>
              <a:rPr lang="pl-PL" sz="2500" dirty="0" smtClean="0">
                <a:solidFill>
                  <a:schemeClr val="bg1"/>
                </a:solidFill>
              </a:rPr>
              <a:t>%.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200" dirty="0" smtClean="0">
                <a:solidFill>
                  <a:schemeClr val="tx1"/>
                </a:solidFill>
              </a:rPr>
              <a:t>Planowany podział subwencji na 2019</a:t>
            </a:r>
            <a:endParaRPr lang="pl-PL" sz="32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83568" y="1958773"/>
            <a:ext cx="7657609" cy="3370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Liczba </a:t>
            </a:r>
            <a:r>
              <a:rPr lang="pl-PL" sz="2400" dirty="0">
                <a:solidFill>
                  <a:schemeClr val="bg1"/>
                </a:solidFill>
              </a:rPr>
              <a:t>uczniów wykazana w systemie informacji oświatowej wg stanu na dzień 30 września 2018 r., przyjęta do podziału subwencji oświatowej, </a:t>
            </a:r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>
                <a:solidFill>
                  <a:schemeClr val="bg1"/>
                </a:solidFill>
              </a:rPr>
              <a:t>stosunku do liczby uczniów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z </a:t>
            </a:r>
            <a:r>
              <a:rPr lang="pl-PL" sz="2400" dirty="0">
                <a:solidFill>
                  <a:schemeClr val="bg1"/>
                </a:solidFill>
              </a:rPr>
              <a:t>ubiegłego roku szkolnego, spadła o </a:t>
            </a:r>
            <a:r>
              <a:rPr lang="pl-PL" sz="2400" dirty="0" smtClean="0">
                <a:solidFill>
                  <a:schemeClr val="bg1"/>
                </a:solidFill>
              </a:rPr>
              <a:t>ok. </a:t>
            </a:r>
            <a:r>
              <a:rPr lang="pl-PL" sz="2400" b="1" dirty="0" smtClean="0">
                <a:solidFill>
                  <a:schemeClr val="bg1"/>
                </a:solidFill>
              </a:rPr>
              <a:t>4 </a:t>
            </a:r>
            <a:r>
              <a:rPr lang="pl-PL" sz="2400" b="1" dirty="0">
                <a:solidFill>
                  <a:schemeClr val="bg1"/>
                </a:solidFill>
              </a:rPr>
              <a:t>tys</a:t>
            </a:r>
            <a:r>
              <a:rPr lang="pl-PL" sz="2400" dirty="0">
                <a:solidFill>
                  <a:schemeClr val="bg1"/>
                </a:solidFill>
              </a:rPr>
              <a:t>. i wynosi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b="1" dirty="0" smtClean="0">
                <a:solidFill>
                  <a:schemeClr val="bg1"/>
                </a:solidFill>
              </a:rPr>
              <a:t>4 </a:t>
            </a:r>
            <a:r>
              <a:rPr lang="pl-PL" sz="2400" b="1" dirty="0">
                <a:solidFill>
                  <a:schemeClr val="bg1"/>
                </a:solidFill>
              </a:rPr>
              <a:t>890 </a:t>
            </a:r>
            <a:r>
              <a:rPr lang="pl-PL" sz="2400" dirty="0">
                <a:solidFill>
                  <a:schemeClr val="bg1"/>
                </a:solidFill>
              </a:rPr>
              <a:t>tys. (wg. SIO stan na 30 września 2017 r. liczba uczniów wynosiła </a:t>
            </a:r>
            <a:r>
              <a:rPr lang="pl-PL" sz="2400" b="1" dirty="0">
                <a:solidFill>
                  <a:schemeClr val="bg1"/>
                </a:solidFill>
              </a:rPr>
              <a:t>4 894 tys</a:t>
            </a:r>
            <a:r>
              <a:rPr lang="pl-PL" sz="2400" dirty="0">
                <a:solidFill>
                  <a:schemeClr val="bg1"/>
                </a:solidFill>
              </a:rPr>
              <a:t>.).</a:t>
            </a:r>
          </a:p>
          <a:p>
            <a:pPr>
              <a:lnSpc>
                <a:spcPct val="114000"/>
              </a:lnSpc>
            </a:pP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etatów nauczycieli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51520" y="1340768"/>
            <a:ext cx="828092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Przy </a:t>
            </a:r>
            <a:r>
              <a:rPr lang="pl-PL" sz="2400" dirty="0">
                <a:solidFill>
                  <a:schemeClr val="bg1"/>
                </a:solidFill>
              </a:rPr>
              <a:t>projektowaniu kwoty subwencji </a:t>
            </a:r>
            <a:r>
              <a:rPr lang="pl-PL" sz="2400" dirty="0" smtClean="0">
                <a:solidFill>
                  <a:schemeClr val="bg1"/>
                </a:solidFill>
              </a:rPr>
              <a:t>na rok 2019 uwzględniono prognozę liczby </a:t>
            </a:r>
            <a:r>
              <a:rPr lang="pl-PL" sz="2400" dirty="0">
                <a:solidFill>
                  <a:schemeClr val="bg1"/>
                </a:solidFill>
              </a:rPr>
              <a:t>etatów nauczycieli w szkołach i placówkach prowadzonych przez jednostki samorządu terytorialnego wraz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z </a:t>
            </a:r>
            <a:r>
              <a:rPr lang="pl-PL" sz="2400" dirty="0">
                <a:solidFill>
                  <a:schemeClr val="bg1"/>
                </a:solidFill>
              </a:rPr>
              <a:t>liczbą etatów przypadającą na dzieci 6-letnie w wychowaniu przedszkolnym.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endParaRPr lang="pl-PL" sz="2200" dirty="0">
              <a:solidFill>
                <a:schemeClr val="bg1"/>
              </a:solidFill>
            </a:endParaRPr>
          </a:p>
          <a:p>
            <a:pPr algn="just"/>
            <a:r>
              <a:rPr lang="pl-PL" sz="2400" dirty="0">
                <a:solidFill>
                  <a:schemeClr val="bg1"/>
                </a:solidFill>
              </a:rPr>
              <a:t>Założono, że liczba ta we </a:t>
            </a:r>
            <a:r>
              <a:rPr lang="pl-PL" sz="2400" b="1" dirty="0">
                <a:solidFill>
                  <a:schemeClr val="bg1"/>
                </a:solidFill>
              </a:rPr>
              <a:t>wrześniu 2018 r. </a:t>
            </a:r>
            <a:r>
              <a:rPr lang="pl-PL" sz="2400" dirty="0">
                <a:solidFill>
                  <a:schemeClr val="bg1"/>
                </a:solidFill>
              </a:rPr>
              <a:t>wyniesie </a:t>
            </a:r>
            <a:r>
              <a:rPr lang="pl-PL" sz="2400" b="1" dirty="0">
                <a:solidFill>
                  <a:schemeClr val="bg1"/>
                </a:solidFill>
              </a:rPr>
              <a:t>531,3 </a:t>
            </a:r>
            <a:r>
              <a:rPr lang="pl-PL" sz="2400" dirty="0">
                <a:solidFill>
                  <a:schemeClr val="bg1"/>
                </a:solidFill>
              </a:rPr>
              <a:t>tys. </a:t>
            </a:r>
            <a:r>
              <a:rPr lang="pl-PL" sz="2400" dirty="0">
                <a:solidFill>
                  <a:schemeClr val="bg1"/>
                </a:solidFill>
              </a:rPr>
              <a:t>etat. </a:t>
            </a:r>
            <a:r>
              <a:rPr lang="pl-PL" sz="2400" dirty="0">
                <a:solidFill>
                  <a:schemeClr val="bg1"/>
                </a:solidFill>
              </a:rPr>
              <a:t>i będzie o </a:t>
            </a:r>
            <a:r>
              <a:rPr lang="pl-PL" sz="2400" b="1" dirty="0">
                <a:solidFill>
                  <a:schemeClr val="bg1"/>
                </a:solidFill>
              </a:rPr>
              <a:t>8,7 tys.</a:t>
            </a:r>
            <a:r>
              <a:rPr lang="pl-PL" sz="2400" dirty="0">
                <a:solidFill>
                  <a:schemeClr val="bg1"/>
                </a:solidFill>
              </a:rPr>
              <a:t> wyższa od danych z 30 września 2017 r. (522,6 tys. etatów).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Z </a:t>
            </a:r>
            <a:r>
              <a:rPr lang="pl-PL" sz="2400" dirty="0">
                <a:solidFill>
                  <a:schemeClr val="bg1"/>
                </a:solidFill>
              </a:rPr>
              <a:t>danych rzeczywistych wykazanych w SIO wynika, że liczba etatów, z uwzględnieniem etatów nauczycieli dzieci 6-letnich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r>
              <a:rPr lang="pl-PL" sz="2400" dirty="0" smtClean="0">
                <a:solidFill>
                  <a:schemeClr val="bg1"/>
                </a:solidFill>
              </a:rPr>
              <a:t>i </a:t>
            </a:r>
            <a:r>
              <a:rPr lang="pl-PL" sz="2400" dirty="0">
                <a:solidFill>
                  <a:schemeClr val="bg1"/>
                </a:solidFill>
              </a:rPr>
              <a:t>starszych w wychowaniu przedszkolnym, na dzień </a:t>
            </a:r>
            <a:r>
              <a:rPr lang="pl-PL" sz="2400" b="1" dirty="0">
                <a:solidFill>
                  <a:schemeClr val="bg1"/>
                </a:solidFill>
              </a:rPr>
              <a:t>30 września 2018 r. </a:t>
            </a:r>
            <a:r>
              <a:rPr lang="pl-PL" sz="2400" dirty="0">
                <a:solidFill>
                  <a:schemeClr val="bg1"/>
                </a:solidFill>
              </a:rPr>
              <a:t>wynosi </a:t>
            </a:r>
            <a:r>
              <a:rPr lang="pl-PL" sz="2400" b="1" dirty="0">
                <a:solidFill>
                  <a:schemeClr val="bg1"/>
                </a:solidFill>
              </a:rPr>
              <a:t>529,7 </a:t>
            </a:r>
            <a:r>
              <a:rPr lang="pl-PL" sz="2400" dirty="0">
                <a:solidFill>
                  <a:schemeClr val="bg1"/>
                </a:solidFill>
              </a:rPr>
              <a:t>tys. etatów i jest </a:t>
            </a:r>
            <a:r>
              <a:rPr lang="pl-PL" sz="2400" dirty="0" smtClean="0">
                <a:solidFill>
                  <a:schemeClr val="bg1"/>
                </a:solidFill>
              </a:rPr>
              <a:t>wyższa </a:t>
            </a:r>
            <a:r>
              <a:rPr lang="pl-PL" sz="2400" dirty="0">
                <a:solidFill>
                  <a:schemeClr val="bg1"/>
                </a:solidFill>
              </a:rPr>
              <a:t>o </a:t>
            </a:r>
            <a:r>
              <a:rPr lang="pl-PL" sz="2400" b="1" dirty="0">
                <a:solidFill>
                  <a:schemeClr val="bg1"/>
                </a:solidFill>
              </a:rPr>
              <a:t>7,1 </a:t>
            </a:r>
            <a:r>
              <a:rPr lang="pl-PL" sz="2400" dirty="0">
                <a:solidFill>
                  <a:schemeClr val="bg1"/>
                </a:solidFill>
              </a:rPr>
              <a:t>tys. etatów od liczby etatów z 30 września 2017 r. (522,6 tys.).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0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Sytuacja finansowa JST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39552" y="1484784"/>
            <a:ext cx="8258012" cy="4302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Obserwujemy </a:t>
            </a:r>
            <a:r>
              <a:rPr lang="pl-PL" sz="2400" dirty="0">
                <a:solidFill>
                  <a:schemeClr val="bg1"/>
                </a:solidFill>
              </a:rPr>
              <a:t>korzystną dynamikę w dochodach własnych JST – dochody własne ogółem wzrosły w 2017 r. w skali kraju o </a:t>
            </a:r>
            <a:r>
              <a:rPr lang="pl-PL" sz="2400" b="1" dirty="0">
                <a:solidFill>
                  <a:schemeClr val="bg1"/>
                </a:solidFill>
              </a:rPr>
              <a:t>6,2% </a:t>
            </a:r>
            <a:r>
              <a:rPr lang="pl-PL" sz="2400" dirty="0">
                <a:solidFill>
                  <a:schemeClr val="bg1"/>
                </a:solidFill>
              </a:rPr>
              <a:t>(106,7 mld zł w 2016 r. – 113,2 mld zł w 2017 r.).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Przykładowo</a:t>
            </a:r>
            <a:r>
              <a:rPr lang="pl-PL" sz="2400" dirty="0">
                <a:solidFill>
                  <a:schemeClr val="bg1"/>
                </a:solidFill>
              </a:rPr>
              <a:t>: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dochody </a:t>
            </a:r>
            <a:r>
              <a:rPr lang="pl-PL" sz="2400" dirty="0">
                <a:solidFill>
                  <a:schemeClr val="bg1"/>
                </a:solidFill>
              </a:rPr>
              <a:t>z tytułu udziału w podatku dochodowym od osób fizycznych wzrosły r/r o 9,2%, 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dochody </a:t>
            </a:r>
            <a:r>
              <a:rPr lang="pl-PL" sz="2400" dirty="0">
                <a:solidFill>
                  <a:schemeClr val="bg1"/>
                </a:solidFill>
              </a:rPr>
              <a:t>z tytułu udziału w podatku dochodowym od osób prawnych </a:t>
            </a:r>
            <a:r>
              <a:rPr lang="pl-PL" sz="2400" dirty="0">
                <a:solidFill>
                  <a:schemeClr val="bg1"/>
                </a:solidFill>
              </a:rPr>
              <a:t>wzrosły o </a:t>
            </a:r>
            <a:r>
              <a:rPr lang="pl-PL" sz="2400" dirty="0">
                <a:solidFill>
                  <a:schemeClr val="bg1"/>
                </a:solidFill>
              </a:rPr>
              <a:t>12,6</a:t>
            </a:r>
            <a:r>
              <a:rPr lang="pl-PL" sz="2400" dirty="0" smtClean="0">
                <a:solidFill>
                  <a:schemeClr val="bg1"/>
                </a:solidFill>
              </a:rPr>
              <a:t>%,</a:t>
            </a:r>
            <a:endParaRPr lang="pl-PL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bg1"/>
                </a:solidFill>
              </a:rPr>
              <a:t>dochody </a:t>
            </a:r>
            <a:r>
              <a:rPr lang="pl-PL" sz="2400" dirty="0">
                <a:solidFill>
                  <a:schemeClr val="bg1"/>
                </a:solidFill>
              </a:rPr>
              <a:t>własne z tytułu podatku od nieruchomości wzrosły </a:t>
            </a:r>
            <a:endParaRPr lang="pl-PL" sz="2400" dirty="0" smtClean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     o </a:t>
            </a:r>
            <a:r>
              <a:rPr lang="pl-PL" sz="2400" dirty="0">
                <a:solidFill>
                  <a:schemeClr val="bg1"/>
                </a:solidFill>
              </a:rPr>
              <a:t>5,1</a:t>
            </a:r>
            <a:r>
              <a:rPr lang="pl-PL" sz="2400" dirty="0" smtClean="0">
                <a:solidFill>
                  <a:schemeClr val="bg1"/>
                </a:solidFill>
              </a:rPr>
              <a:t>%.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03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Sytuacja finansowa JST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87524" y="1196752"/>
            <a:ext cx="8568952" cy="535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pl-PL" sz="2400" dirty="0">
                <a:solidFill>
                  <a:schemeClr val="bg1"/>
                </a:solidFill>
              </a:rPr>
              <a:t>Z porównania danych dotyczących wydatków bieżących JST w dziale 801 i 854 (z wyłączeniem przedszkoli i dowożenia uczniów) do wydatków ogółem  wynika, że wskaźnik ten w 2017 roku wyniósł </a:t>
            </a:r>
            <a:r>
              <a:rPr lang="pl-PL" sz="2400" b="1" dirty="0">
                <a:solidFill>
                  <a:schemeClr val="bg1"/>
                </a:solidFill>
              </a:rPr>
              <a:t>23,8%</a:t>
            </a:r>
            <a:r>
              <a:rPr lang="pl-PL" sz="2400" dirty="0">
                <a:solidFill>
                  <a:schemeClr val="bg1"/>
                </a:solidFill>
              </a:rPr>
              <a:t> i był niższy niż w poprzednim roku o </a:t>
            </a:r>
            <a:r>
              <a:rPr lang="pl-PL" sz="2400" b="1" dirty="0">
                <a:solidFill>
                  <a:schemeClr val="bg1"/>
                </a:solidFill>
              </a:rPr>
              <a:t>1,9 </a:t>
            </a:r>
            <a:r>
              <a:rPr lang="pl-PL" sz="2400" dirty="0">
                <a:solidFill>
                  <a:schemeClr val="bg1"/>
                </a:solidFill>
              </a:rPr>
              <a:t>pkt proc. </a:t>
            </a:r>
            <a:endParaRPr lang="pl-PL" sz="2400" dirty="0" smtClean="0">
              <a:solidFill>
                <a:schemeClr val="bg1"/>
              </a:solidFill>
            </a:endParaRPr>
          </a:p>
          <a:p>
            <a:pPr algn="just"/>
            <a:endParaRPr lang="pl-PL" sz="1400" dirty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Najwyższa </a:t>
            </a:r>
            <a:r>
              <a:rPr lang="pl-PL" sz="2400" dirty="0">
                <a:solidFill>
                  <a:schemeClr val="bg1"/>
                </a:solidFill>
              </a:rPr>
              <a:t>dynamika zmiany wskaźnika wystąpiła w </a:t>
            </a:r>
            <a:r>
              <a:rPr lang="pl-PL" sz="2400" dirty="0">
                <a:solidFill>
                  <a:srgbClr val="FFC000"/>
                </a:solidFill>
              </a:rPr>
              <a:t>gminach</a:t>
            </a:r>
            <a:r>
              <a:rPr lang="pl-PL" sz="2400" dirty="0">
                <a:solidFill>
                  <a:schemeClr val="bg1"/>
                </a:solidFill>
              </a:rPr>
              <a:t> – spadek o 2,6 pkt </a:t>
            </a:r>
            <a:r>
              <a:rPr lang="pl-PL" sz="2400" dirty="0" smtClean="0">
                <a:solidFill>
                  <a:schemeClr val="bg1"/>
                </a:solidFill>
              </a:rPr>
              <a:t>proc (23,3% - 2017 r.). </a:t>
            </a: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W pozostałych rodzajach </a:t>
            </a:r>
            <a:r>
              <a:rPr lang="pl-PL" sz="2400" dirty="0">
                <a:solidFill>
                  <a:schemeClr val="bg1"/>
                </a:solidFill>
              </a:rPr>
              <a:t>samorządu w 2017 r. wskaźnik </a:t>
            </a:r>
            <a:r>
              <a:rPr lang="pl-PL" sz="2400" dirty="0" smtClean="0">
                <a:solidFill>
                  <a:schemeClr val="bg1"/>
                </a:solidFill>
              </a:rPr>
              <a:t>wynosił</a:t>
            </a:r>
            <a:r>
              <a:rPr lang="pl-PL" sz="2400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</a:rPr>
              <a:t>miasta </a:t>
            </a:r>
            <a:r>
              <a:rPr lang="pl-PL" sz="2400" dirty="0">
                <a:solidFill>
                  <a:srgbClr val="FFC000"/>
                </a:solidFill>
              </a:rPr>
              <a:t>na prawach powiatu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- 24,3</a:t>
            </a:r>
            <a:r>
              <a:rPr lang="pl-PL" sz="2400" dirty="0" smtClean="0">
                <a:solidFill>
                  <a:schemeClr val="bg1"/>
                </a:solidFill>
              </a:rPr>
              <a:t>% </a:t>
            </a:r>
            <a:r>
              <a:rPr lang="pl-PL" sz="2400" dirty="0" smtClean="0">
                <a:solidFill>
                  <a:schemeClr val="bg1"/>
                </a:solidFill>
              </a:rPr>
              <a:t>(-1,1 </a:t>
            </a:r>
            <a:r>
              <a:rPr lang="pl-PL" sz="2400" dirty="0">
                <a:solidFill>
                  <a:schemeClr val="bg1"/>
                </a:solidFill>
              </a:rPr>
              <a:t>pkt </a:t>
            </a:r>
            <a:r>
              <a:rPr lang="pl-PL" sz="2400" dirty="0" smtClean="0">
                <a:solidFill>
                  <a:schemeClr val="bg1"/>
                </a:solidFill>
              </a:rPr>
              <a:t>proc.),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</a:rPr>
              <a:t>powiaty ziemskie </a:t>
            </a:r>
            <a:r>
              <a:rPr lang="pl-PL" sz="2400" dirty="0" smtClean="0">
                <a:solidFill>
                  <a:schemeClr val="bg1"/>
                </a:solidFill>
              </a:rPr>
              <a:t>-</a:t>
            </a:r>
            <a:r>
              <a:rPr lang="pl-PL" sz="2400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dirty="0">
                <a:solidFill>
                  <a:schemeClr val="bg1"/>
                </a:solidFill>
              </a:rPr>
              <a:t>34,7% </a:t>
            </a:r>
            <a:r>
              <a:rPr lang="pl-PL" sz="2400" dirty="0" smtClean="0">
                <a:solidFill>
                  <a:schemeClr val="bg1"/>
                </a:solidFill>
              </a:rPr>
              <a:t>(-1,8 </a:t>
            </a:r>
            <a:r>
              <a:rPr lang="pl-PL" sz="2400" dirty="0">
                <a:solidFill>
                  <a:schemeClr val="bg1"/>
                </a:solidFill>
              </a:rPr>
              <a:t>pkt </a:t>
            </a:r>
            <a:r>
              <a:rPr lang="pl-PL" sz="2400" dirty="0" smtClean="0">
                <a:solidFill>
                  <a:schemeClr val="bg1"/>
                </a:solidFill>
              </a:rPr>
              <a:t>proc.),</a:t>
            </a:r>
          </a:p>
          <a:p>
            <a:pPr marL="342900" indent="-342900" algn="just">
              <a:lnSpc>
                <a:spcPct val="114000"/>
              </a:lnSpc>
              <a:buFontTx/>
              <a:buChar char="-"/>
            </a:pPr>
            <a:r>
              <a:rPr lang="pl-PL" sz="2400" dirty="0" smtClean="0">
                <a:solidFill>
                  <a:srgbClr val="FFC000"/>
                </a:solidFill>
              </a:rPr>
              <a:t>województwa</a:t>
            </a:r>
            <a:r>
              <a:rPr lang="pl-PL" sz="2400" dirty="0" smtClean="0">
                <a:solidFill>
                  <a:schemeClr val="bg1"/>
                </a:solidFill>
              </a:rPr>
              <a:t> - </a:t>
            </a:r>
            <a:r>
              <a:rPr lang="pl-PL" sz="2400" dirty="0" smtClean="0">
                <a:solidFill>
                  <a:schemeClr val="bg1"/>
                </a:solidFill>
              </a:rPr>
              <a:t>6,2% </a:t>
            </a:r>
            <a:r>
              <a:rPr lang="pl-PL" sz="2400" dirty="0" smtClean="0">
                <a:solidFill>
                  <a:schemeClr val="bg1"/>
                </a:solidFill>
              </a:rPr>
              <a:t>(+ </a:t>
            </a:r>
            <a:r>
              <a:rPr lang="pl-PL" sz="2400" dirty="0" smtClean="0">
                <a:solidFill>
                  <a:schemeClr val="bg1"/>
                </a:solidFill>
              </a:rPr>
              <a:t>0,1 </a:t>
            </a:r>
            <a:r>
              <a:rPr lang="pl-PL" sz="2400" dirty="0">
                <a:solidFill>
                  <a:schemeClr val="bg1"/>
                </a:solidFill>
              </a:rPr>
              <a:t>pkt </a:t>
            </a:r>
            <a:r>
              <a:rPr lang="pl-PL" sz="2400" dirty="0" smtClean="0">
                <a:solidFill>
                  <a:schemeClr val="bg1"/>
                </a:solidFill>
              </a:rPr>
              <a:t>proc.). </a:t>
            </a:r>
          </a:p>
          <a:p>
            <a:pPr algn="just">
              <a:lnSpc>
                <a:spcPct val="114000"/>
              </a:lnSpc>
            </a:pPr>
            <a:r>
              <a:rPr lang="pl-PL" sz="2400" dirty="0" smtClean="0">
                <a:solidFill>
                  <a:schemeClr val="bg1"/>
                </a:solidFill>
              </a:rPr>
              <a:t>Oznacza </a:t>
            </a:r>
            <a:r>
              <a:rPr lang="pl-PL" sz="2400" dirty="0">
                <a:solidFill>
                  <a:schemeClr val="bg1"/>
                </a:solidFill>
              </a:rPr>
              <a:t>to, że </a:t>
            </a:r>
            <a:r>
              <a:rPr lang="pl-PL" sz="2400" dirty="0" smtClean="0">
                <a:solidFill>
                  <a:schemeClr val="bg1"/>
                </a:solidFill>
              </a:rPr>
              <a:t>bieżące wydatki </a:t>
            </a:r>
            <a:r>
              <a:rPr lang="pl-PL" sz="2400" dirty="0">
                <a:solidFill>
                  <a:schemeClr val="bg1"/>
                </a:solidFill>
              </a:rPr>
              <a:t>oświatowe stanowią coraz mniejszą część wydatków w budżetach samorządów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69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810</Words>
  <Application>Microsoft Office PowerPoint</Application>
  <PresentationFormat>Pokaz na ekranie (4:3)</PresentationFormat>
  <Paragraphs>122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Finansowanie zadań oświatowych</vt:lpstr>
      <vt:lpstr>Część oświatowa subwencji  ogólnej w 2019 roku</vt:lpstr>
      <vt:lpstr>Zadania uwzględniane podczas  planowania kwoty subwencji</vt:lpstr>
      <vt:lpstr>Planowany podział subwencji na 2019</vt:lpstr>
      <vt:lpstr>Planowany podział subwencji na 2019</vt:lpstr>
      <vt:lpstr>Planowany podział subwencji na 2019</vt:lpstr>
      <vt:lpstr>Zmiana liczby etatów nauczycieli</vt:lpstr>
      <vt:lpstr>Sytuacja finansowa JST</vt:lpstr>
      <vt:lpstr>Sytuacja finansowa JST</vt:lpstr>
      <vt:lpstr>Sytuacja finansowa JST</vt:lpstr>
      <vt:lpstr>Sytuacja finansowa JST</vt:lpstr>
      <vt:lpstr>Dziękuję za uwagę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Jakubczuk Jerzy</cp:lastModifiedBy>
  <cp:revision>546</cp:revision>
  <cp:lastPrinted>2018-11-27T16:52:46Z</cp:lastPrinted>
  <dcterms:created xsi:type="dcterms:W3CDTF">2012-10-09T17:18:33Z</dcterms:created>
  <dcterms:modified xsi:type="dcterms:W3CDTF">2018-11-27T18:03:50Z</dcterms:modified>
</cp:coreProperties>
</file>