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57" r:id="rId2"/>
    <p:sldId id="375" r:id="rId3"/>
    <p:sldId id="369" r:id="rId4"/>
    <p:sldId id="370" r:id="rId5"/>
    <p:sldId id="371" r:id="rId6"/>
    <p:sldId id="376" r:id="rId7"/>
  </p:sldIdLst>
  <p:sldSz cx="9144000" cy="6858000" type="screen4x3"/>
  <p:notesSz cx="6797675" cy="9926638"/>
  <p:custDataLst>
    <p:tags r:id="rId9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55DEE4F-5AF7-4B02-9942-E9C0EF16E040}">
          <p14:sldIdLst>
            <p14:sldId id="357"/>
            <p14:sldId id="375"/>
            <p14:sldId id="369"/>
            <p14:sldId id="370"/>
            <p14:sldId id="371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BA3"/>
    <a:srgbClr val="2D3369"/>
    <a:srgbClr val="4E5C22"/>
    <a:srgbClr val="708430"/>
    <a:srgbClr val="8FA83E"/>
    <a:srgbClr val="92B446"/>
    <a:srgbClr val="51B7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93D81CF-94F2-401A-BA57-92F5A7B2D0C5}" styleName="Styl pośredni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Styl jasny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1" autoAdjust="0"/>
    <p:restoredTop sz="89348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5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s12men2\dwst$\HR\spotkanie%2006.11.2018\Niepe&#322;nosprawni%20i%20zaj.%20r-w%2030.09.2017%20r.%20v.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s12men2\dwst$\HR\spotkanie%2006.11.2018\Niepe&#322;nosprawni%20i%20zaj.%20r-w%2030.09.2017%20r.%20v.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s12men2\dwst$\HR\spotkanie%2006.11.2018\Niepe&#322;nosprawni%20i%20zaj.%20r-w%2030.09.2017%20r.%20v.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s12men2\dwst$\HR\spotkanie%2006.11.2018\Niepe&#322;nosprawni%20i%20zaj.%20r-w%2030.09.2017%20r.%20v.1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s12men2\dwst$\HR\spotkanie%2006.11.2018\Niepe&#322;nosprawni%20i%20zaj.%20r-w%2030.09.2017%20r.%20v.1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fls12men2\dwst$\HR\MF%20plan%20subwencji\2019\Tabela%20do%20karty%20na%20rok%202017%20dane%20w%20oparciu%20o%20wykaz%20szkol%20i%20plac%20NIEPE&#321;NOSPRAWNI%20v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Liczba uczniów niepełnosprawnych uwzględnionych w subwencji w latach 2014-2018 </a:t>
            </a:r>
            <a:endParaRPr lang="en-US"/>
          </a:p>
        </c:rich>
      </c:tx>
      <c:layout>
        <c:manualLayout>
          <c:xMode val="edge"/>
          <c:yMode val="edge"/>
          <c:x val="0.12647023421435377"/>
          <c:y val="3.328709640123677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wykres_dane!$B$24</c:f>
              <c:strCache>
                <c:ptCount val="1"/>
                <c:pt idx="0">
                  <c:v>niepełnosprawni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1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wykres_dane!$C$23:$I$23</c:f>
              <c:strCache>
                <c:ptCount val="7"/>
                <c:pt idx="0">
                  <c:v>2012  (30.09.2011)</c:v>
                </c:pt>
                <c:pt idx="1">
                  <c:v>2013 (30.09.2012)</c:v>
                </c:pt>
                <c:pt idx="2">
                  <c:v>2014 (30.09.2013)</c:v>
                </c:pt>
                <c:pt idx="3">
                  <c:v>2015 (30.09.2014)</c:v>
                </c:pt>
                <c:pt idx="4">
                  <c:v>2016 (30.09.2015)</c:v>
                </c:pt>
                <c:pt idx="5">
                  <c:v>2017 (30.09.2016)</c:v>
                </c:pt>
                <c:pt idx="6">
                  <c:v>2018 (30.09.2017)</c:v>
                </c:pt>
              </c:strCache>
            </c:strRef>
          </c:cat>
          <c:val>
            <c:numRef>
              <c:f>wykres_dane!$C$24:$I$24</c:f>
              <c:numCache>
                <c:formatCode>#,##0</c:formatCode>
                <c:ptCount val="7"/>
                <c:pt idx="0">
                  <c:v>158226</c:v>
                </c:pt>
                <c:pt idx="1">
                  <c:v>158748</c:v>
                </c:pt>
                <c:pt idx="2" formatCode="_-* #\ ##0\ _z_ł_-;\-* #\ ##0\ _z_ł_-;_-* &quot;-&quot;??\ _z_ł_-;_-@_-">
                  <c:v>159971</c:v>
                </c:pt>
                <c:pt idx="3" formatCode="_-* #\ ##0\ _z_ł_-;\-* #\ ##0\ _z_ł_-;_-* &quot;-&quot;??\ _z_ł_-;_-@_-">
                  <c:v>165631</c:v>
                </c:pt>
                <c:pt idx="4" formatCode="_-* #\ ##0\ _z_ł_-;\-* #\ ##0\ _z_ł_-;_-* &quot;-&quot;??\ _z_ł_-;_-@_-">
                  <c:v>174338</c:v>
                </c:pt>
                <c:pt idx="5" formatCode="_-* #\ ##0\ _z_ł_-;\-* #\ ##0\ _z_ł_-;_-* &quot;-&quot;??\ _z_ł_-;_-@_-">
                  <c:v>184008</c:v>
                </c:pt>
                <c:pt idx="6" formatCode="_-* #\ ##0\ _z_ł_-;\-* #\ ##0\ _z_ł_-;_-* &quot;-&quot;??\ _z_ł_-;_-@_-">
                  <c:v>194841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7"/>
        <c:overlap val="-27"/>
        <c:axId val="145390688"/>
        <c:axId val="145391080"/>
      </c:barChart>
      <c:catAx>
        <c:axId val="145390688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Rok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391080"/>
        <c:crosses val="autoZero"/>
        <c:auto val="1"/>
        <c:lblAlgn val="ctr"/>
        <c:lblOffset val="100"/>
        <c:noMultiLvlLbl val="0"/>
      </c:catAx>
      <c:valAx>
        <c:axId val="145391080"/>
        <c:scaling>
          <c:orientation val="minMax"/>
          <c:max val="200000"/>
          <c:min val="1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pl-PL"/>
                  <a:t>Liczba uczniów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3906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300">
          <a:solidFill>
            <a:schemeClr val="tx1"/>
          </a:solidFill>
        </a:defRPr>
      </a:pPr>
      <a:endParaRPr lang="pl-P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Liczba uczniów objętych </a:t>
            </a:r>
            <a:r>
              <a:rPr lang="en-US"/>
              <a:t>zajęcia</a:t>
            </a:r>
            <a:r>
              <a:rPr lang="pl-PL"/>
              <a:t>mi</a:t>
            </a:r>
            <a:r>
              <a:rPr lang="en-US"/>
              <a:t> rewalidacyjno-wychowawcz</a:t>
            </a:r>
            <a:r>
              <a:rPr lang="pl-PL"/>
              <a:t>ymi</a:t>
            </a:r>
            <a:endParaRPr lang="en-US"/>
          </a:p>
        </c:rich>
      </c:tx>
      <c:layout>
        <c:manualLayout>
          <c:xMode val="edge"/>
          <c:yMode val="edge"/>
          <c:x val="0.12035960836174371"/>
          <c:y val="3.503009795670403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wykres_dane!$B$20</c:f>
              <c:strCache>
                <c:ptCount val="1"/>
                <c:pt idx="0">
                  <c:v>zajęcia rewalidacyjno-wychowawcze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3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strRef>
              <c:f>wykres_dane!$C$19:$I$19</c:f>
              <c:strCache>
                <c:ptCount val="7"/>
                <c:pt idx="0">
                  <c:v>2012  (30.09.2011)</c:v>
                </c:pt>
                <c:pt idx="1">
                  <c:v>2013 (30.09.2012)</c:v>
                </c:pt>
                <c:pt idx="2">
                  <c:v>2014 (30.09.2013)</c:v>
                </c:pt>
                <c:pt idx="3">
                  <c:v>2015 (30.09.2014)</c:v>
                </c:pt>
                <c:pt idx="4">
                  <c:v>2016 (30.09.2015)</c:v>
                </c:pt>
                <c:pt idx="5">
                  <c:v>2017 (30.09.2016)</c:v>
                </c:pt>
                <c:pt idx="6">
                  <c:v>2018 (30.09.2017)</c:v>
                </c:pt>
              </c:strCache>
            </c:strRef>
          </c:cat>
          <c:val>
            <c:numRef>
              <c:f>wykres_dane!$C$20:$I$20</c:f>
              <c:numCache>
                <c:formatCode>General</c:formatCode>
                <c:ptCount val="7"/>
                <c:pt idx="0">
                  <c:v>10306</c:v>
                </c:pt>
                <c:pt idx="1">
                  <c:v>10218</c:v>
                </c:pt>
                <c:pt idx="2" formatCode="#,##0">
                  <c:v>10145</c:v>
                </c:pt>
                <c:pt idx="3">
                  <c:v>10343</c:v>
                </c:pt>
                <c:pt idx="4" formatCode="#,##0">
                  <c:v>10085</c:v>
                </c:pt>
                <c:pt idx="5" formatCode="#,##0">
                  <c:v>9940</c:v>
                </c:pt>
                <c:pt idx="6" formatCode="#,##0">
                  <c:v>9670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6"/>
        <c:overlap val="-27"/>
        <c:axId val="145391864"/>
        <c:axId val="145388728"/>
      </c:barChart>
      <c:catAx>
        <c:axId val="145391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388728"/>
        <c:crosses val="autoZero"/>
        <c:auto val="1"/>
        <c:lblAlgn val="ctr"/>
        <c:lblOffset val="100"/>
        <c:noMultiLvlLbl val="0"/>
      </c:catAx>
      <c:valAx>
        <c:axId val="145388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5391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300">
          <a:solidFill>
            <a:schemeClr val="tx1"/>
          </a:solidFill>
        </a:defRPr>
      </a:pPr>
      <a:endParaRPr lang="pl-PL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Liczba uczniów niepełnosprawnych w latach 2014 - 2018 według rodzaju niepełnosprawności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wykres_dane!$C$39</c:f>
              <c:strCache>
                <c:ptCount val="1"/>
                <c:pt idx="0">
                  <c:v>2012  (30.09.2011)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wykres_dane!$C$40:$C$41</c:f>
              <c:numCache>
                <c:formatCode>_-* #\ ##0\ _z_ł_-;\-* #\ ##0\ _z_ł_-;_-* "-"??\ _z_ł_-;_-@_-</c:formatCode>
                <c:ptCount val="2"/>
                <c:pt idx="0">
                  <c:v>20512</c:v>
                </c:pt>
                <c:pt idx="1">
                  <c:v>7817</c:v>
                </c:pt>
              </c:numCache>
            </c:numRef>
          </c:val>
        </c:ser>
        <c:ser>
          <c:idx val="1"/>
          <c:order val="1"/>
          <c:tx>
            <c:strRef>
              <c:f>wykres_dane!$D$39</c:f>
              <c:strCache>
                <c:ptCount val="1"/>
                <c:pt idx="0">
                  <c:v>2013 (30.09.2012)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wykres_dane!$D$40:$D$41</c:f>
              <c:numCache>
                <c:formatCode>_-* #\ ##0\ _z_ł_-;\-* #\ ##0\ _z_ł_-;_-* "-"??\ _z_ł_-;_-@_-</c:formatCode>
                <c:ptCount val="2"/>
                <c:pt idx="0">
                  <c:v>21880</c:v>
                </c:pt>
                <c:pt idx="1">
                  <c:v>10238</c:v>
                </c:pt>
              </c:numCache>
            </c:numRef>
          </c:val>
        </c:ser>
        <c:ser>
          <c:idx val="2"/>
          <c:order val="2"/>
          <c:tx>
            <c:strRef>
              <c:f>wykres_dane!$E$39</c:f>
              <c:strCache>
                <c:ptCount val="1"/>
                <c:pt idx="0">
                  <c:v>2014 (30.09.2013)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wykres_dane!$E$40:$E$41</c:f>
              <c:numCache>
                <c:formatCode>_-* #\ ##0\ _z_ł_-;\-* #\ ##0\ _z_ł_-;_-* "-"??\ _z_ł_-;_-@_-</c:formatCode>
                <c:ptCount val="2"/>
                <c:pt idx="0">
                  <c:v>23883</c:v>
                </c:pt>
                <c:pt idx="1">
                  <c:v>13299</c:v>
                </c:pt>
              </c:numCache>
            </c:numRef>
          </c:val>
        </c:ser>
        <c:ser>
          <c:idx val="3"/>
          <c:order val="3"/>
          <c:tx>
            <c:strRef>
              <c:f>wykres_dane!$F$39</c:f>
              <c:strCache>
                <c:ptCount val="1"/>
                <c:pt idx="0">
                  <c:v>2015 (30.09.2014)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wykres_dane!$F$40:$F$41</c:f>
              <c:numCache>
                <c:formatCode>_-* #\ ##0\ _z_ł_-;\-* #\ ##0\ _z_ł_-;_-* "-"??\ _z_ł_-;_-@_-</c:formatCode>
                <c:ptCount val="2"/>
                <c:pt idx="0">
                  <c:v>26144</c:v>
                </c:pt>
                <c:pt idx="1">
                  <c:v>17137</c:v>
                </c:pt>
              </c:numCache>
            </c:numRef>
          </c:val>
        </c:ser>
        <c:ser>
          <c:idx val="4"/>
          <c:order val="4"/>
          <c:tx>
            <c:strRef>
              <c:f>wykres_dane!$G$39</c:f>
              <c:strCache>
                <c:ptCount val="1"/>
                <c:pt idx="0">
                  <c:v>2016 (30.09.2015)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wykres_dane!$G$40:$G$41</c:f>
              <c:numCache>
                <c:formatCode>_-* #\ ##0\ _z_ł_-;\-* #\ ##0\ _z_ł_-;_-* "-"??\ _z_ł_-;_-@_-</c:formatCode>
                <c:ptCount val="2"/>
                <c:pt idx="0">
                  <c:v>28517</c:v>
                </c:pt>
                <c:pt idx="1">
                  <c:v>21883</c:v>
                </c:pt>
              </c:numCache>
            </c:numRef>
          </c:val>
        </c:ser>
        <c:ser>
          <c:idx val="5"/>
          <c:order val="5"/>
          <c:tx>
            <c:strRef>
              <c:f>wykres_dane!$H$39</c:f>
              <c:strCache>
                <c:ptCount val="1"/>
                <c:pt idx="0">
                  <c:v>2017 (30.09.2016)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wykres_dane!$H$40:$H$41</c:f>
              <c:numCache>
                <c:formatCode>_-* #\ ##0\ _z_ł_-;\-* #\ ##0\ _z_ł_-;_-* "-"??\ _z_ł_-;_-@_-</c:formatCode>
                <c:ptCount val="2"/>
                <c:pt idx="0">
                  <c:v>30854</c:v>
                </c:pt>
                <c:pt idx="1">
                  <c:v>27794</c:v>
                </c:pt>
              </c:numCache>
            </c:numRef>
          </c:val>
        </c:ser>
        <c:ser>
          <c:idx val="6"/>
          <c:order val="6"/>
          <c:tx>
            <c:strRef>
              <c:f>wykres_dane!$I$39</c:f>
              <c:strCache>
                <c:ptCount val="1"/>
                <c:pt idx="0">
                  <c:v>2018 (30.09.2017)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wykres_dane!$B$40:$B$41</c:f>
              <c:strCache>
                <c:ptCount val="2"/>
                <c:pt idx="0">
                  <c:v>z niepełnosprawnościami sprzężonymi</c:v>
                </c:pt>
                <c:pt idx="1">
                  <c:v>z autyzmem w tym z zespołem Aspergera</c:v>
                </c:pt>
              </c:strCache>
            </c:strRef>
          </c:cat>
          <c:val>
            <c:numRef>
              <c:f>wykres_dane!$I$40:$I$41</c:f>
              <c:numCache>
                <c:formatCode>_-* #\ ##0\ _z_ł_-;\-* #\ ##0\ _z_ł_-;_-* "-"??\ _z_ł_-;_-@_-</c:formatCode>
                <c:ptCount val="2"/>
                <c:pt idx="0">
                  <c:v>33410</c:v>
                </c:pt>
                <c:pt idx="1">
                  <c:v>34437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46909856"/>
        <c:axId val="146910248"/>
      </c:barChart>
      <c:catAx>
        <c:axId val="146909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910248"/>
        <c:crosses val="autoZero"/>
        <c:auto val="1"/>
        <c:lblAlgn val="ctr"/>
        <c:lblOffset val="100"/>
        <c:noMultiLvlLbl val="0"/>
      </c:catAx>
      <c:valAx>
        <c:axId val="146910248"/>
        <c:scaling>
          <c:orientation val="minMax"/>
          <c:max val="35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z_ł_-;\-* #\ ##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909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300">
          <a:solidFill>
            <a:schemeClr val="tx1"/>
          </a:solidFill>
        </a:defRPr>
      </a:pPr>
      <a:endParaRPr lang="pl-P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Liczba uczniów z niepełnosprawnościami sprzężonymi w latach 2014 - 2018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wykres_dane!$B$66</c:f>
              <c:strCache>
                <c:ptCount val="1"/>
                <c:pt idx="0">
                  <c:v>z niepełnosprawnościami sprzężonymi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wykres_dane!$C$65:$I$65</c:f>
              <c:strCache>
                <c:ptCount val="7"/>
                <c:pt idx="0">
                  <c:v>2012  (30.09.2011)</c:v>
                </c:pt>
                <c:pt idx="1">
                  <c:v>2013 (30.09.2012)</c:v>
                </c:pt>
                <c:pt idx="2">
                  <c:v>2014 (30.09.2013)</c:v>
                </c:pt>
                <c:pt idx="3">
                  <c:v>2015 (30.09.2014)</c:v>
                </c:pt>
                <c:pt idx="4">
                  <c:v>2016 (30.09.2015)</c:v>
                </c:pt>
                <c:pt idx="5">
                  <c:v>2017 (30.09.2016)</c:v>
                </c:pt>
                <c:pt idx="6">
                  <c:v>2018 (30.09.2017)</c:v>
                </c:pt>
              </c:strCache>
            </c:strRef>
          </c:cat>
          <c:val>
            <c:numRef>
              <c:f>wykres_dane!$C$66:$I$66</c:f>
              <c:numCache>
                <c:formatCode>_-* #\ ##0\ _z_ł_-;\-* #\ ##0\ _z_ł_-;_-* "-"??\ _z_ł_-;_-@_-</c:formatCode>
                <c:ptCount val="7"/>
                <c:pt idx="0">
                  <c:v>20512</c:v>
                </c:pt>
                <c:pt idx="1">
                  <c:v>21880</c:v>
                </c:pt>
                <c:pt idx="2">
                  <c:v>23883</c:v>
                </c:pt>
                <c:pt idx="3">
                  <c:v>26144</c:v>
                </c:pt>
                <c:pt idx="4">
                  <c:v>28517</c:v>
                </c:pt>
                <c:pt idx="5">
                  <c:v>30854</c:v>
                </c:pt>
                <c:pt idx="6">
                  <c:v>33410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46907504"/>
        <c:axId val="146911424"/>
      </c:barChart>
      <c:lineChart>
        <c:grouping val="standard"/>
        <c:varyColors val="0"/>
        <c:ser>
          <c:idx val="1"/>
          <c:order val="1"/>
          <c:tx>
            <c:strRef>
              <c:f>wykres_dane!$B$67</c:f>
              <c:strCache>
                <c:ptCount val="1"/>
                <c:pt idx="0">
                  <c:v>zmiana % vs rok poprzedni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wykres_dane!$C$65:$I$65</c:f>
              <c:strCache>
                <c:ptCount val="7"/>
                <c:pt idx="0">
                  <c:v>2012  (30.09.2011)</c:v>
                </c:pt>
                <c:pt idx="1">
                  <c:v>2013 (30.09.2012)</c:v>
                </c:pt>
                <c:pt idx="2">
                  <c:v>2014 (30.09.2013)</c:v>
                </c:pt>
                <c:pt idx="3">
                  <c:v>2015 (30.09.2014)</c:v>
                </c:pt>
                <c:pt idx="4">
                  <c:v>2016 (30.09.2015)</c:v>
                </c:pt>
                <c:pt idx="5">
                  <c:v>2017 (30.09.2016)</c:v>
                </c:pt>
                <c:pt idx="6">
                  <c:v>2018 (30.09.2017)</c:v>
                </c:pt>
              </c:strCache>
            </c:strRef>
          </c:cat>
          <c:val>
            <c:numRef>
              <c:f>wykres_dane!$C$67:$I$67</c:f>
              <c:numCache>
                <c:formatCode>0.0%</c:formatCode>
                <c:ptCount val="7"/>
                <c:pt idx="1">
                  <c:v>6.6692667706708342E-2</c:v>
                </c:pt>
                <c:pt idx="2">
                  <c:v>9.154478976234004E-2</c:v>
                </c:pt>
                <c:pt idx="3">
                  <c:v>9.4669848846459903E-2</c:v>
                </c:pt>
                <c:pt idx="4">
                  <c:v>9.0766523867809035E-2</c:v>
                </c:pt>
                <c:pt idx="5">
                  <c:v>8.1951116877651886E-2</c:v>
                </c:pt>
                <c:pt idx="6">
                  <c:v>8.2841770921112445E-2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907112"/>
        <c:axId val="146905544"/>
      </c:lineChart>
      <c:catAx>
        <c:axId val="146907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911424"/>
        <c:crosses val="autoZero"/>
        <c:auto val="1"/>
        <c:lblAlgn val="ctr"/>
        <c:lblOffset val="100"/>
        <c:noMultiLvlLbl val="0"/>
      </c:catAx>
      <c:valAx>
        <c:axId val="146911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z_ł_-;\-* #\ ##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907504"/>
        <c:crosses val="autoZero"/>
        <c:crossBetween val="between"/>
      </c:valAx>
      <c:valAx>
        <c:axId val="146905544"/>
        <c:scaling>
          <c:orientation val="minMax"/>
          <c:max val="0.1"/>
          <c:min val="1.0000000000000002E-2"/>
        </c:scaling>
        <c:delete val="0"/>
        <c:axPos val="r"/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907112"/>
        <c:crosses val="max"/>
        <c:crossBetween val="between"/>
      </c:valAx>
      <c:catAx>
        <c:axId val="1469071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4690554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300">
          <a:solidFill>
            <a:schemeClr val="tx1"/>
          </a:solidFill>
        </a:defRPr>
      </a:pPr>
      <a:endParaRPr lang="pl-PL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56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pl-PL"/>
              <a:t>Liczba uczniów z autyzmem w tym z zespołem Aspergera w latach 2014 - 2018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6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wykres_dane!$B$79</c:f>
              <c:strCache>
                <c:ptCount val="1"/>
                <c:pt idx="0">
                  <c:v>z autyzmem w tym z zespołem Aspergera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wykres_dane!$C$78:$I$78</c:f>
              <c:strCache>
                <c:ptCount val="7"/>
                <c:pt idx="0">
                  <c:v>2012  (30.09.2011)</c:v>
                </c:pt>
                <c:pt idx="1">
                  <c:v>2013 (30.09.2012)</c:v>
                </c:pt>
                <c:pt idx="2">
                  <c:v>2014 (30.09.2013)</c:v>
                </c:pt>
                <c:pt idx="3">
                  <c:v>2015 (30.09.2014)</c:v>
                </c:pt>
                <c:pt idx="4">
                  <c:v>2016 (30.09.2015)</c:v>
                </c:pt>
                <c:pt idx="5">
                  <c:v>2017 (30.09.2016)</c:v>
                </c:pt>
                <c:pt idx="6">
                  <c:v>2018 (30.09.2017)</c:v>
                </c:pt>
              </c:strCache>
            </c:strRef>
          </c:cat>
          <c:val>
            <c:numRef>
              <c:f>wykres_dane!$C$79:$I$79</c:f>
              <c:numCache>
                <c:formatCode>_-* #\ ##0\ _z_ł_-;\-* #\ ##0\ _z_ł_-;_-* "-"??\ _z_ł_-;_-@_-</c:formatCode>
                <c:ptCount val="7"/>
                <c:pt idx="0">
                  <c:v>7817</c:v>
                </c:pt>
                <c:pt idx="1">
                  <c:v>10238</c:v>
                </c:pt>
                <c:pt idx="2">
                  <c:v>13299</c:v>
                </c:pt>
                <c:pt idx="3">
                  <c:v>17137</c:v>
                </c:pt>
                <c:pt idx="4">
                  <c:v>21883</c:v>
                </c:pt>
                <c:pt idx="5">
                  <c:v>27794</c:v>
                </c:pt>
                <c:pt idx="6">
                  <c:v>34437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7"/>
        <c:overlap val="-27"/>
        <c:axId val="146908680"/>
        <c:axId val="146907896"/>
      </c:barChart>
      <c:lineChart>
        <c:grouping val="standard"/>
        <c:varyColors val="0"/>
        <c:ser>
          <c:idx val="1"/>
          <c:order val="1"/>
          <c:tx>
            <c:strRef>
              <c:f>wykres_dane!$B$80</c:f>
              <c:strCache>
                <c:ptCount val="1"/>
                <c:pt idx="0">
                  <c:v>zmiana % vs rok poprzedni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3.8345437882777368E-2"/>
                  <c:y val="-0.1547639601605827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3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wykres_dane!$C$78:$I$78</c:f>
              <c:strCache>
                <c:ptCount val="7"/>
                <c:pt idx="0">
                  <c:v>2012  (30.09.2011)</c:v>
                </c:pt>
                <c:pt idx="1">
                  <c:v>2013 (30.09.2012)</c:v>
                </c:pt>
                <c:pt idx="2">
                  <c:v>2014 (30.09.2013)</c:v>
                </c:pt>
                <c:pt idx="3">
                  <c:v>2015 (30.09.2014)</c:v>
                </c:pt>
                <c:pt idx="4">
                  <c:v>2016 (30.09.2015)</c:v>
                </c:pt>
                <c:pt idx="5">
                  <c:v>2017 (30.09.2016)</c:v>
                </c:pt>
                <c:pt idx="6">
                  <c:v>2018 (30.09.2017)</c:v>
                </c:pt>
              </c:strCache>
            </c:strRef>
          </c:cat>
          <c:val>
            <c:numRef>
              <c:f>wykres_dane!$C$80:$I$80</c:f>
              <c:numCache>
                <c:formatCode>0.0%</c:formatCode>
                <c:ptCount val="7"/>
                <c:pt idx="1">
                  <c:v>0.30970960726621466</c:v>
                </c:pt>
                <c:pt idx="2">
                  <c:v>0.29898417659699161</c:v>
                </c:pt>
                <c:pt idx="3">
                  <c:v>0.28859312730280462</c:v>
                </c:pt>
                <c:pt idx="4">
                  <c:v>0.27694462274610498</c:v>
                </c:pt>
                <c:pt idx="5">
                  <c:v>0.27011835671525852</c:v>
                </c:pt>
                <c:pt idx="6">
                  <c:v>0.23900841908325532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905936"/>
        <c:axId val="146908288"/>
      </c:lineChart>
      <c:catAx>
        <c:axId val="146908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907896"/>
        <c:crosses val="autoZero"/>
        <c:auto val="1"/>
        <c:lblAlgn val="ctr"/>
        <c:lblOffset val="100"/>
        <c:noMultiLvlLbl val="0"/>
      </c:catAx>
      <c:valAx>
        <c:axId val="1469078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\ _z_ł_-;\-* #\ ##0\ _z_ł_-;_-* &quot;-&quot;??\ _z_ł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908680"/>
        <c:crosses val="autoZero"/>
        <c:crossBetween val="between"/>
      </c:valAx>
      <c:valAx>
        <c:axId val="146908288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3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146905936"/>
        <c:crosses val="max"/>
        <c:crossBetween val="between"/>
      </c:valAx>
      <c:catAx>
        <c:axId val="14690593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4690828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3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pl-PL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300">
          <a:solidFill>
            <a:schemeClr val="tx1"/>
          </a:solidFill>
        </a:defRPr>
      </a:pPr>
      <a:endParaRPr lang="pl-P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/>
              <a:t>Wysokość subwencji z tytułu niepełnosprawności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pl-PL"/>
        </a:p>
      </c:txPr>
    </c:title>
    <c:autoTitleDeleted val="0"/>
    <c:plotArea>
      <c:layout>
        <c:manualLayout>
          <c:layoutTarget val="inner"/>
          <c:xMode val="edge"/>
          <c:yMode val="edge"/>
          <c:x val="6.6694444444444445E-2"/>
          <c:y val="0.10227292311012913"/>
          <c:w val="0.87593055555555543"/>
          <c:h val="0.7731211302624456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'2017'!$B$37</c:f>
              <c:strCache>
                <c:ptCount val="1"/>
                <c:pt idx="0">
                  <c:v>Wysokość subwencji z tytułu niepełnosprawności w mld zł</c:v>
                </c:pt>
              </c:strCache>
            </c:strRef>
          </c:tx>
          <c:spPr>
            <a:gradFill>
              <a:gsLst>
                <a:gs pos="0">
                  <a:schemeClr val="dk1">
                    <a:tint val="88500"/>
                  </a:schemeClr>
                </a:gs>
                <a:gs pos="100000">
                  <a:schemeClr val="dk1">
                    <a:tint val="88500"/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1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'2017'!$C$36:$L$36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'2017'!$C$37:$L$37</c:f>
              <c:numCache>
                <c:formatCode>_-* #\ ##0.0\ _z_ł_-;\-* #\ ##0.0\ _z_ł_-;_-* "-"??\ _z_ł_-;_-@_-</c:formatCode>
                <c:ptCount val="10"/>
                <c:pt idx="0">
                  <c:v>3.8311587340000002</c:v>
                </c:pt>
                <c:pt idx="1">
                  <c:v>4.1102378719999999</c:v>
                </c:pt>
                <c:pt idx="2">
                  <c:v>4.3546404499999989</c:v>
                </c:pt>
                <c:pt idx="3">
                  <c:v>4.6808176320000001</c:v>
                </c:pt>
                <c:pt idx="4">
                  <c:v>5.0678049999999999</c:v>
                </c:pt>
                <c:pt idx="5">
                  <c:v>5.3662889040919692</c:v>
                </c:pt>
                <c:pt idx="6">
                  <c:v>5.6798218267391363</c:v>
                </c:pt>
                <c:pt idx="7">
                  <c:v>6.0883889632764037</c:v>
                </c:pt>
                <c:pt idx="8">
                  <c:v>6.5184725721249572</c:v>
                </c:pt>
                <c:pt idx="9">
                  <c:v>7.1383216870000021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545496272"/>
        <c:axId val="545500192"/>
      </c:barChart>
      <c:catAx>
        <c:axId val="54549627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/>
                  <a:t>Rok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5500192"/>
        <c:crosses val="autoZero"/>
        <c:auto val="1"/>
        <c:lblAlgn val="ctr"/>
        <c:lblOffset val="100"/>
        <c:noMultiLvlLbl val="0"/>
      </c:catAx>
      <c:valAx>
        <c:axId val="54550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5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500"/>
                  <a:t>Kwoty w mld zł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500" b="1" i="0" u="none" strike="noStrike" kern="1200" baseline="0">
                  <a:solidFill>
                    <a:schemeClr val="dk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pl-PL"/>
            </a:p>
          </c:txPr>
        </c:title>
        <c:numFmt formatCode="0" sourceLinked="0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l-PL"/>
          </a:p>
        </c:txPr>
        <c:crossAx val="545496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l-PL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18B80E-269E-4E54-B155-04DD9669A0BA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FDE925-92C8-4727-B5DB-58B2CBCA79F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0728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815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3918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13135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3155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4625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2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573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417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4210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5870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788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581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DA5AD377-BECE-4ADB-9ED7-6823D93535D3}" type="datetimeFigureOut">
              <a:rPr lang="pl-PL" smtClean="0"/>
              <a:pPr/>
              <a:t>05.11.2018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31EDFD19-1BA5-4B07-B626-314C42C315C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6717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Zmiana </a:t>
            </a:r>
            <a:r>
              <a:rPr lang="pl-PL" sz="3600" dirty="0">
                <a:solidFill>
                  <a:schemeClr val="tx1"/>
                </a:solidFill>
              </a:rPr>
              <a:t>liczby uczniów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niepełnosprawnych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6306207"/>
              </p:ext>
            </p:extLst>
          </p:nvPr>
        </p:nvGraphicFramePr>
        <p:xfrm>
          <a:off x="323528" y="1124744"/>
          <a:ext cx="8496943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3243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Zmiana </a:t>
            </a:r>
            <a:r>
              <a:rPr lang="pl-PL" sz="3600" dirty="0">
                <a:solidFill>
                  <a:schemeClr val="tx1"/>
                </a:solidFill>
              </a:rPr>
              <a:t>liczby uczniów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niepełnosprawnych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4891733"/>
              </p:ext>
            </p:extLst>
          </p:nvPr>
        </p:nvGraphicFramePr>
        <p:xfrm>
          <a:off x="323528" y="1124744"/>
          <a:ext cx="8496944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682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Zmiana </a:t>
            </a:r>
            <a:r>
              <a:rPr lang="pl-PL" sz="3600" dirty="0">
                <a:solidFill>
                  <a:schemeClr val="tx1"/>
                </a:solidFill>
              </a:rPr>
              <a:t>liczby uczniów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niepełnosprawnych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68133763"/>
              </p:ext>
            </p:extLst>
          </p:nvPr>
        </p:nvGraphicFramePr>
        <p:xfrm>
          <a:off x="251520" y="1196753"/>
          <a:ext cx="8640959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8634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Zmiana </a:t>
            </a:r>
            <a:r>
              <a:rPr lang="pl-PL" sz="3600" dirty="0">
                <a:solidFill>
                  <a:schemeClr val="tx1"/>
                </a:solidFill>
              </a:rPr>
              <a:t>liczby uczniów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niepełnosprawnych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Wykres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336725"/>
              </p:ext>
            </p:extLst>
          </p:nvPr>
        </p:nvGraphicFramePr>
        <p:xfrm>
          <a:off x="323528" y="1003971"/>
          <a:ext cx="8568952" cy="55933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7378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Zmiana </a:t>
            </a:r>
            <a:r>
              <a:rPr lang="pl-PL" sz="3600" dirty="0">
                <a:solidFill>
                  <a:schemeClr val="tx1"/>
                </a:solidFill>
              </a:rPr>
              <a:t>liczby uczniów </a:t>
            </a:r>
            <a:r>
              <a:rPr lang="pl-PL" sz="3600" dirty="0" smtClean="0">
                <a:solidFill>
                  <a:schemeClr val="tx1"/>
                </a:solidFill>
              </a:rPr>
              <a:t/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niepełnosprawnych</a:t>
            </a:r>
            <a:endParaRPr lang="pl-PL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0563190"/>
              </p:ext>
            </p:extLst>
          </p:nvPr>
        </p:nvGraphicFramePr>
        <p:xfrm>
          <a:off x="251520" y="1196752"/>
          <a:ext cx="8496943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042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90872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pl-PL" sz="3600" dirty="0" smtClean="0">
                <a:solidFill>
                  <a:schemeClr val="tx1"/>
                </a:solidFill>
              </a:rPr>
              <a:t>Kwoty subwencji (część dodatkowa)</a:t>
            </a:r>
            <a:endParaRPr lang="sv-SE" sz="3600" dirty="0">
              <a:solidFill>
                <a:schemeClr val="tx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57619" y="95250"/>
            <a:ext cx="2155970" cy="682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Wykres 6"/>
          <p:cNvGraphicFramePr>
            <a:graphicFrameLocks/>
          </p:cNvGraphicFramePr>
          <p:nvPr>
            <p:extLst/>
          </p:nvPr>
        </p:nvGraphicFramePr>
        <p:xfrm>
          <a:off x="0" y="881336"/>
          <a:ext cx="9144000" cy="5976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664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  <p:tag name="_AMO_UNIQUEIDENTIFIER" val="c5eedc72-82e4-425e-a3b6-3858c5ea6f89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4986</TotalTime>
  <Words>86</Words>
  <Application>Microsoft Office PowerPoint</Application>
  <PresentationFormat>Pokaz na ekranie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Arial</vt:lpstr>
      <vt:lpstr>Calibri</vt:lpstr>
      <vt:lpstr>Motyw pakietu Office</vt:lpstr>
      <vt:lpstr>Zmiana liczby uczniów  niepełnosprawnych</vt:lpstr>
      <vt:lpstr>Zmiana liczby uczniów  niepełnosprawnych</vt:lpstr>
      <vt:lpstr>Zmiana liczby uczniów  niepełnosprawnych</vt:lpstr>
      <vt:lpstr>Zmiana liczby uczniów  niepełnosprawnych</vt:lpstr>
      <vt:lpstr>Zmiana liczby uczniów  niepełnosprawnych</vt:lpstr>
      <vt:lpstr>Kwoty subwencji (część dodatkowa)</vt:lpstr>
    </vt:vector>
  </TitlesOfParts>
  <Company>MPiPS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Grzegorz Baczewski</dc:creator>
  <cp:lastModifiedBy>Roman Hubert</cp:lastModifiedBy>
  <cp:revision>517</cp:revision>
  <cp:lastPrinted>2018-03-06T10:07:56Z</cp:lastPrinted>
  <dcterms:created xsi:type="dcterms:W3CDTF">2012-10-09T17:18:33Z</dcterms:created>
  <dcterms:modified xsi:type="dcterms:W3CDTF">2018-11-05T12:40:15Z</dcterms:modified>
</cp:coreProperties>
</file>