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83"/>
  </p:notesMasterIdLst>
  <p:sldIdLst>
    <p:sldId id="256" r:id="rId2"/>
    <p:sldId id="518" r:id="rId3"/>
    <p:sldId id="346" r:id="rId4"/>
    <p:sldId id="507" r:id="rId5"/>
    <p:sldId id="509" r:id="rId6"/>
    <p:sldId id="510" r:id="rId7"/>
    <p:sldId id="511" r:id="rId8"/>
    <p:sldId id="512" r:id="rId9"/>
    <p:sldId id="513" r:id="rId10"/>
    <p:sldId id="519" r:id="rId11"/>
    <p:sldId id="525" r:id="rId12"/>
    <p:sldId id="528" r:id="rId13"/>
    <p:sldId id="904" r:id="rId14"/>
    <p:sldId id="905" r:id="rId15"/>
    <p:sldId id="906" r:id="rId16"/>
    <p:sldId id="907" r:id="rId17"/>
    <p:sldId id="534" r:id="rId18"/>
    <p:sldId id="395" r:id="rId19"/>
    <p:sldId id="396" r:id="rId20"/>
    <p:sldId id="397" r:id="rId21"/>
    <p:sldId id="400" r:id="rId22"/>
    <p:sldId id="404" r:id="rId23"/>
    <p:sldId id="405" r:id="rId24"/>
    <p:sldId id="406" r:id="rId25"/>
    <p:sldId id="535" r:id="rId26"/>
    <p:sldId id="542" r:id="rId27"/>
    <p:sldId id="908" r:id="rId28"/>
    <p:sldId id="910" r:id="rId29"/>
    <p:sldId id="909" r:id="rId30"/>
    <p:sldId id="911" r:id="rId31"/>
    <p:sldId id="543" r:id="rId32"/>
    <p:sldId id="544" r:id="rId33"/>
    <p:sldId id="545" r:id="rId34"/>
    <p:sldId id="380" r:id="rId35"/>
    <p:sldId id="903" r:id="rId36"/>
    <p:sldId id="557" r:id="rId37"/>
    <p:sldId id="546" r:id="rId38"/>
    <p:sldId id="547" r:id="rId39"/>
    <p:sldId id="548" r:id="rId40"/>
    <p:sldId id="549" r:id="rId41"/>
    <p:sldId id="550" r:id="rId42"/>
    <p:sldId id="551" r:id="rId43"/>
    <p:sldId id="552" r:id="rId44"/>
    <p:sldId id="553" r:id="rId45"/>
    <p:sldId id="554" r:id="rId46"/>
    <p:sldId id="555" r:id="rId47"/>
    <p:sldId id="556" r:id="rId48"/>
    <p:sldId id="349" r:id="rId49"/>
    <p:sldId id="900" r:id="rId50"/>
    <p:sldId id="358" r:id="rId51"/>
    <p:sldId id="359" r:id="rId52"/>
    <p:sldId id="360" r:id="rId53"/>
    <p:sldId id="390" r:id="rId54"/>
    <p:sldId id="361" r:id="rId55"/>
    <p:sldId id="569" r:id="rId56"/>
    <p:sldId id="568" r:id="rId57"/>
    <p:sldId id="365" r:id="rId58"/>
    <p:sldId id="391" r:id="rId59"/>
    <p:sldId id="366" r:id="rId60"/>
    <p:sldId id="363" r:id="rId61"/>
    <p:sldId id="362" r:id="rId62"/>
    <p:sldId id="364" r:id="rId63"/>
    <p:sldId id="370" r:id="rId64"/>
    <p:sldId id="913" r:id="rId65"/>
    <p:sldId id="402" r:id="rId66"/>
    <p:sldId id="384" r:id="rId67"/>
    <p:sldId id="403" r:id="rId68"/>
    <p:sldId id="902" r:id="rId69"/>
    <p:sldId id="866" r:id="rId70"/>
    <p:sldId id="867" r:id="rId71"/>
    <p:sldId id="912" r:id="rId72"/>
    <p:sldId id="914" r:id="rId73"/>
    <p:sldId id="385" r:id="rId74"/>
    <p:sldId id="857" r:id="rId75"/>
    <p:sldId id="855" r:id="rId76"/>
    <p:sldId id="856" r:id="rId77"/>
    <p:sldId id="837" r:id="rId78"/>
    <p:sldId id="868" r:id="rId79"/>
    <p:sldId id="870" r:id="rId80"/>
    <p:sldId id="899" r:id="rId81"/>
    <p:sldId id="901" r:id="rId8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27" autoAdjust="0"/>
    <p:restoredTop sz="83684" autoAdjust="0"/>
  </p:normalViewPr>
  <p:slideViewPr>
    <p:cSldViewPr snapToGrid="0">
      <p:cViewPr varScale="1">
        <p:scale>
          <a:sx n="73" d="100"/>
          <a:sy n="73" d="100"/>
        </p:scale>
        <p:origin x="1018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231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FC110B-7F92-4AC0-9D88-4123B913BC8C}" type="doc">
      <dgm:prSet loTypeId="urn:microsoft.com/office/officeart/2005/8/layout/arrow5" loCatId="relationship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pl-PL"/>
        </a:p>
      </dgm:t>
    </dgm:pt>
    <dgm:pt modelId="{794A0A02-A1BB-4C6E-AC95-1E325D2922C0}">
      <dgm:prSet phldrT="[Tekst]"/>
      <dgm:spPr/>
      <dgm:t>
        <a:bodyPr/>
        <a:lstStyle/>
        <a:p>
          <a:r>
            <a:rPr lang="pl-PL" dirty="0"/>
            <a:t>Uczniowie są nośnikami dochodów</a:t>
          </a:r>
        </a:p>
      </dgm:t>
    </dgm:pt>
    <dgm:pt modelId="{B67BB4D5-F58A-4C0F-A334-7CFFF4A57B68}" type="parTrans" cxnId="{FD77EAAE-BC94-4773-AFFA-D8212DA95C65}">
      <dgm:prSet/>
      <dgm:spPr/>
      <dgm:t>
        <a:bodyPr/>
        <a:lstStyle/>
        <a:p>
          <a:endParaRPr lang="pl-PL"/>
        </a:p>
      </dgm:t>
    </dgm:pt>
    <dgm:pt modelId="{0F9B2621-499B-4443-85BF-FB5FFF2366DD}" type="sibTrans" cxnId="{FD77EAAE-BC94-4773-AFFA-D8212DA95C65}">
      <dgm:prSet/>
      <dgm:spPr/>
      <dgm:t>
        <a:bodyPr/>
        <a:lstStyle/>
        <a:p>
          <a:endParaRPr lang="pl-PL"/>
        </a:p>
      </dgm:t>
    </dgm:pt>
    <dgm:pt modelId="{8964E1B8-DBFA-4E3A-A08B-ED2D7BCBACAC}">
      <dgm:prSet phldrT="[Tekst]"/>
      <dgm:spPr/>
      <dgm:t>
        <a:bodyPr/>
        <a:lstStyle/>
        <a:p>
          <a:r>
            <a:rPr lang="pl-PL" dirty="0"/>
            <a:t>Oddziały </a:t>
          </a:r>
          <a:br>
            <a:rPr lang="pl-PL" dirty="0"/>
          </a:br>
          <a:r>
            <a:rPr lang="pl-PL" dirty="0"/>
            <a:t>i budynki są nośnikami kosztów</a:t>
          </a:r>
        </a:p>
      </dgm:t>
    </dgm:pt>
    <dgm:pt modelId="{CE3705FF-40CC-4429-812F-4AB970581FA7}" type="parTrans" cxnId="{AF1237C0-62C8-43D6-84AD-DCBAE6E14E0C}">
      <dgm:prSet/>
      <dgm:spPr/>
      <dgm:t>
        <a:bodyPr/>
        <a:lstStyle/>
        <a:p>
          <a:endParaRPr lang="pl-PL"/>
        </a:p>
      </dgm:t>
    </dgm:pt>
    <dgm:pt modelId="{DFA23734-2F5B-4C7D-9D07-36C7EFB054F5}" type="sibTrans" cxnId="{AF1237C0-62C8-43D6-84AD-DCBAE6E14E0C}">
      <dgm:prSet/>
      <dgm:spPr/>
      <dgm:t>
        <a:bodyPr/>
        <a:lstStyle/>
        <a:p>
          <a:endParaRPr lang="pl-PL"/>
        </a:p>
      </dgm:t>
    </dgm:pt>
    <dgm:pt modelId="{4790B3F3-ADC8-473B-B1BF-92B79B3BDF05}" type="pres">
      <dgm:prSet presAssocID="{BBFC110B-7F92-4AC0-9D88-4123B913BC8C}" presName="diagram" presStyleCnt="0">
        <dgm:presLayoutVars>
          <dgm:dir/>
          <dgm:resizeHandles val="exact"/>
        </dgm:presLayoutVars>
      </dgm:prSet>
      <dgm:spPr/>
    </dgm:pt>
    <dgm:pt modelId="{A2B403B3-FE07-400E-8DAD-3B77337BBFB7}" type="pres">
      <dgm:prSet presAssocID="{794A0A02-A1BB-4C6E-AC95-1E325D2922C0}" presName="arrow" presStyleLbl="node1" presStyleIdx="0" presStyleCnt="2">
        <dgm:presLayoutVars>
          <dgm:bulletEnabled val="1"/>
        </dgm:presLayoutVars>
      </dgm:prSet>
      <dgm:spPr/>
    </dgm:pt>
    <dgm:pt modelId="{D94CD3ED-1DCA-4DFB-9A35-B3FECB181AE0}" type="pres">
      <dgm:prSet presAssocID="{8964E1B8-DBFA-4E3A-A08B-ED2D7BCBACAC}" presName="arrow" presStyleLbl="node1" presStyleIdx="1" presStyleCnt="2">
        <dgm:presLayoutVars>
          <dgm:bulletEnabled val="1"/>
        </dgm:presLayoutVars>
      </dgm:prSet>
      <dgm:spPr/>
    </dgm:pt>
  </dgm:ptLst>
  <dgm:cxnLst>
    <dgm:cxn modelId="{53C3D854-3238-4849-AB2F-C8D2B5EE55BB}" type="presOf" srcId="{BBFC110B-7F92-4AC0-9D88-4123B913BC8C}" destId="{4790B3F3-ADC8-473B-B1BF-92B79B3BDF05}" srcOrd="0" destOrd="0" presId="urn:microsoft.com/office/officeart/2005/8/layout/arrow5"/>
    <dgm:cxn modelId="{1B8EE27B-5C4D-411C-A6CF-5F8AFB722FB4}" type="presOf" srcId="{794A0A02-A1BB-4C6E-AC95-1E325D2922C0}" destId="{A2B403B3-FE07-400E-8DAD-3B77337BBFB7}" srcOrd="0" destOrd="0" presId="urn:microsoft.com/office/officeart/2005/8/layout/arrow5"/>
    <dgm:cxn modelId="{FD77EAAE-BC94-4773-AFFA-D8212DA95C65}" srcId="{BBFC110B-7F92-4AC0-9D88-4123B913BC8C}" destId="{794A0A02-A1BB-4C6E-AC95-1E325D2922C0}" srcOrd="0" destOrd="0" parTransId="{B67BB4D5-F58A-4C0F-A334-7CFFF4A57B68}" sibTransId="{0F9B2621-499B-4443-85BF-FB5FFF2366DD}"/>
    <dgm:cxn modelId="{AF1237C0-62C8-43D6-84AD-DCBAE6E14E0C}" srcId="{BBFC110B-7F92-4AC0-9D88-4123B913BC8C}" destId="{8964E1B8-DBFA-4E3A-A08B-ED2D7BCBACAC}" srcOrd="1" destOrd="0" parTransId="{CE3705FF-40CC-4429-812F-4AB970581FA7}" sibTransId="{DFA23734-2F5B-4C7D-9D07-36C7EFB054F5}"/>
    <dgm:cxn modelId="{58C072EB-A125-44AB-96EA-A7369C18B7D4}" type="presOf" srcId="{8964E1B8-DBFA-4E3A-A08B-ED2D7BCBACAC}" destId="{D94CD3ED-1DCA-4DFB-9A35-B3FECB181AE0}" srcOrd="0" destOrd="0" presId="urn:microsoft.com/office/officeart/2005/8/layout/arrow5"/>
    <dgm:cxn modelId="{195C316E-1CFD-47E4-9D84-50F6B2F5D7F8}" type="presParOf" srcId="{4790B3F3-ADC8-473B-B1BF-92B79B3BDF05}" destId="{A2B403B3-FE07-400E-8DAD-3B77337BBFB7}" srcOrd="0" destOrd="0" presId="urn:microsoft.com/office/officeart/2005/8/layout/arrow5"/>
    <dgm:cxn modelId="{676D8E99-9BB0-4A10-8280-385CD55DD78D}" type="presParOf" srcId="{4790B3F3-ADC8-473B-B1BF-92B79B3BDF05}" destId="{D94CD3ED-1DCA-4DFB-9A35-B3FECB181AE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6FB969-FB1A-4D6D-A2F3-2DF5B670ECFA}" type="doc">
      <dgm:prSet loTypeId="urn:microsoft.com/office/officeart/2005/8/layout/equation1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D2B039B-97F4-4716-B1D7-D0C3848CE415}">
      <dgm:prSet/>
      <dgm:spPr/>
      <dgm:t>
        <a:bodyPr/>
        <a:lstStyle/>
        <a:p>
          <a:r>
            <a:rPr lang="pl-PL" dirty="0"/>
            <a:t>Zwiększyła się liczba szkół</a:t>
          </a:r>
        </a:p>
      </dgm:t>
    </dgm:pt>
    <dgm:pt modelId="{2BE7409C-713A-4F39-955E-D3DF084C66AE}" type="parTrans" cxnId="{994D26DD-9BA1-4DD1-8DD8-6D68DF8E5C07}">
      <dgm:prSet/>
      <dgm:spPr/>
      <dgm:t>
        <a:bodyPr/>
        <a:lstStyle/>
        <a:p>
          <a:endParaRPr lang="pl-PL"/>
        </a:p>
      </dgm:t>
    </dgm:pt>
    <dgm:pt modelId="{0D0AC2C6-11AE-42F9-AB26-31BE770896C7}" type="sibTrans" cxnId="{994D26DD-9BA1-4DD1-8DD8-6D68DF8E5C07}">
      <dgm:prSet/>
      <dgm:spPr/>
      <dgm:t>
        <a:bodyPr/>
        <a:lstStyle/>
        <a:p>
          <a:endParaRPr lang="pl-PL"/>
        </a:p>
      </dgm:t>
    </dgm:pt>
    <dgm:pt modelId="{84DAF33F-2BBD-4561-9DF0-E3AFBB70CC8A}">
      <dgm:prSet/>
      <dgm:spPr/>
      <dgm:t>
        <a:bodyPr/>
        <a:lstStyle/>
        <a:p>
          <a:r>
            <a:rPr lang="pl-PL"/>
            <a:t>Zwiększyła się liczba oddziałów</a:t>
          </a:r>
        </a:p>
      </dgm:t>
    </dgm:pt>
    <dgm:pt modelId="{F2C992B6-ADD2-41F4-B99C-A1A206044E1C}" type="parTrans" cxnId="{2A46AD88-7717-4F67-979B-718FE8344A88}">
      <dgm:prSet/>
      <dgm:spPr/>
      <dgm:t>
        <a:bodyPr/>
        <a:lstStyle/>
        <a:p>
          <a:endParaRPr lang="pl-PL"/>
        </a:p>
      </dgm:t>
    </dgm:pt>
    <dgm:pt modelId="{95E803ED-D493-4C89-A3CD-99691EE99781}" type="sibTrans" cxnId="{2A46AD88-7717-4F67-979B-718FE8344A88}">
      <dgm:prSet/>
      <dgm:spPr/>
      <dgm:t>
        <a:bodyPr/>
        <a:lstStyle/>
        <a:p>
          <a:endParaRPr lang="pl-PL"/>
        </a:p>
      </dgm:t>
    </dgm:pt>
    <dgm:pt modelId="{8526112A-F75E-4208-B3F0-3A99E8ED8AF8}">
      <dgm:prSet/>
      <dgm:spPr/>
      <dgm:t>
        <a:bodyPr/>
        <a:lstStyle/>
        <a:p>
          <a:r>
            <a:rPr lang="pl-PL"/>
            <a:t>Musiały wzrosnąć koszty</a:t>
          </a:r>
        </a:p>
      </dgm:t>
    </dgm:pt>
    <dgm:pt modelId="{A1E7DA10-8B7F-457F-9A2F-7D7E6BB71E12}" type="parTrans" cxnId="{A418F4E0-4A7F-43C4-9DB4-FC7999C7C253}">
      <dgm:prSet/>
      <dgm:spPr/>
      <dgm:t>
        <a:bodyPr/>
        <a:lstStyle/>
        <a:p>
          <a:endParaRPr lang="pl-PL"/>
        </a:p>
      </dgm:t>
    </dgm:pt>
    <dgm:pt modelId="{ADC4C55C-0D57-406D-8916-1E28AABCACA0}" type="sibTrans" cxnId="{A418F4E0-4A7F-43C4-9DB4-FC7999C7C253}">
      <dgm:prSet/>
      <dgm:spPr/>
      <dgm:t>
        <a:bodyPr/>
        <a:lstStyle/>
        <a:p>
          <a:endParaRPr lang="pl-PL"/>
        </a:p>
      </dgm:t>
    </dgm:pt>
    <dgm:pt modelId="{7979CEE8-7D60-4114-9D2B-AA9CE4FF6ACA}" type="pres">
      <dgm:prSet presAssocID="{086FB969-FB1A-4D6D-A2F3-2DF5B670ECFA}" presName="linearFlow" presStyleCnt="0">
        <dgm:presLayoutVars>
          <dgm:dir/>
          <dgm:resizeHandles val="exact"/>
        </dgm:presLayoutVars>
      </dgm:prSet>
      <dgm:spPr/>
    </dgm:pt>
    <dgm:pt modelId="{E6C0E269-134D-4FE5-898B-D912ACF153EC}" type="pres">
      <dgm:prSet presAssocID="{7D2B039B-97F4-4716-B1D7-D0C3848CE415}" presName="node" presStyleLbl="node1" presStyleIdx="0" presStyleCnt="3">
        <dgm:presLayoutVars>
          <dgm:bulletEnabled val="1"/>
        </dgm:presLayoutVars>
      </dgm:prSet>
      <dgm:spPr/>
    </dgm:pt>
    <dgm:pt modelId="{346031F9-18E4-4ABA-94FA-37B5FAAED29F}" type="pres">
      <dgm:prSet presAssocID="{0D0AC2C6-11AE-42F9-AB26-31BE770896C7}" presName="spacerL" presStyleCnt="0"/>
      <dgm:spPr/>
    </dgm:pt>
    <dgm:pt modelId="{78C31B43-CA9C-402B-9161-FB6A6BBC739A}" type="pres">
      <dgm:prSet presAssocID="{0D0AC2C6-11AE-42F9-AB26-31BE770896C7}" presName="sibTrans" presStyleLbl="sibTrans2D1" presStyleIdx="0" presStyleCnt="2"/>
      <dgm:spPr/>
    </dgm:pt>
    <dgm:pt modelId="{D8660643-DA63-4BA3-833D-A2FFD755778E}" type="pres">
      <dgm:prSet presAssocID="{0D0AC2C6-11AE-42F9-AB26-31BE770896C7}" presName="spacerR" presStyleCnt="0"/>
      <dgm:spPr/>
    </dgm:pt>
    <dgm:pt modelId="{CD7C9FB6-3F29-4729-9098-10D3BEDF049F}" type="pres">
      <dgm:prSet presAssocID="{84DAF33F-2BBD-4561-9DF0-E3AFBB70CC8A}" presName="node" presStyleLbl="node1" presStyleIdx="1" presStyleCnt="3">
        <dgm:presLayoutVars>
          <dgm:bulletEnabled val="1"/>
        </dgm:presLayoutVars>
      </dgm:prSet>
      <dgm:spPr/>
    </dgm:pt>
    <dgm:pt modelId="{B909A16C-1032-46E2-A14B-507328039B7B}" type="pres">
      <dgm:prSet presAssocID="{95E803ED-D493-4C89-A3CD-99691EE99781}" presName="spacerL" presStyleCnt="0"/>
      <dgm:spPr/>
    </dgm:pt>
    <dgm:pt modelId="{1AD245C7-2279-48F6-B512-75DD66FD002F}" type="pres">
      <dgm:prSet presAssocID="{95E803ED-D493-4C89-A3CD-99691EE99781}" presName="sibTrans" presStyleLbl="sibTrans2D1" presStyleIdx="1" presStyleCnt="2"/>
      <dgm:spPr/>
    </dgm:pt>
    <dgm:pt modelId="{D8523706-366F-4061-AA15-4221D02A4D8B}" type="pres">
      <dgm:prSet presAssocID="{95E803ED-D493-4C89-A3CD-99691EE99781}" presName="spacerR" presStyleCnt="0"/>
      <dgm:spPr/>
    </dgm:pt>
    <dgm:pt modelId="{42A43541-196B-47C9-89EF-68638323925A}" type="pres">
      <dgm:prSet presAssocID="{8526112A-F75E-4208-B3F0-3A99E8ED8AF8}" presName="node" presStyleLbl="node1" presStyleIdx="2" presStyleCnt="3">
        <dgm:presLayoutVars>
          <dgm:bulletEnabled val="1"/>
        </dgm:presLayoutVars>
      </dgm:prSet>
      <dgm:spPr/>
    </dgm:pt>
  </dgm:ptLst>
  <dgm:cxnLst>
    <dgm:cxn modelId="{C332C415-1080-4B62-83CD-106FB0238859}" type="presOf" srcId="{086FB969-FB1A-4D6D-A2F3-2DF5B670ECFA}" destId="{7979CEE8-7D60-4114-9D2B-AA9CE4FF6ACA}" srcOrd="0" destOrd="0" presId="urn:microsoft.com/office/officeart/2005/8/layout/equation1"/>
    <dgm:cxn modelId="{F4F9D45D-8475-4262-AD04-93A3D4421500}" type="presOf" srcId="{84DAF33F-2BBD-4561-9DF0-E3AFBB70CC8A}" destId="{CD7C9FB6-3F29-4729-9098-10D3BEDF049F}" srcOrd="0" destOrd="0" presId="urn:microsoft.com/office/officeart/2005/8/layout/equation1"/>
    <dgm:cxn modelId="{A0B7E667-44D7-4D38-B849-0BE5D953C1B4}" type="presOf" srcId="{7D2B039B-97F4-4716-B1D7-D0C3848CE415}" destId="{E6C0E269-134D-4FE5-898B-D912ACF153EC}" srcOrd="0" destOrd="0" presId="urn:microsoft.com/office/officeart/2005/8/layout/equation1"/>
    <dgm:cxn modelId="{A9259A6B-B78D-4495-9D2E-612129925B7E}" type="presOf" srcId="{0D0AC2C6-11AE-42F9-AB26-31BE770896C7}" destId="{78C31B43-CA9C-402B-9161-FB6A6BBC739A}" srcOrd="0" destOrd="0" presId="urn:microsoft.com/office/officeart/2005/8/layout/equation1"/>
    <dgm:cxn modelId="{49993851-B30D-42D0-B765-FDCAD6BA26EA}" type="presOf" srcId="{8526112A-F75E-4208-B3F0-3A99E8ED8AF8}" destId="{42A43541-196B-47C9-89EF-68638323925A}" srcOrd="0" destOrd="0" presId="urn:microsoft.com/office/officeart/2005/8/layout/equation1"/>
    <dgm:cxn modelId="{2A46AD88-7717-4F67-979B-718FE8344A88}" srcId="{086FB969-FB1A-4D6D-A2F3-2DF5B670ECFA}" destId="{84DAF33F-2BBD-4561-9DF0-E3AFBB70CC8A}" srcOrd="1" destOrd="0" parTransId="{F2C992B6-ADD2-41F4-B99C-A1A206044E1C}" sibTransId="{95E803ED-D493-4C89-A3CD-99691EE99781}"/>
    <dgm:cxn modelId="{E1B1F09A-5B2B-441F-ACC6-14794666FFAA}" type="presOf" srcId="{95E803ED-D493-4C89-A3CD-99691EE99781}" destId="{1AD245C7-2279-48F6-B512-75DD66FD002F}" srcOrd="0" destOrd="0" presId="urn:microsoft.com/office/officeart/2005/8/layout/equation1"/>
    <dgm:cxn modelId="{994D26DD-9BA1-4DD1-8DD8-6D68DF8E5C07}" srcId="{086FB969-FB1A-4D6D-A2F3-2DF5B670ECFA}" destId="{7D2B039B-97F4-4716-B1D7-D0C3848CE415}" srcOrd="0" destOrd="0" parTransId="{2BE7409C-713A-4F39-955E-D3DF084C66AE}" sibTransId="{0D0AC2C6-11AE-42F9-AB26-31BE770896C7}"/>
    <dgm:cxn modelId="{A418F4E0-4A7F-43C4-9DB4-FC7999C7C253}" srcId="{086FB969-FB1A-4D6D-A2F3-2DF5B670ECFA}" destId="{8526112A-F75E-4208-B3F0-3A99E8ED8AF8}" srcOrd="2" destOrd="0" parTransId="{A1E7DA10-8B7F-457F-9A2F-7D7E6BB71E12}" sibTransId="{ADC4C55C-0D57-406D-8916-1E28AABCACA0}"/>
    <dgm:cxn modelId="{169E260E-9E25-4966-A452-9B77DA62D3C4}" type="presParOf" srcId="{7979CEE8-7D60-4114-9D2B-AA9CE4FF6ACA}" destId="{E6C0E269-134D-4FE5-898B-D912ACF153EC}" srcOrd="0" destOrd="0" presId="urn:microsoft.com/office/officeart/2005/8/layout/equation1"/>
    <dgm:cxn modelId="{F62498BB-4DFF-4AED-9B69-F80392C29C13}" type="presParOf" srcId="{7979CEE8-7D60-4114-9D2B-AA9CE4FF6ACA}" destId="{346031F9-18E4-4ABA-94FA-37B5FAAED29F}" srcOrd="1" destOrd="0" presId="urn:microsoft.com/office/officeart/2005/8/layout/equation1"/>
    <dgm:cxn modelId="{B129DFD3-F081-4658-80A1-97670A832693}" type="presParOf" srcId="{7979CEE8-7D60-4114-9D2B-AA9CE4FF6ACA}" destId="{78C31B43-CA9C-402B-9161-FB6A6BBC739A}" srcOrd="2" destOrd="0" presId="urn:microsoft.com/office/officeart/2005/8/layout/equation1"/>
    <dgm:cxn modelId="{7F3DC8F8-A24A-474F-AC83-C578DCBC1CA1}" type="presParOf" srcId="{7979CEE8-7D60-4114-9D2B-AA9CE4FF6ACA}" destId="{D8660643-DA63-4BA3-833D-A2FFD755778E}" srcOrd="3" destOrd="0" presId="urn:microsoft.com/office/officeart/2005/8/layout/equation1"/>
    <dgm:cxn modelId="{1DFAEA87-76A0-4A96-9AF7-0E6F222A44B9}" type="presParOf" srcId="{7979CEE8-7D60-4114-9D2B-AA9CE4FF6ACA}" destId="{CD7C9FB6-3F29-4729-9098-10D3BEDF049F}" srcOrd="4" destOrd="0" presId="urn:microsoft.com/office/officeart/2005/8/layout/equation1"/>
    <dgm:cxn modelId="{B1B9E42D-2D6F-4670-BDF0-45816677C875}" type="presParOf" srcId="{7979CEE8-7D60-4114-9D2B-AA9CE4FF6ACA}" destId="{B909A16C-1032-46E2-A14B-507328039B7B}" srcOrd="5" destOrd="0" presId="urn:microsoft.com/office/officeart/2005/8/layout/equation1"/>
    <dgm:cxn modelId="{2EBC5760-056C-4682-8B49-4CC6EB10D121}" type="presParOf" srcId="{7979CEE8-7D60-4114-9D2B-AA9CE4FF6ACA}" destId="{1AD245C7-2279-48F6-B512-75DD66FD002F}" srcOrd="6" destOrd="0" presId="urn:microsoft.com/office/officeart/2005/8/layout/equation1"/>
    <dgm:cxn modelId="{31756FF5-96C9-4674-8010-478E92D64215}" type="presParOf" srcId="{7979CEE8-7D60-4114-9D2B-AA9CE4FF6ACA}" destId="{D8523706-366F-4061-AA15-4221D02A4D8B}" srcOrd="7" destOrd="0" presId="urn:microsoft.com/office/officeart/2005/8/layout/equation1"/>
    <dgm:cxn modelId="{8B1A0219-9D02-47B5-9C18-98AEE72221A2}" type="presParOf" srcId="{7979CEE8-7D60-4114-9D2B-AA9CE4FF6ACA}" destId="{42A43541-196B-47C9-89EF-68638323925A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B403B3-FE07-400E-8DAD-3B77337BBFB7}">
      <dsp:nvSpPr>
        <dsp:cNvPr id="0" name=""/>
        <dsp:cNvSpPr/>
      </dsp:nvSpPr>
      <dsp:spPr>
        <a:xfrm rot="16200000">
          <a:off x="1946" y="204"/>
          <a:ext cx="4134147" cy="4134147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Uczniowie są nośnikami dochodów</a:t>
          </a:r>
        </a:p>
      </dsp:txBody>
      <dsp:txXfrm rot="5400000">
        <a:off x="1946" y="1033741"/>
        <a:ext cx="3410671" cy="2067073"/>
      </dsp:txXfrm>
    </dsp:sp>
    <dsp:sp modelId="{D94CD3ED-1DCA-4DFB-9A35-B3FECB181AE0}">
      <dsp:nvSpPr>
        <dsp:cNvPr id="0" name=""/>
        <dsp:cNvSpPr/>
      </dsp:nvSpPr>
      <dsp:spPr>
        <a:xfrm rot="5400000">
          <a:off x="4601506" y="204"/>
          <a:ext cx="4134147" cy="4134147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Oddziały </a:t>
          </a:r>
          <a:br>
            <a:rPr lang="pl-PL" sz="3000" kern="1200" dirty="0"/>
          </a:br>
          <a:r>
            <a:rPr lang="pl-PL" sz="3000" kern="1200" dirty="0"/>
            <a:t>i budynki są nośnikami kosztów</a:t>
          </a:r>
        </a:p>
      </dsp:txBody>
      <dsp:txXfrm rot="-5400000">
        <a:off x="5324982" y="1033741"/>
        <a:ext cx="3410671" cy="20670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C0E269-134D-4FE5-898B-D912ACF153EC}">
      <dsp:nvSpPr>
        <dsp:cNvPr id="0" name=""/>
        <dsp:cNvSpPr/>
      </dsp:nvSpPr>
      <dsp:spPr>
        <a:xfrm>
          <a:off x="1404" y="1444879"/>
          <a:ext cx="1861627" cy="18616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Zwiększyła się liczba szkół</a:t>
          </a:r>
        </a:p>
      </dsp:txBody>
      <dsp:txXfrm>
        <a:off x="274033" y="1717508"/>
        <a:ext cx="1316369" cy="1316369"/>
      </dsp:txXfrm>
    </dsp:sp>
    <dsp:sp modelId="{78C31B43-CA9C-402B-9161-FB6A6BBC739A}">
      <dsp:nvSpPr>
        <dsp:cNvPr id="0" name=""/>
        <dsp:cNvSpPr/>
      </dsp:nvSpPr>
      <dsp:spPr>
        <a:xfrm>
          <a:off x="2014196" y="1835821"/>
          <a:ext cx="1079744" cy="1079744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/>
        </a:p>
      </dsp:txBody>
      <dsp:txXfrm>
        <a:off x="2157316" y="2248715"/>
        <a:ext cx="793504" cy="253956"/>
      </dsp:txXfrm>
    </dsp:sp>
    <dsp:sp modelId="{CD7C9FB6-3F29-4729-9098-10D3BEDF049F}">
      <dsp:nvSpPr>
        <dsp:cNvPr id="0" name=""/>
        <dsp:cNvSpPr/>
      </dsp:nvSpPr>
      <dsp:spPr>
        <a:xfrm>
          <a:off x="3245104" y="1444879"/>
          <a:ext cx="1861627" cy="18616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Zwiększyła się liczba oddziałów</a:t>
          </a:r>
        </a:p>
      </dsp:txBody>
      <dsp:txXfrm>
        <a:off x="3517733" y="1717508"/>
        <a:ext cx="1316369" cy="1316369"/>
      </dsp:txXfrm>
    </dsp:sp>
    <dsp:sp modelId="{1AD245C7-2279-48F6-B512-75DD66FD002F}">
      <dsp:nvSpPr>
        <dsp:cNvPr id="0" name=""/>
        <dsp:cNvSpPr/>
      </dsp:nvSpPr>
      <dsp:spPr>
        <a:xfrm>
          <a:off x="5257896" y="1835821"/>
          <a:ext cx="1079744" cy="1079744"/>
        </a:xfrm>
        <a:prstGeom prst="mathEqual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/>
        </a:p>
      </dsp:txBody>
      <dsp:txXfrm>
        <a:off x="5401016" y="2058248"/>
        <a:ext cx="793504" cy="634890"/>
      </dsp:txXfrm>
    </dsp:sp>
    <dsp:sp modelId="{42A43541-196B-47C9-89EF-68638323925A}">
      <dsp:nvSpPr>
        <dsp:cNvPr id="0" name=""/>
        <dsp:cNvSpPr/>
      </dsp:nvSpPr>
      <dsp:spPr>
        <a:xfrm>
          <a:off x="6488804" y="1444879"/>
          <a:ext cx="1861627" cy="18616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Musiały wzrosnąć koszty</a:t>
          </a:r>
        </a:p>
      </dsp:txBody>
      <dsp:txXfrm>
        <a:off x="6761433" y="1717508"/>
        <a:ext cx="1316369" cy="1316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2862D-D7F2-4BE6-BD6D-517477248503}" type="datetimeFigureOut">
              <a:rPr lang="pl-PL" smtClean="0"/>
              <a:t>2018-10-09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41AB8-13D5-4BB9-9F6B-72DDBE1397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2689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Największym dochodem jest subwencja. Do niedawna można było budować wskaźniki na porównaniu subwencji i wydatków subwencjonowanych. Obecnie wskaźnik NWS jest niepoliczalny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229A7-DC32-47D7-99BB-62B419C0AF56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9378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Zaczęła spadać dopiero po roku 2011/12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Obecnie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Gimnazja</a:t>
            </a:r>
            <a:r>
              <a:rPr lang="pl-PL" baseline="0" dirty="0"/>
              <a:t> – 5681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/>
              <a:t>W zespołach z SP – 3094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/>
              <a:t>W zespołach z </a:t>
            </a:r>
            <a:r>
              <a:rPr lang="pl-PL" baseline="0" dirty="0" err="1"/>
              <a:t>ponadgimn</a:t>
            </a:r>
            <a:r>
              <a:rPr lang="pl-PL" baseline="0" dirty="0"/>
              <a:t>. – 514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/>
              <a:t>W zespołach z SP i </a:t>
            </a:r>
            <a:r>
              <a:rPr lang="pl-PL" baseline="0" dirty="0" err="1"/>
              <a:t>ponadgimn</a:t>
            </a:r>
            <a:r>
              <a:rPr lang="pl-PL" baseline="0" dirty="0"/>
              <a:t> – 104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D650-1398-475F-9B26-81653C7CD4E3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9924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-143</a:t>
            </a:r>
            <a:r>
              <a:rPr lang="pl-PL" dirty="0"/>
              <a:t> uczniów</a:t>
            </a:r>
          </a:p>
          <a:p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-47%</a:t>
            </a:r>
            <a:r>
              <a:rPr lang="pl-PL" dirty="0"/>
              <a:t>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D650-1398-475F-9B26-81653C7CD4E3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2032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-2,67</a:t>
            </a:r>
            <a:r>
              <a:rPr lang="pl-PL" dirty="0"/>
              <a:t> 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-11%</a:t>
            </a:r>
            <a:r>
              <a:rPr lang="pl-PL" dirty="0"/>
              <a:t>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D650-1398-475F-9B26-81653C7CD4E3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1161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Ogólnodostępne szkoły dla dzieci </a:t>
            </a:r>
            <a:br>
              <a:rPr lang="pl-PL" dirty="0"/>
            </a:br>
            <a:r>
              <a:rPr lang="pl-PL" dirty="0"/>
              <a:t>i młodzieży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41AB8-13D5-4BB9-9F6B-72DDBE139779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879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Ogólnodostępne dla dzieci prowadzone przez JST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41AB8-13D5-4BB9-9F6B-72DDBE139779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1218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Samorządy bardzo niechętnie likwidują szkoły</a:t>
            </a:r>
          </a:p>
          <a:p>
            <a:r>
              <a:rPr lang="pl-PL" dirty="0"/>
              <a:t>Robią to najczęściej wtedy, gdy nie widzą innego wyjścia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D650-1398-475F-9B26-81653C7CD4E3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805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Przedszkola – wróciły sześciolatki (w tym roku więcej, bo do szkól poszło tylko 5%)</a:t>
            </a:r>
          </a:p>
          <a:p>
            <a:r>
              <a:rPr lang="pl-PL" dirty="0"/>
              <a:t>I etap  – powrót sześciolatków do przedszkoli, w 2017/18  – nadal to samo (bo zmniejszony rocznik jest w drugiej klasie)</a:t>
            </a:r>
          </a:p>
          <a:p>
            <a:r>
              <a:rPr lang="pl-PL" dirty="0"/>
              <a:t>II etap  – 7 klasa</a:t>
            </a:r>
          </a:p>
          <a:p>
            <a:r>
              <a:rPr lang="pl-PL" dirty="0"/>
              <a:t>gimnazja  – brak 1 klasy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41AB8-13D5-4BB9-9F6B-72DDBE139779}" type="slidenum">
              <a:rPr lang="pl-PL" smtClean="0"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5966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Wszystkie szkoły ogólnodostępne (JST i inne organy prowadzące)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41AB8-13D5-4BB9-9F6B-72DDBE139779}" type="slidenum">
              <a:rPr lang="pl-PL" smtClean="0"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2330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dirty="0"/>
              <a:t>W efekcie liczba oddziałów w całym kraju zmniejszy się w roku 2019/20 o około 2,9 tys. </a:t>
            </a:r>
            <a:r>
              <a:rPr lang="pl-PL" dirty="0"/>
              <a:t>Ten efekt znacznie ograniczy wzrost zatrudnienia nauczycieli, który w początkowym etapie spowodowała reforma.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1540C-9887-42E0-BFE6-5640C06712DB}" type="slidenum">
              <a:rPr lang="pl-PL" smtClean="0"/>
              <a:t>76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6862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Uwaga na znaczenie opiniowania arkuszy przez kuratorów</a:t>
            </a:r>
          </a:p>
          <a:p>
            <a:endParaRPr lang="pl-PL" dirty="0"/>
          </a:p>
          <a:p>
            <a:r>
              <a:rPr lang="pl-PL" dirty="0"/>
              <a:t>To wszystko przy spadku </a:t>
            </a:r>
            <a:r>
              <a:rPr lang="pl-PL" dirty="0" err="1"/>
              <a:t>subwecnji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41AB8-13D5-4BB9-9F6B-72DDBE139779}" type="slidenum">
              <a:rPr lang="pl-PL" smtClean="0"/>
              <a:t>81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5344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z każdym jest sens się porównywać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229A7-DC32-47D7-99BB-62B419C0AF56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3456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Zróżnicowany przebieg zmian wydatków i dochodów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41AB8-13D5-4BB9-9F6B-72DDBE139779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2375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41AB8-13D5-4BB9-9F6B-72DDBE139779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4942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Przedszkola, SP i inne formy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141AB8-13D5-4BB9-9F6B-72DDBE139779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9618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technikach coraz więcej wielozawodowych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141AB8-13D5-4BB9-9F6B-72DDBE139779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1713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Zróżnicowany wpływ przychodzących sześciolatków w miastach i na wsi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W tym roku oddziały klas I są mniejsze niż w 2010/11 lub później – nowe SP?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229A7-DC32-47D7-99BB-62B419C0AF56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9960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Czasem jeszcze bardziej interesująca jest wybrana starsza klasa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229A7-DC32-47D7-99BB-62B419C0AF56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0891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Zmiana 2001/02-201516</a:t>
            </a:r>
            <a:r>
              <a:rPr lang="pl-PL" dirty="0"/>
              <a:t> </a:t>
            </a:r>
          </a:p>
          <a:p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-654 071</a:t>
            </a:r>
            <a:r>
              <a:rPr lang="pl-PL" dirty="0"/>
              <a:t> </a:t>
            </a:r>
          </a:p>
          <a:p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-38%</a:t>
            </a:r>
            <a:r>
              <a:rPr lang="pl-PL" dirty="0"/>
              <a:t> </a:t>
            </a:r>
          </a:p>
          <a:p>
            <a:endParaRPr lang="pl-PL" dirty="0"/>
          </a:p>
          <a:p>
            <a:r>
              <a:rPr lang="pl-PL" b="1" dirty="0"/>
              <a:t>Niżej będzie tylko o ogólnodostępnych dla dzieci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D650-1398-475F-9B26-81653C7CD4E3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4932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060848"/>
            <a:ext cx="7776864" cy="1728192"/>
          </a:xfrm>
          <a:effectLst/>
        </p:spPr>
        <p:txBody>
          <a:bodyPr anchor="ctr"/>
          <a:lstStyle>
            <a:lvl1pPr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3568" y="3789040"/>
            <a:ext cx="7776864" cy="1080120"/>
          </a:xfrm>
          <a:effectLst/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defRPr>
            </a:lvl1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4247074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42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03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ytat, wyróżniona myś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943100"/>
            <a:ext cx="6548437" cy="269557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57189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0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2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6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16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5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13792"/>
            <a:ext cx="8352928" cy="1143000"/>
          </a:xfrm>
          <a:effectLst/>
        </p:spPr>
        <p:txBody>
          <a:bodyPr>
            <a:normAutofit/>
          </a:bodyPr>
          <a:lstStyle>
            <a:lvl1pPr>
              <a:defRPr>
                <a:solidFill>
                  <a:srgbClr val="048EA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556792"/>
            <a:ext cx="8352606" cy="4752528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FontTx/>
              <a:buNone/>
              <a:defRPr/>
            </a:lvl1pPr>
            <a:lvl4pPr>
              <a:defRPr>
                <a:solidFill>
                  <a:srgbClr val="445870"/>
                </a:solidFill>
              </a:defRPr>
            </a:lvl4pPr>
            <a:lvl5pPr>
              <a:defRPr>
                <a:solidFill>
                  <a:srgbClr val="445870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</p:txBody>
      </p:sp>
    </p:spTree>
    <p:extLst>
      <p:ext uri="{BB962C8B-B14F-4D97-AF65-F5344CB8AC3E}">
        <p14:creationId xmlns:p14="http://schemas.microsoft.com/office/powerpoint/2010/main" val="4087402414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13792"/>
            <a:ext cx="8352928" cy="926976"/>
          </a:xfrm>
          <a:effectLst/>
        </p:spPr>
        <p:txBody>
          <a:bodyPr>
            <a:normAutofit/>
          </a:bodyPr>
          <a:lstStyle>
            <a:lvl1pPr>
              <a:defRPr sz="2800">
                <a:solidFill>
                  <a:srgbClr val="048EA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0993696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o tł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330464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7544" y="1556792"/>
            <a:ext cx="4028256" cy="4752528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>
                <a:solidFill>
                  <a:srgbClr val="445870"/>
                </a:solidFill>
              </a:defRPr>
            </a:lvl4pPr>
            <a:lvl5pPr>
              <a:defRPr sz="1800">
                <a:solidFill>
                  <a:srgbClr val="44587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499993" y="1556792"/>
            <a:ext cx="4248472" cy="4752528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>
                <a:solidFill>
                  <a:srgbClr val="445870"/>
                </a:solidFill>
              </a:defRPr>
            </a:lvl4pPr>
            <a:lvl5pPr>
              <a:defRPr sz="1800">
                <a:solidFill>
                  <a:srgbClr val="44587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</p:txBody>
      </p:sp>
    </p:spTree>
    <p:extLst>
      <p:ext uri="{BB962C8B-B14F-4D97-AF65-F5344CB8AC3E}">
        <p14:creationId xmlns:p14="http://schemas.microsoft.com/office/powerpoint/2010/main" val="142641967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stęp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" y="0"/>
            <a:ext cx="9141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27903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k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060848"/>
            <a:ext cx="7776864" cy="1728192"/>
          </a:xfrm>
          <a:effectLst/>
        </p:spPr>
        <p:txBody>
          <a:bodyPr anchor="ctr"/>
          <a:lstStyle>
            <a:lvl1pPr>
              <a:defRPr sz="4400">
                <a:solidFill>
                  <a:srgbClr val="F6F9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3568" y="3789040"/>
            <a:ext cx="7776864" cy="1080120"/>
          </a:xfrm>
          <a:effectLst/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defRPr>
            </a:lvl1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41916504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z tytuł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quarter" idx="10"/>
          </p:nvPr>
        </p:nvSpPr>
        <p:spPr>
          <a:xfrm>
            <a:off x="323528" y="116632"/>
            <a:ext cx="8712522" cy="604921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3421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4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867" y="413792"/>
            <a:ext cx="828059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l-PL" dirty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7545" y="1556792"/>
            <a:ext cx="828092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</p:txBody>
      </p:sp>
    </p:spTree>
    <p:extLst>
      <p:ext uri="{BB962C8B-B14F-4D97-AF65-F5344CB8AC3E}">
        <p14:creationId xmlns:p14="http://schemas.microsoft.com/office/powerpoint/2010/main" val="110099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</p:sldLayoutIdLst>
  <p:transition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0">
          <a:solidFill>
            <a:srgbClr val="048EA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42C6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42C6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42C6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42C6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42C6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42C6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42C6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42C62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spcBef>
          <a:spcPts val="900"/>
        </a:spcBef>
        <a:spcAft>
          <a:spcPct val="0"/>
        </a:spcAft>
        <a:buFontTx/>
        <a:buNone/>
        <a:defRPr sz="2600" b="0">
          <a:solidFill>
            <a:srgbClr val="3C4E62"/>
          </a:solidFill>
          <a:latin typeface="+mn-lt"/>
          <a:ea typeface="+mn-ea"/>
          <a:cs typeface="+mn-cs"/>
        </a:defRPr>
      </a:lvl1pPr>
      <a:lvl2pPr marL="265113" indent="-265113" algn="l" rtl="0" eaLnBrk="1" fontAlgn="base" hangingPunct="1">
        <a:spcBef>
          <a:spcPct val="20000"/>
        </a:spcBef>
        <a:spcAft>
          <a:spcPct val="0"/>
        </a:spcAft>
        <a:buSzPct val="110000"/>
        <a:buFontTx/>
        <a:buBlip>
          <a:blip r:embed="rId20"/>
        </a:buBlip>
        <a:tabLst>
          <a:tab pos="1435100" algn="l"/>
        </a:tabLst>
        <a:defRPr sz="2600">
          <a:solidFill>
            <a:srgbClr val="3C4E62"/>
          </a:solidFill>
          <a:latin typeface="+mn-lt"/>
        </a:defRPr>
      </a:lvl2pPr>
      <a:lvl3pPr marL="623888" indent="-265113" algn="l" rtl="0" eaLnBrk="1" fontAlgn="base" hangingPunct="1">
        <a:spcBef>
          <a:spcPct val="20000"/>
        </a:spcBef>
        <a:spcAft>
          <a:spcPct val="0"/>
        </a:spcAft>
        <a:buSzPct val="110000"/>
        <a:buFontTx/>
        <a:buBlip>
          <a:blip r:embed="rId20"/>
        </a:buBlip>
        <a:tabLst>
          <a:tab pos="1435100" algn="l"/>
        </a:tabLst>
        <a:defRPr sz="2200">
          <a:solidFill>
            <a:srgbClr val="3C4E62"/>
          </a:solidFill>
          <a:latin typeface="+mn-lt"/>
        </a:defRPr>
      </a:lvl3pPr>
      <a:lvl4pPr marL="1076325" indent="-257175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&gt;"/>
        <a:tabLst/>
        <a:defRPr sz="2000">
          <a:solidFill>
            <a:srgbClr val="3C4E6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F0C8F8-3F41-44F6-B25F-B538D499F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825" y="1872567"/>
            <a:ext cx="6875689" cy="1777717"/>
          </a:xfrm>
        </p:spPr>
        <p:txBody>
          <a:bodyPr>
            <a:normAutofit fontScale="90000"/>
          </a:bodyPr>
          <a:lstStyle/>
          <a:p>
            <a:r>
              <a:rPr lang="pl-PL" dirty="0"/>
              <a:t>Reforma edukacji </a:t>
            </a:r>
            <a:br>
              <a:rPr lang="pl-PL" dirty="0"/>
            </a:br>
            <a:r>
              <a:rPr lang="pl-PL" dirty="0"/>
              <a:t>a finansowe i organizacyjne zmiany w oświacie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71168C0-850C-4063-BA41-B22982E19B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825" y="3912364"/>
            <a:ext cx="6026604" cy="547670"/>
          </a:xfrm>
        </p:spPr>
        <p:txBody>
          <a:bodyPr/>
          <a:lstStyle/>
          <a:p>
            <a:r>
              <a:rPr lang="pl-PL" dirty="0"/>
              <a:t>Mariusz Tobor</a:t>
            </a:r>
          </a:p>
        </p:txBody>
      </p:sp>
    </p:spTree>
    <p:extLst>
      <p:ext uri="{BB962C8B-B14F-4D97-AF65-F5344CB8AC3E}">
        <p14:creationId xmlns:p14="http://schemas.microsoft.com/office/powerpoint/2010/main" val="3112022897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016EBA-644C-446E-BF4B-B56DF73AA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Rozkład wskaźników nadwyżki wydatków nad dochodami – gminy wiejskie do 10 tys.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BFFDAE0-E739-4865-871C-1C7DFDFFF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46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10797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016EBA-644C-446E-BF4B-B56DF73AA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Rozkład wskaźników nadwyżki wydatków nad dochodami – gminy miejskie powyżej 5 tys.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B257BCE-25BB-49BD-AF16-136B01F53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45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52222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016EBA-644C-446E-BF4B-B56DF73AA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Rozkład wskaźników nadwyżki wydatków nad dochodami – powiaty ziemskie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5390230-1F22-4F2D-8A1C-8F5B789BC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68147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91CA4F-E12E-43F9-A7A2-EEBE2F9EF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91" y="136512"/>
            <a:ext cx="8352928" cy="619631"/>
          </a:xfrm>
        </p:spPr>
        <p:txBody>
          <a:bodyPr>
            <a:noAutofit/>
          </a:bodyPr>
          <a:lstStyle/>
          <a:p>
            <a:r>
              <a:rPr lang="pl-PL" sz="2000" dirty="0"/>
              <a:t>Nadwyżki wydatków nad dochodami oświaty 2011 </a:t>
            </a:r>
            <a:br>
              <a:rPr lang="pl-PL" sz="2000" dirty="0"/>
            </a:br>
            <a:r>
              <a:rPr lang="pl-PL" sz="2000" dirty="0"/>
              <a:t>– gminy wiejskie oraz miejsko wiejskie do 10 tys.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7715CD3-2413-46EB-81BA-6A2C64522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26" y="756143"/>
            <a:ext cx="6925483" cy="608648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CB1A97B-DE8A-4B28-A13C-801A8AFE8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91" y="5118815"/>
            <a:ext cx="1933333" cy="17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13795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91CA4F-E12E-43F9-A7A2-EEBE2F9EF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91" y="136512"/>
            <a:ext cx="8352928" cy="619631"/>
          </a:xfrm>
        </p:spPr>
        <p:txBody>
          <a:bodyPr>
            <a:noAutofit/>
          </a:bodyPr>
          <a:lstStyle/>
          <a:p>
            <a:r>
              <a:rPr lang="pl-PL" sz="2000" dirty="0"/>
              <a:t>Nadwyżki wydatków nad dochodami oświaty 2017 </a:t>
            </a:r>
            <a:br>
              <a:rPr lang="pl-PL" sz="2000" dirty="0"/>
            </a:br>
            <a:r>
              <a:rPr lang="pl-PL" sz="2000" dirty="0"/>
              <a:t>– gminy wiejskie oraz miejsko wiejskie do 10 tys.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B7057E1-877D-4840-A1FD-073AA80A8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150" y="756143"/>
            <a:ext cx="6913160" cy="610185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CB1A97B-DE8A-4B28-A13C-801A8AFE8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91" y="5118815"/>
            <a:ext cx="1933333" cy="17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24522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91CA4F-E12E-43F9-A7A2-EEBE2F9EF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91" y="136512"/>
            <a:ext cx="8352928" cy="619631"/>
          </a:xfrm>
        </p:spPr>
        <p:txBody>
          <a:bodyPr>
            <a:noAutofit/>
          </a:bodyPr>
          <a:lstStyle/>
          <a:p>
            <a:r>
              <a:rPr lang="pl-PL" sz="2000" dirty="0"/>
              <a:t>Nadwyżki wydatków nad dochodami oświaty 2011 </a:t>
            </a:r>
            <a:br>
              <a:rPr lang="pl-PL" sz="2000" dirty="0"/>
            </a:br>
            <a:r>
              <a:rPr lang="pl-PL" sz="2000" dirty="0"/>
              <a:t>– powiaty ziemskie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3255026-95E1-404D-9A34-E5893AA93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339" y="756143"/>
            <a:ext cx="6865739" cy="610185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C1B9EB9-4800-4DA6-9F7F-3EE12CA96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21" y="4922668"/>
            <a:ext cx="1933333" cy="17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88035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91CA4F-E12E-43F9-A7A2-EEBE2F9EF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91" y="136512"/>
            <a:ext cx="8352928" cy="619631"/>
          </a:xfrm>
        </p:spPr>
        <p:txBody>
          <a:bodyPr>
            <a:noAutofit/>
          </a:bodyPr>
          <a:lstStyle/>
          <a:p>
            <a:r>
              <a:rPr lang="pl-PL" sz="2000" dirty="0"/>
              <a:t>Nadwyżki wydatków nad dochodami oświaty 2017 </a:t>
            </a:r>
            <a:br>
              <a:rPr lang="pl-PL" sz="2000" dirty="0"/>
            </a:br>
            <a:r>
              <a:rPr lang="pl-PL" sz="2000" dirty="0"/>
              <a:t>– powiaty ziemskie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5023AB0-D1E3-46C6-96CF-1926D9E16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294" y="756143"/>
            <a:ext cx="6859786" cy="610185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C1B9EB9-4800-4DA6-9F7F-3EE12CA96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21" y="4922668"/>
            <a:ext cx="1933333" cy="17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90672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802CC8-D476-430E-A93B-7E73E7122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Dlaczego?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0F9698-DF66-49C3-BE2B-7C8E0652A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endParaRPr lang="pl-PL" dirty="0"/>
          </a:p>
          <a:p>
            <a:pPr marL="0" lvl="1" indent="0">
              <a:buNone/>
            </a:pPr>
            <a:endParaRPr lang="pl-PL" dirty="0"/>
          </a:p>
          <a:p>
            <a:pPr marL="0" lvl="1" indent="0">
              <a:buNone/>
            </a:pPr>
            <a:r>
              <a:rPr lang="pl-PL" dirty="0"/>
              <a:t>Wskaźnik nadwyżki wydatków nad dochodami urósł ostatnio we wszystkich kategoriach samorządów (mimo tego, że subwencja traktuje je bardzo różnie)</a:t>
            </a:r>
          </a:p>
        </p:txBody>
      </p:sp>
    </p:spTree>
    <p:extLst>
      <p:ext uri="{BB962C8B-B14F-4D97-AF65-F5344CB8AC3E}">
        <p14:creationId xmlns:p14="http://schemas.microsoft.com/office/powerpoint/2010/main" val="643728880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44E316-BC51-4FE5-909F-37B2CE8C86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0B4B9EE-0452-41FA-880D-4A17593A5A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Wydatki a dochody grupami samorządów</a:t>
            </a:r>
          </a:p>
        </p:txBody>
      </p:sp>
    </p:spTree>
    <p:extLst>
      <p:ext uri="{BB962C8B-B14F-4D97-AF65-F5344CB8AC3E}">
        <p14:creationId xmlns:p14="http://schemas.microsoft.com/office/powerpoint/2010/main" val="304881573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1AFC3C-C527-435B-AE8C-918BC3C0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Wydatki i dochody bieżące oświaty – gminy (wiejskie, miejskie i miejsko-wiejskie)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65DB20D-C5D9-41E9-9EC4-E70339FDC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397000"/>
            <a:ext cx="8255000" cy="451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54220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A00952-491A-4A6A-B644-2AABB4FFA0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Wydatki i dochody oświaty samorządowej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1BF23B1-2CF1-4471-952B-3089370154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5912895"/>
      </p:ext>
    </p:ext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8520ED-ADC5-4BC8-A772-379203F8B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Kwota nadwyżki wydatków bieżących nad dochodami oświaty – gminy (wiejskie, miejskie i miejsko-wiejskie)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BFFEB8B-CBD6-4EF1-B2DE-01E455D23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51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6799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1AFC3C-C527-435B-AE8C-918BC3C0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Wydatki i dochody bieżące oświaty – miasta na prawach powiatu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C85D357-FBEC-4185-BC5E-9237C370D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51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42570"/>
      </p:ext>
    </p:extLst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8520ED-ADC5-4BC8-A772-379203F8B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Kwota nadwyżki wydatków bieżących nad dochodami oświaty – miasta na prawach powiatu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7693A5B-BD8A-4253-9C3B-2453083AF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51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20944"/>
      </p:ext>
    </p:extLst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1AFC3C-C527-435B-AE8C-918BC3C0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Wydatki i dochody bieżące oświaty – powiaty ziemskie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F2EF18C-7559-4BB7-A2AE-8CA2EDD22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51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64026"/>
      </p:ext>
    </p:extLst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8520ED-ADC5-4BC8-A772-379203F8B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Kwota nadwyżki wydatków bieżących nad dochodami oświaty – powiaty ziemskie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2A6CC44-BB76-4B4D-BCBD-F7373D20C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51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07365"/>
      </p:ext>
    </p:extLst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3FEC93-11FC-4855-844C-E2B821655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64F09E9-1FE2-4B05-9E2F-60F6C3245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l-PL" dirty="0"/>
              <a:t>We wszystkich grupach samorządów wzrosły wydatki</a:t>
            </a:r>
          </a:p>
          <a:p>
            <a:pPr lvl="1"/>
            <a:r>
              <a:rPr lang="pl-PL" dirty="0"/>
              <a:t>Powiatom dodatkowo zmalała subwencja</a:t>
            </a:r>
          </a:p>
        </p:txBody>
      </p:sp>
    </p:spTree>
    <p:extLst>
      <p:ext uri="{BB962C8B-B14F-4D97-AF65-F5344CB8AC3E}">
        <p14:creationId xmlns:p14="http://schemas.microsoft.com/office/powerpoint/2010/main" val="2634760900"/>
      </p:ext>
    </p:extLst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562EDC-A589-403F-95D0-68BD88F488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Uczniowie i wychowankowie przedszkoli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1C08BAD-1111-48A4-82E0-9AFAB7AEE1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3413974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E9DFCA-3024-4AA9-AF56-032EB8F5A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Liczba wychowanków przedszkoli w podziale na rodzaje organów prowadzących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F9733CD-0CEB-464D-AD40-178EA970D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397000"/>
            <a:ext cx="8255000" cy="446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34175"/>
      </p:ext>
    </p:extLst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708FF3-B7C7-43E9-AC3E-05604BEE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Łączna liczba uczniów ogólnodostępnych szkół dla dzieci </a:t>
            </a:r>
            <a:br>
              <a:rPr lang="pl-PL" dirty="0"/>
            </a:br>
            <a:r>
              <a:rPr lang="pl-PL" dirty="0"/>
              <a:t>i młodzieży prowadzonych przez JST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42E7447-80E4-430B-A888-613AD9237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46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3913"/>
      </p:ext>
    </p:extLst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708FF3-B7C7-43E9-AC3E-05604BEE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Liczby uczniów ogólnodostępnych szkół dla dzieci </a:t>
            </a:r>
            <a:br>
              <a:rPr lang="pl-PL" dirty="0"/>
            </a:br>
            <a:r>
              <a:rPr lang="pl-PL" dirty="0"/>
              <a:t>i młodzieży prowadzonych przez JST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F1C352D-1089-4D8E-B7DF-C4FE5AC4B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4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24113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7B9CCC5F-3927-4390-8547-79D3E27D4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Wydatki oświatowe samorządów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75D0F34-F111-4929-B856-699EB1D13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4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708FF3-B7C7-43E9-AC3E-05604BEE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Liczby uczniów klas pierwszych ogólnodostępnych szkół dla dzieci i młodzieży prowadzonych przez JST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8027973-D607-438D-A6E4-57DE31C15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46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59577"/>
      </p:ext>
    </p:extLst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F1065D-66C9-4D5F-A3C8-99CC2ACCC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Średnie wielkości oddziałów (szkoły prowadzone przez JST)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0CAA116-BADD-4418-87CB-44B5A298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397000"/>
            <a:ext cx="8255000" cy="445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1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60D0F02B-0CDB-4404-881E-10D748AA5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Średnie wielkości oddziałów klas pierwszych  (szkoły prowadzone przez JST)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1E54E63-903D-429D-997F-E4C054C6A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4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7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B19216-34ED-418F-A801-C0D34476F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Średnie wielkości oddziałów klas pierwszych SP  (szkoły prowadzone przez JST)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C943004-9700-487C-B636-76BE86AFF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397000"/>
            <a:ext cx="8255000" cy="44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3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52179C-868A-4395-AD08-17D031BE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Średnie wielkości klas I gimnazjów/VII SP  (szkoły prowadzone przez JST)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E680894-2CCA-4122-A1FD-DA160700F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397000"/>
            <a:ext cx="8255000" cy="44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1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D2F219-2159-4FE9-97FC-72F1508E3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Zmiany średnich wielkości oddziałów przy przejściu między klasą VI SP a I gimnazjalną/VII SP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539FD5A-6DA5-461F-8E75-02346685B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48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95774"/>
      </p:ext>
    </p:extLst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87C6E4-19E2-48E0-8938-BD46EAA2B0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Zmiany sieci szkół szczebla gminnego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0E450EF-9020-42B4-98F5-A770DFB68E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0645756"/>
      </p:ext>
    </p:extLst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16D829-7889-4C23-A64B-F1C5BBAFEF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A4732F5-3674-44E0-AF27-30B94421AF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Gimnazja między reformami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434766"/>
      </p:ext>
    </p:extLst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Uczniowie ogólnodostępnych gimnazjów </a:t>
            </a:r>
            <a:br>
              <a:rPr lang="pl-PL" dirty="0"/>
            </a:br>
            <a:r>
              <a:rPr lang="pl-PL" dirty="0"/>
              <a:t>dla dzieci i młodzieży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460500"/>
            <a:ext cx="8255000" cy="44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00616"/>
      </p:ext>
    </p:extLst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Liczba gimnazjów prowadzonych przez JST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460500"/>
            <a:ext cx="8255000" cy="44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1557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DB0D80-44DD-42EA-B82A-F6DBC06DB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Struktura wydatków oświatowych JST w 2017 r.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CE5658B-1E34-411B-9712-B8FA662B4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42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1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Średnia liczba uczniów w gimnazjum prowadzonym przez JST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460500"/>
            <a:ext cx="8255000" cy="445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36366"/>
      </p:ext>
    </p:extLst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Średnia liczba uczniów w oddziale gimnazjum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460500"/>
            <a:ext cx="8255000" cy="44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77507"/>
      </p:ext>
    </p:extLst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778FAB-EF5D-499E-9C12-D3223BBD7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Ogólnodostępne gimnazja dla dzieci prowadzone przez JST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1C6144D-9FAC-4A8B-B421-530CC5211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587500"/>
            <a:ext cx="8255000" cy="444611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BF98EFC-6B4E-485B-8EB1-F3EEC1CEE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587500"/>
            <a:ext cx="8255000" cy="444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69400"/>
      </p:ext>
    </p:extLst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82D050-879A-496D-825E-090B97441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4" y="2920408"/>
            <a:ext cx="6238875" cy="1255738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FDE7BEF-F2C8-4851-879A-E3B0C98F5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4" y="4176146"/>
            <a:ext cx="5436055" cy="1181099"/>
          </a:xfrm>
        </p:spPr>
        <p:txBody>
          <a:bodyPr/>
          <a:lstStyle/>
          <a:p>
            <a:r>
              <a:rPr lang="pl-PL" dirty="0"/>
              <a:t>Gimnazja a inne szkoły prowadzone przez JST obecnie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1366773"/>
      </p:ext>
    </p:extLst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9689A0-F02B-4FA0-9436-5CD3096BB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Gimnazja i grupy oddziałów gimnazjalnych w roku 2017/18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B43C27C-F6CC-480B-96C7-2A0E92616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587500"/>
            <a:ext cx="8255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28810"/>
      </p:ext>
    </p:extLst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92CB05-2FE2-4CFC-B7CA-1E6D47E16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Nowe szkoły w roku 2017/18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C25D2CB-F7FC-43AD-B200-AEC26E8AF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pl-PL" dirty="0"/>
              <a:t>Prawie wszystkie nowe szkoły powstały w drodze przekształcenia gimnazjów</a:t>
            </a:r>
          </a:p>
          <a:p>
            <a:pPr lvl="1"/>
            <a:r>
              <a:rPr lang="pl-PL" dirty="0"/>
              <a:t>Zdarza się jednak, że nowa szkoła prowadzona przez JST nie ma gimnazjalnej przeszłości, np. gdy jest to szkoła stowarzyszeniowa, której prowadzenie wróciło do samorządu</a:t>
            </a:r>
          </a:p>
          <a:p>
            <a:pPr lvl="1"/>
            <a:r>
              <a:rPr lang="pl-PL" dirty="0"/>
              <a:t>W bardzo rzadkich wypadkach liczba SP w JST w roku 2017/18 była mniejsza niż rok wcześniej</a:t>
            </a:r>
          </a:p>
          <a:p>
            <a:pPr lvl="1"/>
            <a:r>
              <a:rPr lang="pl-PL" dirty="0"/>
              <a:t>W roku 2017/18 przybyło:</a:t>
            </a:r>
          </a:p>
          <a:p>
            <a:pPr lvl="2"/>
            <a:r>
              <a:rPr lang="pl-PL" dirty="0"/>
              <a:t>627 szkół podstawowych</a:t>
            </a:r>
          </a:p>
          <a:p>
            <a:pPr lvl="2"/>
            <a:r>
              <a:rPr lang="pl-PL" dirty="0"/>
              <a:t>39 liceów ogólnokształcących</a:t>
            </a:r>
          </a:p>
          <a:p>
            <a:pPr lvl="2"/>
            <a:r>
              <a:rPr lang="pl-PL" dirty="0"/>
              <a:t>13 techników</a:t>
            </a:r>
          </a:p>
          <a:p>
            <a:pPr lvl="2"/>
            <a:r>
              <a:rPr lang="pl-PL" dirty="0"/>
              <a:t>15 szkół branżowych </a:t>
            </a:r>
          </a:p>
        </p:txBody>
      </p:sp>
    </p:spTree>
    <p:extLst>
      <p:ext uri="{BB962C8B-B14F-4D97-AF65-F5344CB8AC3E}">
        <p14:creationId xmlns:p14="http://schemas.microsoft.com/office/powerpoint/2010/main" val="221919007"/>
      </p:ext>
    </p:extLst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7F66E5-798A-4EF3-8E3F-E215D27B9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Nowe szkoły podstawowe w różnych grupach JST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7E7352D-E0A1-4D84-8D1F-CBD92EB7E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587500"/>
            <a:ext cx="8255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05109"/>
      </p:ext>
    </p:extLst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DF093C-3D99-426A-AD68-089A4CFC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Przyrost liczby SP w procentach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1532134-9364-4668-B08F-423804898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587500"/>
            <a:ext cx="8255000" cy="44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2011"/>
      </p:ext>
    </p:extLst>
  </p:cSld>
  <p:clrMapOvr>
    <a:masterClrMapping/>
  </p:clrMapOvr>
  <p:transition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214489" y="414866"/>
          <a:ext cx="8737600" cy="4134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rostokąt zaokrąglony 2"/>
          <p:cNvSpPr/>
          <p:nvPr/>
        </p:nvSpPr>
        <p:spPr>
          <a:xfrm>
            <a:off x="214489" y="4651022"/>
            <a:ext cx="8737600" cy="18965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dirty="0"/>
              <a:t>W malejących szkołach, które tracą elastyczność organizacyjną, koszty jednostkowe rosną</a:t>
            </a:r>
          </a:p>
        </p:txBody>
      </p:sp>
    </p:spTree>
    <p:extLst>
      <p:ext uri="{BB962C8B-B14F-4D97-AF65-F5344CB8AC3E}">
        <p14:creationId xmlns:p14="http://schemas.microsoft.com/office/powerpoint/2010/main" val="4125332758"/>
      </p:ext>
    </p:extLst>
  </p:cSld>
  <p:clrMapOvr>
    <a:masterClrMapping/>
  </p:clrMapOvr>
  <p:transition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7BD798-2F6D-4E6E-94F8-A23C6B1B3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 wyniku likwidacji gimnazjów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3FD77CE8-2F22-4E33-BBF3-7D25A562EC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8192166"/>
              </p:ext>
            </p:extLst>
          </p:nvPr>
        </p:nvGraphicFramePr>
        <p:xfrm>
          <a:off x="468313" y="1557338"/>
          <a:ext cx="8351837" cy="4751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08615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E11977-1B9D-421E-9463-EC5C65397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Dochody i wydatki bieżące oświaty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DC45A26-90ED-4319-8B1D-1E1AB4B37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397000"/>
            <a:ext cx="8255000" cy="447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4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3D7845-8471-4A69-A07B-72409CC8F9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Nauczyciele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2504926-7A3B-419B-858E-753C4C415B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W ogólnodostępnych szkołach dla dzieci i młodzieży prowadzonych przez JST</a:t>
            </a:r>
          </a:p>
        </p:txBody>
      </p:sp>
    </p:spTree>
    <p:extLst>
      <p:ext uri="{BB962C8B-B14F-4D97-AF65-F5344CB8AC3E}">
        <p14:creationId xmlns:p14="http://schemas.microsoft.com/office/powerpoint/2010/main" val="2218740954"/>
      </p:ext>
    </p:extLst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0B08DCC3-0E0A-44F5-B20F-C5DE505F5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Liczba etatów przeliczeniowych nauczycieli w szkołach </a:t>
            </a:r>
            <a:br>
              <a:rPr lang="pl-PL" dirty="0"/>
            </a:br>
            <a:r>
              <a:rPr lang="pl-PL" dirty="0"/>
              <a:t>i przedszkolach prowadzonych przez JST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92320C2-A84D-495D-9F0C-F60C210D5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587500"/>
            <a:ext cx="8255000" cy="460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57979"/>
      </p:ext>
    </p:extLst>
  </p:cSld>
  <p:clrMapOvr>
    <a:masterClrMapping/>
  </p:clrMapOvr>
  <p:transition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8781A2-5BC0-4AEA-B3EB-049E0086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Liczby etatów przeliczeniowych nauczycieli w podziale na grupy jednostek oświatowych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7828E21-036A-496C-9FAA-EDB45C77E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587500"/>
            <a:ext cx="8255000" cy="459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3826"/>
      </p:ext>
    </p:extLst>
  </p:cSld>
  <p:clrMapOvr>
    <a:masterClrMapping/>
  </p:clrMapOvr>
  <p:transition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0A0657-FDD9-4C91-87C8-F317D5112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Liczby etatów przeliczeniowych w podziale na etapy edukacyjne (jednostki szczebla gminnego)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4E775C-9ED8-4686-97DD-1CB51E97D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587500"/>
            <a:ext cx="8255000" cy="461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76786"/>
      </p:ext>
    </p:extLst>
  </p:cSld>
  <p:clrMapOvr>
    <a:masterClrMapping/>
  </p:clrMapOvr>
  <p:transition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940BA5-6E48-4CE6-B678-23A62A837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Łączna liczba etatów przeliczeniowych w przedszkolach, SP i gimnazjach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D063B01-C594-4552-833F-63922A1EE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587500"/>
            <a:ext cx="8255000" cy="460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2967"/>
      </p:ext>
    </p:extLst>
  </p:cSld>
  <p:clrMapOvr>
    <a:masterClrMapping/>
  </p:clrMapOvr>
  <p:transition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A6A376-A1D0-4795-836A-4CF87F0DB4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Nauczyciele a uczniowie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D3B0989-BBFE-4254-823C-9701C3FD86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2279629"/>
      </p:ext>
    </p:extLst>
  </p:cSld>
  <p:clrMapOvr>
    <a:masterClrMapping/>
  </p:clrMapOvr>
  <p:transition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29DBEE7-DD54-4633-B01A-0AE21A3C79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sz="3600" dirty="0">
                <a:solidFill>
                  <a:schemeClr val="accent2">
                    <a:lumMod val="75000"/>
                  </a:schemeClr>
                </a:solidFill>
              </a:rPr>
              <a:t>Liczba uczniów przypadających na nauczycielski etat przeliczeniowy – najważniejszy wskaźnik charakteryzujący organizację oświaty i koszty jednostkowe</a:t>
            </a:r>
          </a:p>
        </p:txBody>
      </p:sp>
    </p:spTree>
    <p:extLst>
      <p:ext uri="{BB962C8B-B14F-4D97-AF65-F5344CB8AC3E}">
        <p14:creationId xmlns:p14="http://schemas.microsoft.com/office/powerpoint/2010/main" val="34641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B6E940-68DE-4D66-ADB5-AC1700EF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Liczby uczniów przypadających na jeden etat przeliczeniowy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8290014-0B8A-4DA8-931D-A1824FE69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587500"/>
            <a:ext cx="8255000" cy="464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18570"/>
      </p:ext>
    </p:extLst>
  </p:cSld>
  <p:clrMapOvr>
    <a:masterClrMapping/>
  </p:clrMapOvr>
  <p:transition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BD0D9E-4E53-4D1A-BF26-F30240CFA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Liczby uczniów przypadających na jeden etat przeliczeniowy w miastach pow. 5 tys.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5BED85B-FA8C-4762-AA4D-5CDED477C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587500"/>
            <a:ext cx="8255000" cy="466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22596"/>
      </p:ext>
    </p:extLst>
  </p:cSld>
  <p:clrMapOvr>
    <a:masterClrMapping/>
  </p:clrMapOvr>
  <p:transition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DE43D6-104D-42F5-9B08-F5CB804DD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Liczby uczniów przypadających na jeden etat przeliczeniowy na wsi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10520D0-8163-4F27-957C-5563915A5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587500"/>
            <a:ext cx="8255000" cy="466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7703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07096D-5376-4A79-A841-F0CD3ACFC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Kwota nadwyżki wydatków bieżących nad dochodami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5D0128E-0037-4537-84B1-4DA7808FA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49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2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14BDA8-59E8-4211-A91B-00DE697AA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Oszacowanie wpływu reformy na poziom zatrudnienia nauczycieli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99A35D4-CDC7-4A70-8A58-6021C6BC3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l-PL" dirty="0"/>
              <a:t>Zmiany poziomu zatrudnienia nauczycieli wynikają z wielu przyczyn, w tym demograficznych</a:t>
            </a:r>
          </a:p>
          <a:p>
            <a:pPr lvl="1"/>
            <a:r>
              <a:rPr lang="pl-PL" dirty="0"/>
              <a:t>Żeby określić wpływ reformy trzeba porównać zmiany rzeczywiste z symulacją stanu, który miałby miejsce, gdyby reformy nie było</a:t>
            </a:r>
          </a:p>
          <a:p>
            <a:pPr lvl="1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9785297"/>
      </p:ext>
    </p:extLst>
  </p:cSld>
  <p:clrMapOvr>
    <a:masterClrMapping/>
  </p:clrMapOvr>
  <p:transition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F9385D-02CF-406F-A5D8-1BF77526E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Zmiany liczb etatów przeliczeniowych </a:t>
            </a:r>
            <a:br>
              <a:rPr lang="pl-PL" dirty="0"/>
            </a:br>
            <a:r>
              <a:rPr lang="pl-PL" dirty="0"/>
              <a:t>wynikające z reformy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4B7AF33-21C5-453D-B174-1AD3629E1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587500"/>
            <a:ext cx="8255000" cy="466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25954"/>
      </p:ext>
    </p:extLst>
  </p:cSld>
  <p:clrMapOvr>
    <a:masterClrMapping/>
  </p:clrMapOvr>
  <p:transition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5D7A61-6CEC-410D-8C5F-44224581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Skutki finansowe zmian poziomu zatrudnienia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1175EA-1122-47F1-A8E5-1DF32A919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pl-PL" dirty="0"/>
              <a:t>Przy założeniu, że jeden etat kosztuje 55 tys. zł rocznie</a:t>
            </a:r>
          </a:p>
          <a:p>
            <a:pPr lvl="1"/>
            <a:r>
              <a:rPr lang="pl-PL" dirty="0"/>
              <a:t>2016/17:  –38,5 mln zł</a:t>
            </a:r>
          </a:p>
          <a:p>
            <a:pPr lvl="1"/>
            <a:r>
              <a:rPr lang="pl-PL" dirty="0"/>
              <a:t>2017/18: 728 mln zł </a:t>
            </a:r>
          </a:p>
          <a:p>
            <a:pPr lvl="2"/>
            <a:r>
              <a:rPr lang="pl-PL" dirty="0"/>
              <a:t>(większość wydatków w roku budżetowym 2018)</a:t>
            </a:r>
          </a:p>
        </p:txBody>
      </p:sp>
    </p:spTree>
    <p:extLst>
      <p:ext uri="{BB962C8B-B14F-4D97-AF65-F5344CB8AC3E}">
        <p14:creationId xmlns:p14="http://schemas.microsoft.com/office/powerpoint/2010/main" val="1794125539"/>
      </p:ext>
    </p:extLst>
  </p:cSld>
  <p:clrMapOvr>
    <a:masterClrMapping/>
  </p:clrMapOvr>
  <p:transition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4222B3-E4EF-4E9C-8C7D-A17E0FB09A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Co będzie w przyszłości?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EAF1B21-05A4-4B7C-AC4C-F729C1C745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1440342"/>
      </p:ext>
    </p:extLst>
  </p:cSld>
  <p:clrMapOvr>
    <a:masterClrMapping/>
  </p:clrMapOvr>
  <p:transition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94681854-B173-4C52-B3D1-F087AE8B42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8A1ED153-7A8A-40E2-9972-773FE68F72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Oświata gminna</a:t>
            </a:r>
          </a:p>
        </p:txBody>
      </p:sp>
    </p:spTree>
    <p:extLst>
      <p:ext uri="{BB962C8B-B14F-4D97-AF65-F5344CB8AC3E}">
        <p14:creationId xmlns:p14="http://schemas.microsoft.com/office/powerpoint/2010/main" val="2293686054"/>
      </p:ext>
    </p:extLst>
  </p:cSld>
  <p:clrMapOvr>
    <a:masterClrMapping/>
  </p:clrMapOvr>
  <p:transition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A7834B-2710-4950-B6BB-8E850EDE9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Prognoza liczby wychowanków przedszkoli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72F62C2-1988-47A7-AE37-77B34C77B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47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9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03E64D-911F-4214-AF12-08094EFAE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Prognoza liczby uczniów klas I szkół podstawowych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A89B14D-5B2C-4D2A-ADC0-EF138F90E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4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3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0DD098-2890-4AE8-8F7E-DAB1619DF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Prognoza liczby uczniów w szkołach szczebla gminnego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DA5B5C-0192-4074-A91A-F79C3C81E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397000"/>
            <a:ext cx="8255000" cy="444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704DB0-349D-4E86-A770-DF2ED81D0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Prognoza liczb uczniów w podzielę na grupy klas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DD55CE8-F7B7-42AD-88DD-F4E479CD8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51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02030"/>
      </p:ext>
    </p:extLst>
  </p:cSld>
  <p:clrMapOvr>
    <a:masterClrMapping/>
  </p:clrMapOvr>
  <p:transition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0C26AB-9504-43DC-BA6C-3530D72D4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Zmiany liczb uczniów w szkołach gminnych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48A04E0-5093-48C4-80A7-FAD94062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1"/>
            <a:r>
              <a:rPr lang="pl-PL" dirty="0"/>
              <a:t>Po gwałtownych zawirowaniach związanych ze zmianami wieku obowiązku szkolnego, liczba uczniów klas pierwszych będzie względnie stabilna</a:t>
            </a:r>
          </a:p>
          <a:p>
            <a:pPr lvl="1"/>
            <a:r>
              <a:rPr lang="pl-PL" dirty="0"/>
              <a:t>Wzrost liczby szkół przy stabilnej wielkości roczników oznacza wzrost jednostkowych kosztów kształcenia (trudniej jest tworzyć oddziały rozsądnej wielkości). Dodatkowym czynnikiem zwiększającym koszty jest wydłużenie okresu nauki w małych oddziałach szkoły podstawowej</a:t>
            </a:r>
          </a:p>
          <a:p>
            <a:pPr lvl="1"/>
            <a:endParaRPr lang="pl-PL" dirty="0"/>
          </a:p>
          <a:p>
            <a:pPr lvl="1"/>
            <a:r>
              <a:rPr lang="pl-PL" dirty="0"/>
              <a:t>Łączna liczba uczniów radykalnie się zmniejszyła ze względu na podniesienie wieku szkolnego, a wkrótce znowu spadnie z powodu likwidacji gimnazjów</a:t>
            </a:r>
          </a:p>
          <a:p>
            <a:pPr lvl="1"/>
            <a:r>
              <a:rPr lang="pl-PL" dirty="0"/>
              <a:t>Spadek liczby uczniów oznacza wzrost jednostkowych kosztów kształcenia (koszty stałe maleją zwykle wolniej niż liczba uczniów)</a:t>
            </a:r>
          </a:p>
          <a:p>
            <a:pPr lvl="1"/>
            <a:endParaRPr lang="pl-PL" dirty="0"/>
          </a:p>
          <a:p>
            <a:pPr lvl="1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43786221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DCD371-BC65-4ABA-A83A-0D364B796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Wskaźnik nadwyżki wydatków bieżących nad dochodami oświaty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39F47D0-D4D2-4CB8-A797-F7218C0F0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43832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0F71497-8517-40A3-8091-5087CABC4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4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3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Dodatkowo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20914" y="1819275"/>
            <a:ext cx="8302171" cy="4596039"/>
          </a:xfrm>
        </p:spPr>
        <p:txBody>
          <a:bodyPr/>
          <a:lstStyle/>
          <a:p>
            <a:pPr lvl="1"/>
            <a:r>
              <a:rPr lang="pl-PL" dirty="0"/>
              <a:t>Nowe plany nauczania dla SP są droższe </a:t>
            </a:r>
            <a:br>
              <a:rPr lang="pl-PL" dirty="0"/>
            </a:br>
            <a:r>
              <a:rPr lang="pl-PL" dirty="0"/>
              <a:t>o około 1% od poprzednich</a:t>
            </a:r>
          </a:p>
          <a:p>
            <a:pPr lvl="1"/>
            <a:r>
              <a:rPr lang="pl-PL" dirty="0"/>
              <a:t>Przy wydatkach na utrzymanie szkół rzędu 10 mln zł </a:t>
            </a:r>
            <a:br>
              <a:rPr lang="pl-PL" dirty="0"/>
            </a:br>
            <a:r>
              <a:rPr lang="pl-PL" dirty="0"/>
              <a:t>oznacza to dodatkowo około 70 tys. zł</a:t>
            </a:r>
          </a:p>
          <a:p>
            <a:pPr lvl="1"/>
            <a:r>
              <a:rPr lang="pl-PL" dirty="0"/>
              <a:t>Koszt podwyżki wynagrodzeń nauczycieli raczej nie został zrekompensowany przez wzrost subwencji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4345871"/>
      </p:ext>
    </p:extLst>
  </p:cSld>
  <p:clrMapOvr>
    <a:masterClrMapping/>
  </p:clrMapOvr>
  <p:transition>
    <p:fade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4F1AE7-20BA-4FC5-8DD4-3AF6AE4B1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Łączny efekt finansowy dla oświaty gminnej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433EBA-856C-448D-8E4B-53EECFF16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l-PL" dirty="0"/>
              <a:t>Prawdopodobnie w 2018 r. kwota nadwyżki wydatków nad dochodami oświaty w oświacie gminnej znowu wzrośnie</a:t>
            </a:r>
          </a:p>
          <a:p>
            <a:pPr lvl="1"/>
            <a:endParaRPr lang="pl-PL" dirty="0"/>
          </a:p>
          <a:p>
            <a:pPr lvl="1"/>
            <a:r>
              <a:rPr lang="pl-PL" dirty="0"/>
              <a:t>W 2020 r. da się odczuć efekt odejścia ze szkół 9 klasy → kwota nadwyżki powinna zmaleć</a:t>
            </a:r>
          </a:p>
        </p:txBody>
      </p:sp>
    </p:spTree>
    <p:extLst>
      <p:ext uri="{BB962C8B-B14F-4D97-AF65-F5344CB8AC3E}">
        <p14:creationId xmlns:p14="http://schemas.microsoft.com/office/powerpoint/2010/main" val="2090613240"/>
      </p:ext>
    </p:extLst>
  </p:cSld>
  <p:clrMapOvr>
    <a:masterClrMapping/>
  </p:clrMapOvr>
  <p:transition>
    <p:fade thruBlk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87BB76-5244-4047-A952-72206F0B2E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7D79022-19EE-4C1E-B2DF-15F2257F1A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Oświata powiatowa</a:t>
            </a:r>
          </a:p>
        </p:txBody>
      </p:sp>
    </p:spTree>
    <p:extLst>
      <p:ext uri="{BB962C8B-B14F-4D97-AF65-F5344CB8AC3E}">
        <p14:creationId xmlns:p14="http://schemas.microsoft.com/office/powerpoint/2010/main" val="1808570878"/>
      </p:ext>
    </p:extLst>
  </p:cSld>
  <p:clrMapOvr>
    <a:masterClrMapping/>
  </p:clrMapOvr>
  <p:transition>
    <p:fade thruBlk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97DE71-E6AA-4716-9B59-6F9F898D6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Prognoza liczby uczniów klas I szkół szczebla powiatowego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B9358C5-F5F6-4548-9E89-F64A1B90A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44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5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F66AE5-448E-4FEF-9E61-971BB49EA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Prognoza liczby uczniów szkół szczebla powiatowego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BECA562-42F2-4537-848C-8BBF0B869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4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7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2F8629-470D-48BF-8077-69B654BE6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/>
              <a:t>Średnie wielkości oddziałów ogólnodostępnych szkół prowadzonych przez JST w roku 2017/18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1956238-1B42-4DF4-9229-C8B5FE5FE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28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38760"/>
      </p:ext>
    </p:extLst>
  </p:cSld>
  <p:clrMapOvr>
    <a:masterClrMapping/>
  </p:clrMapOvr>
  <p:transition>
    <p:fade thruBlk="1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54AD3A-174C-41FE-9939-F9BD60829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/>
              <a:t>Oszacowanie liczby oddziałów w IX klasie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B25E00E-CC1E-400D-8E85-2E321C5D4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4500" y="1397000"/>
            <a:ext cx="8255000" cy="43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14264"/>
      </p:ext>
    </p:extLst>
  </p:cSld>
  <p:clrMapOvr>
    <a:masterClrMapping/>
  </p:clrMapOvr>
  <p:transition>
    <p:fade thruBlk="1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3B4645-7CFD-43AD-A789-474085E1A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44813F-8B0B-45F0-9AFE-FEE4727C0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l-PL" dirty="0"/>
              <a:t>W roku szkolnym 2019/20 nastąpi proces odwrotny do tego, co działo się w latach 2017/18 i 2018/19.</a:t>
            </a:r>
          </a:p>
          <a:p>
            <a:pPr lvl="1"/>
            <a:r>
              <a:rPr lang="pl-PL" dirty="0"/>
              <a:t>Zamiast oddziałów klasy 3 gimnazjum pojawią się oddziały klasy 1 nowych szkół ponadpodstawowych, które będą większe niż oddziały gimnazjalne. </a:t>
            </a:r>
          </a:p>
          <a:p>
            <a:pPr lvl="1"/>
            <a:r>
              <a:rPr lang="pl-PL" dirty="0"/>
              <a:t>W efekcie, w skali kraju liczba etatów nauczycielskich prawdopodobnie zmaleje (choć w oświacie powiatowej będzie znacznie większa niż obecnie)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63772"/>
      </p:ext>
    </p:extLst>
  </p:cSld>
  <p:clrMapOvr>
    <a:masterClrMapping/>
  </p:clrMapOvr>
  <p:transition>
    <p:fade thruBlk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C9D8E4-8AE2-4BBA-8802-7AC8A1A44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Zmiany liczb uczniów w szkołach powiatowych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2DD5F6-5D97-4BD6-84C3-9E5332CF2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pl-PL" dirty="0"/>
              <a:t>Po długotrwałym okresie spadku następuje kilkuletnie ustabilizowanie liczby uczniów w rocznikach klas pierwszych szkół powiatowych</a:t>
            </a:r>
          </a:p>
          <a:p>
            <a:pPr lvl="1"/>
            <a:r>
              <a:rPr lang="pl-PL" dirty="0"/>
              <a:t>Z powodu likwidacji gimnazjów w roku 2019/20 do szkół powiatowych przyjdą dwa (odrębne!) roczniki klas pierwszych, co spowoduje skokowy wzrost liczb uczniów</a:t>
            </a:r>
          </a:p>
          <a:p>
            <a:pPr lvl="1"/>
            <a:r>
              <a:rPr lang="pl-PL" dirty="0"/>
              <a:t>Kolejne gwałtowne zmiany liczb uczniów nastąpią wskutek przejścia fali zawirowań związanych ze zmianami wieku szkolnego</a:t>
            </a:r>
          </a:p>
          <a:p>
            <a:pPr lvl="1"/>
            <a:r>
              <a:rPr lang="pl-PL" dirty="0"/>
              <a:t>Zwiększenie liczby uczniów może przyczynić się do </a:t>
            </a:r>
          </a:p>
          <a:p>
            <a:pPr lvl="2"/>
            <a:r>
              <a:rPr lang="pl-PL" sz="2400" dirty="0"/>
              <a:t>zmniejszenia kosztów jednostkowych (zwłaszcza rzeczowych i administracyjnych)</a:t>
            </a:r>
          </a:p>
          <a:p>
            <a:pPr lvl="2"/>
            <a:r>
              <a:rPr lang="pl-PL" sz="2400" dirty="0"/>
              <a:t>wzrostu różnicy między wydatkami a subwencją oświatową </a:t>
            </a:r>
          </a:p>
          <a:p>
            <a:pPr lvl="1"/>
            <a:endParaRPr lang="pl-PL" dirty="0"/>
          </a:p>
          <a:p>
            <a:pPr lvl="1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0031993"/>
      </p:ext>
    </p:extLst>
  </p:cSld>
  <p:clrMapOvr>
    <a:masterClrMapping/>
  </p:clrMapOvr>
  <p:transition>
    <p:fade thruBlk="1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Szkoły branżowe II stopnia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pl-PL" dirty="0"/>
              <a:t>Niewiele o nich wiemy</a:t>
            </a:r>
          </a:p>
          <a:p>
            <a:pPr lvl="1"/>
            <a:r>
              <a:rPr lang="pl-PL" dirty="0"/>
              <a:t>Szkoły te mają przyjąć pierwszych uczniów w roku 2020/21</a:t>
            </a:r>
          </a:p>
          <a:p>
            <a:pPr lvl="1"/>
            <a:r>
              <a:rPr lang="pl-PL" dirty="0"/>
              <a:t>Niegdyś istniały szkoły pełniące podobną rolę – licea </a:t>
            </a:r>
            <a:br>
              <a:rPr lang="pl-PL" dirty="0"/>
            </a:br>
            <a:r>
              <a:rPr lang="pl-PL" dirty="0"/>
              <a:t>i technika uzupełniające</a:t>
            </a:r>
          </a:p>
          <a:p>
            <a:pPr lvl="2"/>
            <a:r>
              <a:rPr lang="pl-PL" dirty="0"/>
              <a:t>We wrześniu 2009 r. w technikach uzupełniających rozpoczęło naukę tylko 1,5% uczniów, którzy 3 lata wcześniej zaczynali naukę w ZSZ, a w odniesieniu do liceów uzupełniających wskaźnik ten był jeszcze niższy i wynosił 1%</a:t>
            </a:r>
          </a:p>
          <a:p>
            <a:pPr lvl="1"/>
            <a:r>
              <a:rPr lang="pl-PL" dirty="0"/>
              <a:t>Mała liczba uczniów łączy się zawsze z kłopotami organizacyjnymi. Można się zatem spodziewać, że BS II stopnia będą droższe, niż szkoły obecnie prowadzone przez powiaty.</a:t>
            </a:r>
          </a:p>
        </p:txBody>
      </p:sp>
    </p:spTree>
    <p:extLst>
      <p:ext uri="{BB962C8B-B14F-4D97-AF65-F5344CB8AC3E}">
        <p14:creationId xmlns:p14="http://schemas.microsoft.com/office/powerpoint/2010/main" val="399871483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43D57F-7BE4-4DF8-9FEE-58E787104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Rozkład wskaźników nadwyżki wydatków nad dochodami – wszystkie JST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C4E6072-960E-48DF-8798-03DE768C4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97000"/>
            <a:ext cx="8255000" cy="44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1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/>
              <a:t>Siatki godzin nowych szkół ponadpodstawowych są droższe, niż szkół ponadgimnazjalnych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Średnio w jednej klasie:</a:t>
            </a:r>
          </a:p>
          <a:p>
            <a:pPr lvl="1"/>
            <a:r>
              <a:rPr lang="pl-PL" dirty="0"/>
              <a:t>liceum – 0,41 godziny tygodniowo więcej</a:t>
            </a:r>
          </a:p>
          <a:p>
            <a:pPr lvl="1"/>
            <a:r>
              <a:rPr lang="pl-PL" dirty="0"/>
              <a:t>technikum – 0,95 godziny tygodniowo więcej</a:t>
            </a:r>
          </a:p>
          <a:p>
            <a:pPr lvl="1"/>
            <a:r>
              <a:rPr lang="pl-PL" dirty="0"/>
              <a:t>szkoła branżowa – 1 godzina tygodniowo więcej</a:t>
            </a:r>
          </a:p>
          <a:p>
            <a:pPr lvl="1"/>
            <a:endParaRPr lang="pl-PL" dirty="0"/>
          </a:p>
          <a:p>
            <a:r>
              <a:rPr lang="pl-PL" dirty="0"/>
              <a:t>W jednym z badanych powiatów:</a:t>
            </a:r>
          </a:p>
          <a:p>
            <a:pPr lvl="1"/>
            <a:r>
              <a:rPr lang="pl-PL" dirty="0"/>
              <a:t>średni wzrost o 0,81 godziny tygodniowo na oddział;</a:t>
            </a:r>
          </a:p>
          <a:p>
            <a:pPr lvl="1"/>
            <a:r>
              <a:rPr lang="pl-PL" dirty="0"/>
              <a:t>wzrost wydatków o ok. 400 tys. zł rocznie, przy łącznych wydatkach szkół wynoszących ok. 23 mln zł rocznie (w cenach 2016 r.)</a:t>
            </a:r>
          </a:p>
        </p:txBody>
      </p:sp>
    </p:spTree>
    <p:extLst>
      <p:ext uri="{BB962C8B-B14F-4D97-AF65-F5344CB8AC3E}">
        <p14:creationId xmlns:p14="http://schemas.microsoft.com/office/powerpoint/2010/main" val="3358704528"/>
      </p:ext>
    </p:extLst>
  </p:cSld>
  <p:clrMapOvr>
    <a:masterClrMapping/>
  </p:clrMapOvr>
  <p:transition>
    <p:fade thruBlk="1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6C85FE-FBA5-48AB-9AE8-3E1CF5A67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Co jeszcze zwiększa oświatowe wydatki powiatów?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B4E727-7960-4018-8B28-9BEE64F8E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l-PL" dirty="0"/>
              <a:t>Wzrost liczby oddziałów wielozawodowych</a:t>
            </a:r>
          </a:p>
          <a:p>
            <a:pPr lvl="1"/>
            <a:r>
              <a:rPr lang="pl-PL" dirty="0"/>
              <a:t>Duża liczba zajęć rozszerzonych </a:t>
            </a:r>
            <a:r>
              <a:rPr lang="pl-PL"/>
              <a:t>w liceach</a:t>
            </a:r>
            <a:endParaRPr lang="pl-PL" dirty="0"/>
          </a:p>
          <a:p>
            <a:pPr lvl="1"/>
            <a:r>
              <a:rPr lang="pl-PL" dirty="0"/>
              <a:t>Spadek wielkości oddziałów szkół specjalnych</a:t>
            </a:r>
          </a:p>
        </p:txBody>
      </p:sp>
    </p:spTree>
    <p:extLst>
      <p:ext uri="{BB962C8B-B14F-4D97-AF65-F5344CB8AC3E}">
        <p14:creationId xmlns:p14="http://schemas.microsoft.com/office/powerpoint/2010/main" val="136577624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323D0A-D083-46C9-8127-33BA1D18D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Średnie wskaźniki nadwyżki wydatków bieżących nad dochodami oświaty w różnych kategoriach JST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D3CB99C-225E-4CCB-A8AF-03D530F21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397000"/>
            <a:ext cx="8255000" cy="44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ulcan-MT 2016">
  <a:themeElements>
    <a:clrScheme name="Niestandardowy 4">
      <a:dk1>
        <a:srgbClr val="314051"/>
      </a:dk1>
      <a:lt1>
        <a:sysClr val="window" lastClr="FFFFFF"/>
      </a:lt1>
      <a:dk2>
        <a:srgbClr val="3F65AA"/>
      </a:dk2>
      <a:lt2>
        <a:srgbClr val="BABABA"/>
      </a:lt2>
      <a:accent1>
        <a:srgbClr val="466FBA"/>
      </a:accent1>
      <a:accent2>
        <a:srgbClr val="B464BC"/>
      </a:accent2>
      <a:accent3>
        <a:srgbClr val="9FCE36"/>
      </a:accent3>
      <a:accent4>
        <a:srgbClr val="5DCEAF"/>
      </a:accent4>
      <a:accent5>
        <a:srgbClr val="F2BA2E"/>
      </a:accent5>
      <a:accent6>
        <a:srgbClr val="D5377B"/>
      </a:accent6>
      <a:hlink>
        <a:srgbClr val="4FACF3"/>
      </a:hlink>
      <a:folHlink>
        <a:srgbClr val="55A194"/>
      </a:folHlink>
    </a:clrScheme>
    <a:fontScheme name="Projekt domyślny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142C62"/>
        </a:dk2>
        <a:lt2>
          <a:srgbClr val="CED9E0"/>
        </a:lt2>
        <a:accent1>
          <a:srgbClr val="4F87C5"/>
        </a:accent1>
        <a:accent2>
          <a:srgbClr val="C33D50"/>
        </a:accent2>
        <a:accent3>
          <a:srgbClr val="FFFFFF"/>
        </a:accent3>
        <a:accent4>
          <a:srgbClr val="000000"/>
        </a:accent4>
        <a:accent5>
          <a:srgbClr val="B2C3DF"/>
        </a:accent5>
        <a:accent6>
          <a:srgbClr val="B03648"/>
        </a:accent6>
        <a:hlink>
          <a:srgbClr val="94B03A"/>
        </a:hlink>
        <a:folHlink>
          <a:srgbClr val="E9A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ulcan-MT 2016" id="{BB526EE5-8748-47C4-8751-827F001968CE}" vid="{6268C39C-CA91-49DF-82B3-602D8FE15791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Wiejska GWD - podstawowe informacje o finansach i organizacji oświaty</Template>
  <TotalTime>7865</TotalTime>
  <Words>1443</Words>
  <Application>Microsoft Office PowerPoint</Application>
  <PresentationFormat>Pokaz na ekranie (4:3)</PresentationFormat>
  <Paragraphs>195</Paragraphs>
  <Slides>81</Slides>
  <Notes>19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81</vt:i4>
      </vt:variant>
    </vt:vector>
  </HeadingPairs>
  <TitlesOfParts>
    <vt:vector size="85" baseType="lpstr">
      <vt:lpstr>Arial</vt:lpstr>
      <vt:lpstr>Calibri</vt:lpstr>
      <vt:lpstr>Tahoma</vt:lpstr>
      <vt:lpstr>Vulcan-MT 2016</vt:lpstr>
      <vt:lpstr>Reforma edukacji  a finansowe i organizacyjne zmiany w oświacie</vt:lpstr>
      <vt:lpstr>Wydatki i dochody oświaty samorządowej</vt:lpstr>
      <vt:lpstr>Wydatki oświatowe samorządów</vt:lpstr>
      <vt:lpstr>Struktura wydatków oświatowych JST w 2017 r.</vt:lpstr>
      <vt:lpstr>Dochody i wydatki bieżące oświaty</vt:lpstr>
      <vt:lpstr>Kwota nadwyżki wydatków bieżących nad dochodami</vt:lpstr>
      <vt:lpstr>Wskaźnik nadwyżki wydatków bieżących nad dochodami oświaty</vt:lpstr>
      <vt:lpstr>Rozkład wskaźników nadwyżki wydatków nad dochodami – wszystkie JST</vt:lpstr>
      <vt:lpstr>Średnie wskaźniki nadwyżki wydatków bieżących nad dochodami oświaty w różnych kategoriach JST</vt:lpstr>
      <vt:lpstr>Rozkład wskaźników nadwyżki wydatków nad dochodami – gminy wiejskie do 10 tys. </vt:lpstr>
      <vt:lpstr>Rozkład wskaźników nadwyżki wydatków nad dochodami – gminy miejskie powyżej 5 tys. </vt:lpstr>
      <vt:lpstr>Rozkład wskaźników nadwyżki wydatków nad dochodami – powiaty ziemskie </vt:lpstr>
      <vt:lpstr>Nadwyżki wydatków nad dochodami oświaty 2011  – gminy wiejskie oraz miejsko wiejskie do 10 tys.</vt:lpstr>
      <vt:lpstr>Nadwyżki wydatków nad dochodami oświaty 2017  – gminy wiejskie oraz miejsko wiejskie do 10 tys.</vt:lpstr>
      <vt:lpstr>Nadwyżki wydatków nad dochodami oświaty 2011  – powiaty ziemskie</vt:lpstr>
      <vt:lpstr>Nadwyżki wydatków nad dochodami oświaty 2017  – powiaty ziemskie</vt:lpstr>
      <vt:lpstr>Dlaczego?</vt:lpstr>
      <vt:lpstr>Prezentacja programu PowerPoint</vt:lpstr>
      <vt:lpstr>Wydatki i dochody bieżące oświaty – gminy (wiejskie, miejskie i miejsko-wiejskie)</vt:lpstr>
      <vt:lpstr>Kwota nadwyżki wydatków bieżących nad dochodami oświaty – gminy (wiejskie, miejskie i miejsko-wiejskie)</vt:lpstr>
      <vt:lpstr>Wydatki i dochody bieżące oświaty – miasta na prawach powiatu</vt:lpstr>
      <vt:lpstr>Kwota nadwyżki wydatków bieżących nad dochodami oświaty – miasta na prawach powiatu</vt:lpstr>
      <vt:lpstr>Wydatki i dochody bieżące oświaty – powiaty ziemskie</vt:lpstr>
      <vt:lpstr>Kwota nadwyżki wydatków bieżących nad dochodami oświaty – powiaty ziemskie</vt:lpstr>
      <vt:lpstr>Prezentacja programu PowerPoint</vt:lpstr>
      <vt:lpstr>Uczniowie i wychowankowie przedszkoli</vt:lpstr>
      <vt:lpstr>Liczba wychowanków przedszkoli w podziale na rodzaje organów prowadzących</vt:lpstr>
      <vt:lpstr>Łączna liczba uczniów ogólnodostępnych szkół dla dzieci  i młodzieży prowadzonych przez JST</vt:lpstr>
      <vt:lpstr>Liczby uczniów ogólnodostępnych szkół dla dzieci  i młodzieży prowadzonych przez JST</vt:lpstr>
      <vt:lpstr>Liczby uczniów klas pierwszych ogólnodostępnych szkół dla dzieci i młodzieży prowadzonych przez JST</vt:lpstr>
      <vt:lpstr>Średnie wielkości oddziałów (szkoły prowadzone przez JST)</vt:lpstr>
      <vt:lpstr>Średnie wielkości oddziałów klas pierwszych  (szkoły prowadzone przez JST)</vt:lpstr>
      <vt:lpstr>Średnie wielkości oddziałów klas pierwszych SP  (szkoły prowadzone przez JST)</vt:lpstr>
      <vt:lpstr>Średnie wielkości klas I gimnazjów/VII SP  (szkoły prowadzone przez JST)</vt:lpstr>
      <vt:lpstr>Zmiany średnich wielkości oddziałów przy przejściu między klasą VI SP a I gimnazjalną/VII SP</vt:lpstr>
      <vt:lpstr>Zmiany sieci szkół szczebla gminnego</vt:lpstr>
      <vt:lpstr>Prezentacja programu PowerPoint</vt:lpstr>
      <vt:lpstr>Uczniowie ogólnodostępnych gimnazjów  dla dzieci i młodzieży </vt:lpstr>
      <vt:lpstr>Liczba gimnazjów prowadzonych przez JST</vt:lpstr>
      <vt:lpstr>Średnia liczba uczniów w gimnazjum prowadzonym przez JST</vt:lpstr>
      <vt:lpstr>Średnia liczba uczniów w oddziale gimnazjum</vt:lpstr>
      <vt:lpstr>Ogólnodostępne gimnazja dla dzieci prowadzone przez JST</vt:lpstr>
      <vt:lpstr>Prezentacja programu PowerPoint</vt:lpstr>
      <vt:lpstr>Gimnazja i grupy oddziałów gimnazjalnych w roku 2017/18</vt:lpstr>
      <vt:lpstr>Nowe szkoły w roku 2017/18</vt:lpstr>
      <vt:lpstr>Nowe szkoły podstawowe w różnych grupach JST</vt:lpstr>
      <vt:lpstr>Przyrost liczby SP w procentach</vt:lpstr>
      <vt:lpstr>Prezentacja programu PowerPoint</vt:lpstr>
      <vt:lpstr>W wyniku likwidacji gimnazjów</vt:lpstr>
      <vt:lpstr>Nauczyciele</vt:lpstr>
      <vt:lpstr>Liczba etatów przeliczeniowych nauczycieli w szkołach  i przedszkolach prowadzonych przez JST</vt:lpstr>
      <vt:lpstr>Liczby etatów przeliczeniowych nauczycieli w podziale na grupy jednostek oświatowych</vt:lpstr>
      <vt:lpstr>Liczby etatów przeliczeniowych w podziale na etapy edukacyjne (jednostki szczebla gminnego)</vt:lpstr>
      <vt:lpstr>Łączna liczba etatów przeliczeniowych w przedszkolach, SP i gimnazjach</vt:lpstr>
      <vt:lpstr>Nauczyciele a uczniowie</vt:lpstr>
      <vt:lpstr>Prezentacja programu PowerPoint</vt:lpstr>
      <vt:lpstr>Liczby uczniów przypadających na jeden etat przeliczeniowy</vt:lpstr>
      <vt:lpstr>Liczby uczniów przypadających na jeden etat przeliczeniowy w miastach pow. 5 tys.</vt:lpstr>
      <vt:lpstr>Liczby uczniów przypadających na jeden etat przeliczeniowy na wsi</vt:lpstr>
      <vt:lpstr>Oszacowanie wpływu reformy na poziom zatrudnienia nauczycieli</vt:lpstr>
      <vt:lpstr>Zmiany liczb etatów przeliczeniowych  wynikające z reformy</vt:lpstr>
      <vt:lpstr>Skutki finansowe zmian poziomu zatrudnienia</vt:lpstr>
      <vt:lpstr>Co będzie w przyszłości?</vt:lpstr>
      <vt:lpstr>Prezentacja programu PowerPoint</vt:lpstr>
      <vt:lpstr>Prognoza liczby wychowanków przedszkoli</vt:lpstr>
      <vt:lpstr>Prognoza liczby uczniów klas I szkół podstawowych</vt:lpstr>
      <vt:lpstr>Prognoza liczby uczniów w szkołach szczebla gminnego</vt:lpstr>
      <vt:lpstr>Prognoza liczb uczniów w podzielę na grupy klas</vt:lpstr>
      <vt:lpstr>Zmiany liczb uczniów w szkołach gminnych</vt:lpstr>
      <vt:lpstr>Dodatkowo</vt:lpstr>
      <vt:lpstr>Łączny efekt finansowy dla oświaty gminnej</vt:lpstr>
      <vt:lpstr>Prezentacja programu PowerPoint</vt:lpstr>
      <vt:lpstr>Prognoza liczby uczniów klas I szkół szczebla powiatowego</vt:lpstr>
      <vt:lpstr>Prognoza liczby uczniów szkół szczebla powiatowego</vt:lpstr>
      <vt:lpstr>Średnie wielkości oddziałów ogólnodostępnych szkół prowadzonych przez JST w roku 2017/18</vt:lpstr>
      <vt:lpstr>Oszacowanie liczby oddziałów w IX klasie</vt:lpstr>
      <vt:lpstr>Prezentacja programu PowerPoint</vt:lpstr>
      <vt:lpstr>Zmiany liczb uczniów w szkołach powiatowych</vt:lpstr>
      <vt:lpstr>Szkoły branżowe II stopnia</vt:lpstr>
      <vt:lpstr>Siatki godzin nowych szkół ponadpodstawowych są droższe, niż szkół ponadgimnazjalnych</vt:lpstr>
      <vt:lpstr>Co jeszcze zwiększa oświatowe wydatki powiatów?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Organizacja i finanse oświaty samorządowej w kontekście reformy – kontrola i planowanie</dc:title>
  <dc:creator>Mariusz Tobor</dc:creator>
  <cp:lastModifiedBy>Mariusz Tobor</cp:lastModifiedBy>
  <cp:revision>202</cp:revision>
  <dcterms:created xsi:type="dcterms:W3CDTF">2017-10-15T21:25:45Z</dcterms:created>
  <dcterms:modified xsi:type="dcterms:W3CDTF">2018-10-10T06:00:14Z</dcterms:modified>
</cp:coreProperties>
</file>