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310" r:id="rId2"/>
    <p:sldId id="314" r:id="rId3"/>
    <p:sldId id="326" r:id="rId4"/>
    <p:sldId id="313" r:id="rId5"/>
    <p:sldId id="316" r:id="rId6"/>
    <p:sldId id="322" r:id="rId7"/>
    <p:sldId id="321" r:id="rId8"/>
    <p:sldId id="327" r:id="rId9"/>
    <p:sldId id="328" r:id="rId10"/>
    <p:sldId id="329" r:id="rId11"/>
    <p:sldId id="330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6" r:id="rId22"/>
    <p:sldId id="342" r:id="rId23"/>
    <p:sldId id="343" r:id="rId24"/>
    <p:sldId id="344" r:id="rId25"/>
    <p:sldId id="345" r:id="rId26"/>
    <p:sldId id="349" r:id="rId27"/>
    <p:sldId id="347" r:id="rId28"/>
    <p:sldId id="348" r:id="rId29"/>
    <p:sldId id="351" r:id="rId30"/>
    <p:sldId id="353" r:id="rId31"/>
    <p:sldId id="354" r:id="rId32"/>
    <p:sldId id="356" r:id="rId33"/>
    <p:sldId id="355" r:id="rId34"/>
    <p:sldId id="361" r:id="rId35"/>
    <p:sldId id="357" r:id="rId36"/>
    <p:sldId id="358" r:id="rId37"/>
    <p:sldId id="359" r:id="rId38"/>
    <p:sldId id="360" r:id="rId3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34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2018-07-16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013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59818-8B55-4D8C-B6EA-94FE1D543D86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4EE2-79B1-46AC-B423-8932C442FD71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7F77-1AEE-4F06-997A-EF198AB7DA64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D8F5-F393-4BE4-BFA3-C810E8696FEF}" type="datetime1">
              <a:rPr lang="pl-PL" smtClean="0"/>
              <a:t>2018-07-16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498F4A-91DD-4AFC-8F5B-F86308EF8B3C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115A-DDC2-449B-8B59-FE3D30A5EF82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E954-8707-4678-ABD5-3AC80ABDC392}" type="datetime1">
              <a:rPr lang="pl-PL" smtClean="0"/>
              <a:t>2018-07-16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6A35-96EF-471E-BD13-391C8346A6AB}" type="datetime1">
              <a:rPr lang="pl-PL" smtClean="0"/>
              <a:t>2018-07-16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9E8C-F3FF-459C-951C-00B0AED81834}" type="datetime1">
              <a:rPr lang="pl-PL" smtClean="0"/>
              <a:t>2018-07-16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DA97-3A29-433C-B96F-704B457D1CD3}" type="datetime1">
              <a:rPr lang="pl-PL" smtClean="0"/>
              <a:t>2018-07-16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A39E-70C1-4C45-94DE-EF9BF48EDDA4}" type="datetime1">
              <a:rPr lang="pl-PL" smtClean="0"/>
              <a:t>2018-07-16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D5CE-92CB-47A4-AACF-BB03419066FF}" type="datetime1">
              <a:rPr lang="pl-PL" smtClean="0"/>
              <a:t>2018-07-16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1A01060-DAEF-423E-88D0-DE5CCB32E826}" type="datetime1">
              <a:rPr lang="pl-PL" smtClean="0"/>
              <a:t>2018-07-16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 algn="ctr">
              <a:buNone/>
            </a:pPr>
            <a:r>
              <a:rPr lang="pl-PL" sz="4400" dirty="0" smtClean="0"/>
              <a:t>Nowelizacja ustawy </a:t>
            </a:r>
            <a:br>
              <a:rPr lang="pl-PL" sz="4400" dirty="0" smtClean="0"/>
            </a:br>
            <a:r>
              <a:rPr lang="pl-PL" sz="4400" dirty="0" smtClean="0"/>
              <a:t>Prawo oświatowe i ustawy </a:t>
            </a:r>
            <a:br>
              <a:rPr lang="pl-PL" sz="4400" dirty="0" smtClean="0"/>
            </a:br>
            <a:r>
              <a:rPr lang="pl-PL" sz="4400" dirty="0" smtClean="0"/>
              <a:t>o systemie oświaty oraz niektórych innych ustaw</a:t>
            </a:r>
            <a:endParaRPr lang="sv-SE" sz="4400" dirty="0">
              <a:solidFill>
                <a:srgbClr val="FFFF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92500" lnSpcReduction="10000"/>
          </a:bodyPr>
          <a:lstStyle/>
          <a:p>
            <a:pPr marL="282575" lvl="0" indent="0">
              <a:buNone/>
            </a:pPr>
            <a:r>
              <a:rPr lang="pl-PL" sz="2800" b="1" dirty="0" smtClean="0">
                <a:solidFill>
                  <a:prstClr val="white"/>
                </a:solidFill>
              </a:rPr>
              <a:t>SZKOŁA WSPÓŁPRACUJĄCA Z PRACODAWCĄ</a:t>
            </a:r>
          </a:p>
          <a:p>
            <a:pPr marL="739775" indent="-457200"/>
            <a:r>
              <a:rPr lang="pl-PL" sz="3000" dirty="0" smtClean="0"/>
              <a:t>obowiązkowa współpraca z pracodawcą w danym zawodzie (porozumienie, umowa, list intencyjny):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tworzenie klas patronackich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współpraca przy programie nauczania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realizacja praktycznej nauki zawodu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wyposażenie warsztatów lub pracowni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organizacja egzaminów zawodowych 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doskonalenie nauczycieli</a:t>
            </a:r>
          </a:p>
          <a:p>
            <a:pPr marL="1158875" indent="-442913">
              <a:buFont typeface="Symbol" panose="05050102010706020507" pitchFamily="18" charset="2"/>
              <a:buChar char="-"/>
            </a:pPr>
            <a:r>
              <a:rPr lang="pl-PL" sz="3000" dirty="0" smtClean="0"/>
              <a:t>realizacja doradztwa zawodowego i promocja kształcenia zawodowego</a:t>
            </a:r>
          </a:p>
          <a:p>
            <a:pPr marL="739775" indent="-457200"/>
            <a:endParaRPr lang="pl-PL" sz="3000" dirty="0"/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0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/>
          </a:bodyPr>
          <a:lstStyle/>
          <a:p>
            <a:pPr marL="282575" lvl="0" indent="0">
              <a:buNone/>
            </a:pPr>
            <a:r>
              <a:rPr lang="pl-PL" sz="2800" b="1" dirty="0" smtClean="0">
                <a:solidFill>
                  <a:prstClr val="white"/>
                </a:solidFill>
              </a:rPr>
              <a:t>KSZTAŁCENIE W RZECZYWISTYCH WARUNKACH</a:t>
            </a:r>
          </a:p>
          <a:p>
            <a:pPr marL="739775" indent="-457200"/>
            <a:r>
              <a:rPr lang="pl-PL" sz="3000" dirty="0" smtClean="0"/>
              <a:t>umowy stażowe dla uczniów technikum </a:t>
            </a:r>
            <a:br>
              <a:rPr lang="pl-PL" sz="3000" dirty="0" smtClean="0"/>
            </a:br>
            <a:r>
              <a:rPr lang="pl-PL" sz="3000" dirty="0" smtClean="0"/>
              <a:t>z możliwością wynagrodzenia i stażem pracy</a:t>
            </a:r>
          </a:p>
          <a:p>
            <a:pPr marL="739775" indent="-457200"/>
            <a:r>
              <a:rPr lang="pl-PL" sz="3000" dirty="0" smtClean="0"/>
              <a:t>monitorowanie jakości kształcenia praktycznego </a:t>
            </a:r>
            <a:br>
              <a:rPr lang="pl-PL" sz="3000" dirty="0" smtClean="0"/>
            </a:br>
            <a:r>
              <a:rPr lang="pl-PL" sz="3000" dirty="0" smtClean="0"/>
              <a:t>realizowanego u pracodawców </a:t>
            </a:r>
          </a:p>
          <a:p>
            <a:pPr marL="739775" indent="-457200"/>
            <a:r>
              <a:rPr lang="pl-PL" sz="3000" dirty="0" smtClean="0"/>
              <a:t>zwiększenie wynagrodzenia uczniów-młodocianych pracowników</a:t>
            </a:r>
          </a:p>
          <a:p>
            <a:pPr marL="739775" indent="-457200"/>
            <a:r>
              <a:rPr lang="pl-PL" sz="3000" dirty="0" smtClean="0"/>
              <a:t>określenie standardów kursów dla instruktorów praktycznej nauki zawodu</a:t>
            </a:r>
          </a:p>
          <a:p>
            <a:pPr marL="739775" indent="-457200"/>
            <a:endParaRPr lang="pl-PL" sz="3000" dirty="0"/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lnSpcReduction="10000"/>
          </a:bodyPr>
          <a:lstStyle/>
          <a:p>
            <a:pPr marL="282575" lvl="0" indent="0">
              <a:buNone/>
            </a:pPr>
            <a:r>
              <a:rPr lang="pl-PL" sz="2800" b="1" dirty="0" smtClean="0">
                <a:solidFill>
                  <a:prstClr val="white"/>
                </a:solidFill>
              </a:rPr>
              <a:t>WZMOCNIENIE POTENCJAŁU SZKÓŁ </a:t>
            </a:r>
            <a:br>
              <a:rPr lang="pl-PL" sz="2800" b="1" dirty="0" smtClean="0">
                <a:solidFill>
                  <a:prstClr val="white"/>
                </a:solidFill>
              </a:rPr>
            </a:br>
            <a:r>
              <a:rPr lang="pl-PL" sz="2800" b="1" dirty="0" smtClean="0">
                <a:solidFill>
                  <a:prstClr val="white"/>
                </a:solidFill>
              </a:rPr>
              <a:t>I INWESTYCJA W ROZWÓJ ZAWODOWY NAUCZYCIELI</a:t>
            </a:r>
          </a:p>
          <a:p>
            <a:pPr marL="739775" indent="-457200"/>
            <a:r>
              <a:rPr lang="pl-PL" sz="2800" dirty="0">
                <a:solidFill>
                  <a:prstClr val="white"/>
                </a:solidFill>
              </a:rPr>
              <a:t>możliwość prowadzenia turnusów dokształcania teoretycznego </a:t>
            </a:r>
            <a:r>
              <a:rPr lang="pl-PL" sz="2800" dirty="0" smtClean="0">
                <a:solidFill>
                  <a:prstClr val="white"/>
                </a:solidFill>
              </a:rPr>
              <a:t>młodocianych oraz kursów </a:t>
            </a:r>
            <a:r>
              <a:rPr lang="pl-PL" sz="2800" dirty="0">
                <a:solidFill>
                  <a:prstClr val="white"/>
                </a:solidFill>
              </a:rPr>
              <a:t>umiejętności zawodowych </a:t>
            </a:r>
          </a:p>
          <a:p>
            <a:pPr marL="739775" indent="-457200"/>
            <a:r>
              <a:rPr lang="pl-PL" sz="2800" dirty="0" smtClean="0">
                <a:solidFill>
                  <a:prstClr val="white"/>
                </a:solidFill>
              </a:rPr>
              <a:t>zwolnienie od podatku darowizn na cele kształcenia zawodowego</a:t>
            </a:r>
          </a:p>
          <a:p>
            <a:pPr marL="739775" lvl="0" indent="-457200"/>
            <a:r>
              <a:rPr lang="pl-PL" sz="2800" dirty="0" smtClean="0">
                <a:solidFill>
                  <a:prstClr val="white"/>
                </a:solidFill>
              </a:rPr>
              <a:t>utworzenie rachunku wydzielonego na potrzeby kształcenia zawodowego</a:t>
            </a:r>
          </a:p>
          <a:p>
            <a:pPr marL="739775" lvl="0" indent="-457200"/>
            <a:r>
              <a:rPr lang="pl-PL" sz="2800" dirty="0" smtClean="0">
                <a:solidFill>
                  <a:prstClr val="white"/>
                </a:solidFill>
              </a:rPr>
              <a:t>wprowadzenie obowiązkowych szkoleń branżowych dla nauczycieli kształcenia zawodowego (40h przez trzy lata)</a:t>
            </a:r>
          </a:p>
          <a:p>
            <a:pPr marL="282575" lvl="0" indent="0">
              <a:buNone/>
            </a:pPr>
            <a:endParaRPr lang="pl-PL" sz="2800" b="1" dirty="0" smtClean="0">
              <a:solidFill>
                <a:prstClr val="white"/>
              </a:solidFill>
            </a:endParaRPr>
          </a:p>
          <a:p>
            <a:pPr marL="739775" indent="-457200"/>
            <a:endParaRPr lang="pl-PL" sz="3000" dirty="0"/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7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/>
          </a:bodyPr>
          <a:lstStyle/>
          <a:p>
            <a:pPr marL="282575" lvl="0" indent="0">
              <a:buNone/>
            </a:pPr>
            <a:r>
              <a:rPr lang="pl-PL" sz="2800" b="1" dirty="0" smtClean="0">
                <a:solidFill>
                  <a:prstClr val="white"/>
                </a:solidFill>
              </a:rPr>
              <a:t>EFEKTYWNOŚĆ KSZTAŁCENIA ZAWODOWEGO</a:t>
            </a:r>
          </a:p>
          <a:p>
            <a:pPr marL="739775" indent="-457200"/>
            <a:r>
              <a:rPr lang="pl-PL" sz="2800" dirty="0" smtClean="0">
                <a:solidFill>
                  <a:prstClr val="white"/>
                </a:solidFill>
              </a:rPr>
              <a:t>wprowadzenie </a:t>
            </a:r>
            <a:r>
              <a:rPr lang="pl-PL" sz="2800" dirty="0">
                <a:solidFill>
                  <a:prstClr val="white"/>
                </a:solidFill>
              </a:rPr>
              <a:t>obowiązku przystąpienia </a:t>
            </a:r>
            <a:br>
              <a:rPr lang="pl-PL" sz="2800" dirty="0">
                <a:solidFill>
                  <a:prstClr val="white"/>
                </a:solidFill>
              </a:rPr>
            </a:br>
            <a:r>
              <a:rPr lang="pl-PL" sz="2800" dirty="0">
                <a:solidFill>
                  <a:prstClr val="white"/>
                </a:solidFill>
              </a:rPr>
              <a:t>do egzaminu zawodowego / egzaminu czeladniczego</a:t>
            </a:r>
          </a:p>
          <a:p>
            <a:pPr marL="282575" indent="0">
              <a:buNone/>
            </a:pPr>
            <a:endParaRPr lang="pl-PL" sz="3000" dirty="0" smtClean="0"/>
          </a:p>
          <a:p>
            <a:pPr marL="282575" indent="0">
              <a:buNone/>
            </a:pPr>
            <a:r>
              <a:rPr lang="pl-PL" sz="2800" b="1" dirty="0" smtClean="0"/>
              <a:t>NOWE ZASADY FINANSOWANIA KSZTAŁCENIA ZAWODOWEGO</a:t>
            </a:r>
            <a:endParaRPr lang="pl-PL" sz="2800" b="1" dirty="0"/>
          </a:p>
          <a:p>
            <a:pPr marL="739775" indent="-457200"/>
            <a:r>
              <a:rPr lang="pl-PL" sz="2800" dirty="0">
                <a:solidFill>
                  <a:prstClr val="white"/>
                </a:solidFill>
              </a:rPr>
              <a:t>zróżnicowanie subwencji ze względu na deficytowość oraz kosztochłonność zawodów</a:t>
            </a:r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88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pl-PL" dirty="0" smtClean="0"/>
          </a:p>
          <a:p>
            <a:endParaRPr lang="sv-SE" dirty="0" smtClean="0"/>
          </a:p>
          <a:p>
            <a:pPr algn="ctr">
              <a:buNone/>
            </a:pPr>
            <a:r>
              <a:rPr lang="pl-PL" sz="3600" b="1" dirty="0" smtClean="0"/>
              <a:t>ZMIANY FINANSOWE Z ZAKRESU KSZTAŁCENIA ZAWODOWEGO</a:t>
            </a:r>
            <a:endParaRPr lang="sv-SE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15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Wprowadzenie preferencji podatkowych dla przedsiębiorców (PIT, CIT)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Możliwość odliczenia od dochodu (będącego podstawą obliczania podatku) </a:t>
            </a:r>
            <a:r>
              <a:rPr lang="pl-PL" dirty="0"/>
              <a:t>darowizn przekazywanych dla publicznych szkół prowadzących kształcenie zawodowe </a:t>
            </a:r>
            <a:r>
              <a:rPr lang="pl-PL" dirty="0" smtClean="0"/>
              <a:t>i placówek:</a:t>
            </a:r>
          </a:p>
          <a:p>
            <a:pPr lvl="1"/>
            <a:r>
              <a:rPr lang="pl-PL" dirty="0" smtClean="0"/>
              <a:t>w przypadku osób prawnych łącznie </a:t>
            </a:r>
            <a:r>
              <a:rPr lang="pl-PL" dirty="0"/>
              <a:t>do wysokości nieprzekraczającej 10% </a:t>
            </a:r>
            <a:r>
              <a:rPr lang="pl-PL" dirty="0" smtClean="0"/>
              <a:t>dochodu,</a:t>
            </a:r>
          </a:p>
          <a:p>
            <a:pPr lvl="1"/>
            <a:r>
              <a:rPr lang="pl-PL" dirty="0" smtClean="0"/>
              <a:t>w </a:t>
            </a:r>
            <a:r>
              <a:rPr lang="pl-PL" dirty="0"/>
              <a:t>przypadku osób fizycznych </a:t>
            </a:r>
            <a:r>
              <a:rPr lang="pl-PL" dirty="0" smtClean="0"/>
              <a:t>łącznie </a:t>
            </a:r>
            <a:r>
              <a:rPr lang="pl-PL" dirty="0"/>
              <a:t>do wysokości nieprzekraczającej 6% dochodu.</a:t>
            </a:r>
            <a:r>
              <a:rPr lang="pl-PL" b="1" dirty="0"/>
              <a:t> </a:t>
            </a:r>
            <a:endParaRPr lang="pl-PL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4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Tworzenie przez organy stanowiące JST, na wniosek dyrektora szkoły (placówki) zawodowej, wydzielonego rachunku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Umożliwienie </a:t>
            </a:r>
            <a:r>
              <a:rPr lang="pl-PL" dirty="0"/>
              <a:t>szkołom gromadzenia dochodów uzyskiwanych w ramach praktycznego kształcenia zawodowego (np. usługi gastronomiczne, mechaniczne, fryzjerskie itp.) </a:t>
            </a:r>
            <a:r>
              <a:rPr lang="pl-PL" dirty="0" smtClean="0"/>
              <a:t>w celu wykorzystania tych środków na potrzeby rozwoju szkoły zawodowej lub placówki.</a:t>
            </a: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0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Doprecyzowanie przepisów w zakresie delegacji do podziału części oświatowej subwencji ogólnej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względnienie zmian w funkcjonowaniu branżowej szkoły II stopnia,</a:t>
            </a:r>
          </a:p>
          <a:p>
            <a:pPr lvl="1"/>
            <a:r>
              <a:rPr lang="pl-PL" dirty="0"/>
              <a:t>d</a:t>
            </a:r>
            <a:r>
              <a:rPr lang="pl-PL" dirty="0" smtClean="0"/>
              <a:t>oprecyzowanie </a:t>
            </a:r>
            <a:r>
              <a:rPr lang="pl-PL" dirty="0"/>
              <a:t>nazw </a:t>
            </a:r>
            <a:r>
              <a:rPr lang="pl-PL" dirty="0" smtClean="0"/>
              <a:t>egzaminów z zakresu kształcenia zawodowego,</a:t>
            </a:r>
          </a:p>
          <a:p>
            <a:pPr lvl="1"/>
            <a:r>
              <a:rPr lang="pl-PL" dirty="0"/>
              <a:t>doprecyzowanie sposobu określenia nadwyżki lub deficytu zapotrzebowania na pracowników </a:t>
            </a:r>
            <a:br>
              <a:rPr lang="pl-PL" dirty="0"/>
            </a:br>
            <a:r>
              <a:rPr lang="pl-PL" dirty="0"/>
              <a:t>w danym zawodzie, uwzględnianego przy podziale </a:t>
            </a:r>
            <a:r>
              <a:rPr lang="pl-PL" dirty="0" smtClean="0"/>
              <a:t>subwencji (</a:t>
            </a:r>
            <a:r>
              <a:rPr lang="pl-PL" dirty="0"/>
              <a:t>planowane wejście od roku 2020</a:t>
            </a:r>
            <a:r>
              <a:rPr lang="pl-PL" dirty="0" smtClean="0"/>
              <a:t>).</a:t>
            </a:r>
            <a:endParaRPr lang="pl-PL" dirty="0"/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pl-PL" dirty="0" smtClean="0"/>
          </a:p>
          <a:p>
            <a:endParaRPr lang="sv-SE" dirty="0" smtClean="0"/>
          </a:p>
          <a:p>
            <a:pPr algn="ctr">
              <a:buNone/>
            </a:pPr>
            <a:r>
              <a:rPr lang="pl-PL" sz="3600" b="1" dirty="0" smtClean="0"/>
              <a:t>NAJWAŻNIEJSZEJ ZMIANY W ZAKRESIE </a:t>
            </a:r>
            <a:br>
              <a:rPr lang="pl-PL" sz="3600" b="1" dirty="0" smtClean="0"/>
            </a:br>
            <a:r>
              <a:rPr lang="pl-PL" sz="3600" b="1" dirty="0" smtClean="0"/>
              <a:t>SYSTEMU INFORMACJI OŚWIATOWEJ</a:t>
            </a:r>
            <a:endParaRPr lang="sv-SE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9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/>
          </a:bodyPr>
          <a:lstStyle/>
          <a:p>
            <a:pPr lvl="1"/>
            <a:r>
              <a:rPr lang="pl-PL" dirty="0" smtClean="0"/>
              <a:t>uszczegółowienie zakresu danych gromadzonych </a:t>
            </a:r>
            <a:br>
              <a:rPr lang="pl-PL" dirty="0" smtClean="0"/>
            </a:br>
            <a:r>
              <a:rPr lang="pl-PL" dirty="0" smtClean="0"/>
              <a:t>w SIO dot. uczniów objętych </a:t>
            </a:r>
            <a:r>
              <a:rPr lang="pl-PL" dirty="0"/>
              <a:t>pomocą </a:t>
            </a:r>
            <a:r>
              <a:rPr lang="pl-PL" dirty="0" smtClean="0"/>
              <a:t>psychologiczno-pedagogiczną (posiadanie orzeczenia), uczestniczących w zajęciach </a:t>
            </a:r>
            <a:r>
              <a:rPr lang="pl-PL" dirty="0" err="1" smtClean="0"/>
              <a:t>wdż</a:t>
            </a:r>
            <a:r>
              <a:rPr lang="pl-PL" dirty="0" smtClean="0"/>
              <a:t>, korzystających ze świetlicy szkolnej,</a:t>
            </a:r>
          </a:p>
          <a:p>
            <a:pPr lvl="1"/>
            <a:r>
              <a:rPr lang="pl-PL" dirty="0" smtClean="0"/>
              <a:t>zmiana terminu przekazywania niektórych danych </a:t>
            </a:r>
            <a:br>
              <a:rPr lang="pl-PL" dirty="0" smtClean="0"/>
            </a:br>
            <a:r>
              <a:rPr lang="pl-PL" dirty="0" smtClean="0"/>
              <a:t>w SIO (np. o pomieszczeniach),</a:t>
            </a:r>
          </a:p>
          <a:p>
            <a:pPr lvl="1"/>
            <a:r>
              <a:rPr lang="pl-PL" dirty="0"/>
              <a:t>ułatwienie oraz usprawnienie procesu przyznawania danych dostępowych do </a:t>
            </a:r>
            <a:r>
              <a:rPr lang="pl-PL" dirty="0" smtClean="0"/>
              <a:t>SIO, </a:t>
            </a:r>
          </a:p>
          <a:p>
            <a:pPr lvl="1"/>
            <a:r>
              <a:rPr lang="pl-PL" dirty="0" smtClean="0"/>
              <a:t>inne </a:t>
            </a:r>
            <a:r>
              <a:rPr lang="pl-PL" dirty="0"/>
              <a:t>zmiany doprecyzowujące oraz dostosowujące przepisy ustawy o SIO do zmian wprowadzanych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kształceniu </a:t>
            </a:r>
            <a:r>
              <a:rPr lang="pl-PL" dirty="0" smtClean="0"/>
              <a:t>zawodowym. </a:t>
            </a:r>
            <a:endParaRPr lang="pl-PL" dirty="0"/>
          </a:p>
          <a:p>
            <a:pPr lvl="1"/>
            <a:endParaRPr lang="pl-PL" dirty="0" smtClean="0"/>
          </a:p>
          <a:p>
            <a:pPr lvl="1"/>
            <a:endParaRPr lang="pl-PL" dirty="0"/>
          </a:p>
          <a:p>
            <a:pPr lvl="0"/>
            <a:endParaRPr lang="pl-PL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7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sz="2800" b="1" dirty="0" smtClean="0"/>
              <a:t>CELE ZMIAN</a:t>
            </a:r>
          </a:p>
          <a:p>
            <a:pPr marL="0" indent="0">
              <a:buNone/>
            </a:pPr>
            <a:endParaRPr lang="pl-PL" dirty="0" smtClean="0"/>
          </a:p>
          <a:p>
            <a:pPr marL="739775" indent="-457200"/>
            <a:r>
              <a:rPr lang="pl-PL" dirty="0" smtClean="0"/>
              <a:t>odbudowa prestiżu kształcenia zawodowego</a:t>
            </a:r>
          </a:p>
          <a:p>
            <a:pPr marL="739775" indent="-457200"/>
            <a:r>
              <a:rPr lang="pl-PL" dirty="0" smtClean="0"/>
              <a:t>rozwój szkolnictwa odpowiadającego potrzebom poszczególnych branż</a:t>
            </a:r>
          </a:p>
          <a:p>
            <a:pPr marL="739775" indent="-457200"/>
            <a:r>
              <a:rPr lang="pl-PL" dirty="0" smtClean="0"/>
              <a:t>zwiększenie wpływu pracodawców, firm oraz organizacji zrzeszających przedsiębiorstwa </a:t>
            </a:r>
            <a:br>
              <a:rPr lang="pl-PL" dirty="0" smtClean="0"/>
            </a:br>
            <a:r>
              <a:rPr lang="pl-PL" dirty="0" smtClean="0"/>
              <a:t>na funkcjonowanie kształcenia zawodowego</a:t>
            </a:r>
          </a:p>
          <a:p>
            <a:pPr marL="739775" indent="-457200"/>
            <a:r>
              <a:rPr lang="pl-PL" dirty="0" smtClean="0"/>
              <a:t>promocja szkolnictwa branżowego wśród uczniów i ich rodziców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9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endParaRPr lang="pl-PL" dirty="0" smtClean="0"/>
          </a:p>
          <a:p>
            <a:endParaRPr lang="sv-SE" dirty="0" smtClean="0"/>
          </a:p>
          <a:p>
            <a:pPr algn="ctr">
              <a:buNone/>
            </a:pPr>
            <a:r>
              <a:rPr lang="pl-PL" sz="3600" b="1" dirty="0" smtClean="0"/>
              <a:t>NAJWAŻNIEJSZE ZMIANY W ZAKRESIE KARTY NAUCZYCIELA</a:t>
            </a:r>
            <a:endParaRPr lang="sv-SE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7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19" y="1124744"/>
            <a:ext cx="8762069" cy="5544616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pl-PL" sz="4200" b="1" dirty="0" smtClean="0">
                <a:solidFill>
                  <a:prstClr val="white"/>
                </a:solidFill>
              </a:rPr>
              <a:t>Doprecyzowanie </a:t>
            </a:r>
            <a:r>
              <a:rPr lang="pl-PL" sz="4200" b="1" dirty="0">
                <a:solidFill>
                  <a:prstClr val="white"/>
                </a:solidFill>
              </a:rPr>
              <a:t>i usprawnienie stosowania zmian wprowadzonych </a:t>
            </a:r>
            <a:r>
              <a:rPr lang="pl-PL" sz="4200" b="1" dirty="0" smtClean="0">
                <a:solidFill>
                  <a:prstClr val="white"/>
                </a:solidFill>
              </a:rPr>
              <a:t> w </a:t>
            </a:r>
            <a:r>
              <a:rPr lang="pl-PL" sz="4200" b="1" dirty="0">
                <a:solidFill>
                  <a:prstClr val="white"/>
                </a:solidFill>
              </a:rPr>
              <a:t>2017 r. </a:t>
            </a:r>
            <a:r>
              <a:rPr lang="pl-PL" sz="4200" b="1" dirty="0" smtClean="0">
                <a:solidFill>
                  <a:prstClr val="white"/>
                </a:solidFill>
              </a:rPr>
              <a:t>ustawą </a:t>
            </a:r>
            <a:r>
              <a:rPr lang="pl-PL" sz="4200" b="1" dirty="0">
                <a:solidFill>
                  <a:prstClr val="white"/>
                </a:solidFill>
              </a:rPr>
              <a:t>o finansowaniu zadań </a:t>
            </a:r>
            <a:r>
              <a:rPr lang="pl-PL" sz="4200" b="1" dirty="0" smtClean="0">
                <a:solidFill>
                  <a:prstClr val="white"/>
                </a:solidFill>
              </a:rPr>
              <a:t>oświatowych w zakresie:</a:t>
            </a:r>
            <a:endParaRPr lang="sv-SE" sz="4200" b="1" dirty="0">
              <a:solidFill>
                <a:prstClr val="white"/>
              </a:solidFill>
            </a:endParaRPr>
          </a:p>
          <a:p>
            <a:pPr marL="0" lvl="0" indent="0" algn="ctr">
              <a:spcBef>
                <a:spcPts val="800"/>
              </a:spcBef>
              <a:buNone/>
            </a:pPr>
            <a:endParaRPr lang="pl-PL" dirty="0" smtClean="0"/>
          </a:p>
          <a:p>
            <a:pPr>
              <a:spcBef>
                <a:spcPts val="800"/>
              </a:spcBef>
            </a:pPr>
            <a:r>
              <a:rPr lang="pl-PL" sz="4200" dirty="0" smtClean="0"/>
              <a:t>wymaganej </a:t>
            </a:r>
            <a:r>
              <a:rPr lang="pl-PL" sz="4200" dirty="0"/>
              <a:t>oceny  pracy dyrektora szkoły ubiegającego się o stopień nauczyciela </a:t>
            </a:r>
            <a:r>
              <a:rPr lang="pl-PL" sz="4200" dirty="0" smtClean="0"/>
              <a:t>dyplomowanego – zmiana wymogu z oceny wyróżniającej na ocenę bardzo dobrą </a:t>
            </a:r>
          </a:p>
          <a:p>
            <a:pPr>
              <a:spcBef>
                <a:spcPts val="800"/>
              </a:spcBef>
            </a:pPr>
            <a:r>
              <a:rPr lang="pl-PL" sz="4200" dirty="0" smtClean="0"/>
              <a:t>dokonania oceny pracy dyrektora szkoły przez organ  nadzoru pedagogicznego          w  przypadku nieuzyskania porozumienia z organem prowadzącym</a:t>
            </a:r>
          </a:p>
          <a:p>
            <a:pPr>
              <a:spcBef>
                <a:spcPts val="800"/>
              </a:spcBef>
            </a:pPr>
            <a:r>
              <a:rPr lang="pl-PL" sz="4200" dirty="0"/>
              <a:t>p</a:t>
            </a:r>
            <a:r>
              <a:rPr lang="pl-PL" sz="4200" dirty="0" smtClean="0"/>
              <a:t>rawa do urlopu wypoczynkowego dyrektora szkoły  proporcjonalnego do przepracowanego okresu w przypadku nawiązania lub ustania stosunku pracy            w trakcie roku kalendarzowego</a:t>
            </a:r>
          </a:p>
          <a:p>
            <a:pPr>
              <a:spcBef>
                <a:spcPts val="800"/>
              </a:spcBef>
            </a:pPr>
            <a:r>
              <a:rPr lang="pl-PL" sz="4200" dirty="0"/>
              <a:t>p</a:t>
            </a:r>
            <a:r>
              <a:rPr lang="pl-PL" sz="4200" dirty="0" smtClean="0"/>
              <a:t>rawo  do ekwiwalentu pieniężnego za niewykorzystany urlop wypoczynkowy           w przypadku ustania  stosunku pracy</a:t>
            </a:r>
          </a:p>
          <a:p>
            <a:pPr>
              <a:spcBef>
                <a:spcPts val="800"/>
              </a:spcBef>
            </a:pPr>
            <a:r>
              <a:rPr lang="pl-PL" sz="4200" dirty="0"/>
              <a:t>terminu wydania przez dyrektora szkoły skierowania na badania lekarskie </a:t>
            </a:r>
            <a:r>
              <a:rPr lang="pl-PL" sz="4200" dirty="0" smtClean="0"/>
              <a:t>                  w przypadku ubiegania się przez nauczyciela o urlop dla poratowania zdrowia</a:t>
            </a:r>
          </a:p>
          <a:p>
            <a:pPr>
              <a:spcBef>
                <a:spcPts val="800"/>
              </a:spcBef>
            </a:pPr>
            <a:r>
              <a:rPr lang="pl-PL" sz="4200" dirty="0" smtClean="0"/>
              <a:t>określania przez organ prowadzący </a:t>
            </a:r>
            <a:r>
              <a:rPr lang="pl-PL" sz="4200" dirty="0"/>
              <a:t>tygodniowego obowiązkowego wymiaru godzin zajęć nauczycieli przedszkoli pracujących z grupami obejmującymi dzieci 6-letnie oraz dzieci </a:t>
            </a:r>
            <a:r>
              <a:rPr lang="pl-PL" sz="4200" dirty="0" smtClean="0"/>
              <a:t>młodsze</a:t>
            </a:r>
          </a:p>
          <a:p>
            <a:pPr>
              <a:spcBef>
                <a:spcPts val="800"/>
              </a:spcBef>
            </a:pPr>
            <a:r>
              <a:rPr lang="pl-PL" sz="4200" dirty="0"/>
              <a:t>u</a:t>
            </a:r>
            <a:r>
              <a:rPr lang="pl-PL" sz="4200" dirty="0" smtClean="0"/>
              <a:t>jednolicenia pensum nauczycieli praktycznej nauki zawodu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4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endParaRPr lang="pl-PL" sz="3600" b="1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</a:t>
            </a:r>
            <a:r>
              <a:rPr lang="pl-PL" sz="3600" b="1" cap="small" dirty="0" smtClean="0"/>
              <a:t>W O</a:t>
            </a:r>
            <a:r>
              <a:rPr lang="pl-PL" sz="3600" b="1" dirty="0" smtClean="0"/>
              <a:t>BSZARZE </a:t>
            </a:r>
            <a:br>
              <a:rPr lang="pl-PL" sz="3600" b="1" dirty="0" smtClean="0"/>
            </a:br>
            <a:r>
              <a:rPr lang="pl-PL" sz="3600" b="1" dirty="0" smtClean="0"/>
              <a:t>ORGANIZACJI OŚWIATY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7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pl-PL" sz="3000" dirty="0"/>
              <a:t>ustalanie obwodów szkół </a:t>
            </a:r>
            <a:r>
              <a:rPr lang="pl-PL" sz="3000" dirty="0" smtClean="0"/>
              <a:t>podstawowych </a:t>
            </a:r>
            <a:br>
              <a:rPr lang="pl-PL" sz="3000" dirty="0" smtClean="0"/>
            </a:br>
            <a:r>
              <a:rPr lang="pl-PL" sz="3000" dirty="0" smtClean="0"/>
              <a:t>w przypadkach gdy istnieją </a:t>
            </a:r>
            <a:r>
              <a:rPr lang="pl-PL" sz="2800" dirty="0" smtClean="0"/>
              <a:t>obwody z częścią wspólną </a:t>
            </a:r>
            <a:r>
              <a:rPr lang="pl-PL" sz="2800" dirty="0"/>
              <a:t>lub są ze sobą tożsame</a:t>
            </a:r>
            <a:endParaRPr lang="pl-PL" sz="3000" dirty="0"/>
          </a:p>
          <a:p>
            <a:pPr algn="just">
              <a:spcBef>
                <a:spcPts val="800"/>
              </a:spcBef>
            </a:pPr>
            <a:r>
              <a:rPr lang="pl-PL" sz="3000" dirty="0"/>
              <a:t>wykazywanie, w uchwałach w sprawie ustalenia planu sieci szkół podstawowych, innych lokalizacji prowadzenia zajęć dydaktycznych, wychowawczych i opiekuńczych szkoły podstawowej</a:t>
            </a:r>
          </a:p>
          <a:p>
            <a:pPr algn="just">
              <a:spcBef>
                <a:spcPts val="800"/>
              </a:spcBef>
            </a:pPr>
            <a:r>
              <a:rPr lang="pl-PL" sz="3000" dirty="0"/>
              <a:t>poszerzenie zakresu opinii kuratora oświaty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w </a:t>
            </a:r>
            <a:r>
              <a:rPr lang="pl-PL" sz="3000" dirty="0"/>
              <a:t>przypadku podejmowania uchwał sieciowych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na </a:t>
            </a:r>
            <a:r>
              <a:rPr lang="pl-PL" sz="3000" dirty="0"/>
              <a:t>okres od 1 września </a:t>
            </a:r>
            <a:r>
              <a:rPr lang="pl-PL" sz="3000" dirty="0" smtClean="0"/>
              <a:t>2019.</a:t>
            </a:r>
            <a:endParaRPr lang="pl-PL" sz="3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W ZAKRESIE </a:t>
            </a:r>
            <a:br>
              <a:rPr lang="pl-PL" sz="3600" b="1" dirty="0" smtClean="0"/>
            </a:br>
            <a:r>
              <a:rPr lang="pl-PL" sz="3600" b="1" dirty="0" smtClean="0"/>
              <a:t>DOTOWANIA SZKÓŁ NIESAMORZĄDOWYCH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32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l-PL" sz="3000" dirty="0"/>
              <a:t>zmiana sposobu dotowania publicznych szkół ponadpodstawowych prowadzących kwalifikacyjne kursy zawodowe </a:t>
            </a:r>
            <a:r>
              <a:rPr lang="pl-PL" sz="3000" dirty="0" smtClean="0"/>
              <a:t>(wprowadzenie części dotacji </a:t>
            </a:r>
            <a:r>
              <a:rPr lang="pl-PL" sz="3000" smtClean="0"/>
              <a:t/>
            </a:r>
            <a:br>
              <a:rPr lang="pl-PL" sz="3000" smtClean="0"/>
            </a:br>
            <a:r>
              <a:rPr lang="pl-PL" sz="3000" smtClean="0"/>
              <a:t>comiesięcznej </a:t>
            </a:r>
            <a:r>
              <a:rPr lang="pl-PL" sz="3000" dirty="0" smtClean="0"/>
              <a:t>niezależnej od zdanego egzaminu)</a:t>
            </a:r>
            <a:endParaRPr lang="pl-PL" sz="3000" dirty="0"/>
          </a:p>
          <a:p>
            <a:pPr algn="just">
              <a:spcBef>
                <a:spcPts val="800"/>
              </a:spcBef>
            </a:pPr>
            <a:r>
              <a:rPr lang="pl-PL" sz="3000" dirty="0"/>
              <a:t>dotowanie branżowych szkół II </a:t>
            </a:r>
            <a:r>
              <a:rPr lang="pl-PL" sz="3000" dirty="0" smtClean="0"/>
              <a:t>stopnia (dotacja </a:t>
            </a:r>
            <a:br>
              <a:rPr lang="pl-PL" sz="3000" dirty="0" smtClean="0"/>
            </a:br>
            <a:r>
              <a:rPr lang="pl-PL" sz="3000" dirty="0" smtClean="0"/>
              <a:t>w wysokości subwencji w części za uczestnictwo </a:t>
            </a:r>
            <a:br>
              <a:rPr lang="pl-PL" sz="3000" dirty="0" smtClean="0"/>
            </a:br>
            <a:r>
              <a:rPr lang="pl-PL" sz="3000" dirty="0" smtClean="0"/>
              <a:t>i w części za efekt)</a:t>
            </a:r>
            <a:endParaRPr lang="pl-PL" sz="3000" dirty="0"/>
          </a:p>
          <a:p>
            <a:pPr algn="just">
              <a:spcBef>
                <a:spcPts val="800"/>
              </a:spcBef>
            </a:pPr>
            <a:r>
              <a:rPr lang="pl-PL" sz="3000" dirty="0"/>
              <a:t>uszczegółowienie przepisów dotyczących ograniczenia kwoty dotacji, którą można przeznaczyć na sfinansowanie wynagrodzeń osób zatrudnionych w dotowanych szkołach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i </a:t>
            </a:r>
            <a:r>
              <a:rPr lang="pl-PL" sz="3000" dirty="0"/>
              <a:t>placówkach </a:t>
            </a:r>
          </a:p>
          <a:p>
            <a:pPr lvl="0">
              <a:spcBef>
                <a:spcPts val="800"/>
              </a:spcBef>
            </a:pPr>
            <a:endParaRPr lang="pl-PL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6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W ZAKRESIE </a:t>
            </a:r>
            <a:br>
              <a:rPr lang="pl-PL" sz="3600" b="1" dirty="0" smtClean="0"/>
            </a:br>
            <a:r>
              <a:rPr lang="pl-PL" sz="3600" b="1" dirty="0" smtClean="0"/>
              <a:t>ORGANIZACJI PRACY SZKÓŁ, EGZAMINOWANIA ORAZ WYCHOWANIA PRZEDSZKOLNEGO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4329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</a:rPr>
              <a:t>     </a:t>
            </a:r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 smtClean="0"/>
              <a:t>Doprecyzowanie przepisu, wskazującego </a:t>
            </a:r>
            <a:r>
              <a:rPr lang="pl-PL" sz="2800" b="1" dirty="0"/>
              <a:t>zasady opiniowania arkuszy organizacji pracy szkoły przez zakładowe organizacje </a:t>
            </a:r>
            <a:r>
              <a:rPr lang="pl-PL" sz="2800" b="1" dirty="0" smtClean="0"/>
              <a:t>związkowe</a:t>
            </a:r>
            <a:r>
              <a:rPr lang="pl-PL" sz="2800" dirty="0" smtClean="0"/>
              <a:t> </a:t>
            </a:r>
          </a:p>
          <a:p>
            <a:pPr marL="0" indent="0">
              <a:buNone/>
            </a:pPr>
            <a:r>
              <a:rPr lang="pl-PL" sz="2200" i="1" dirty="0" smtClean="0"/>
              <a:t>(Jeżeli </a:t>
            </a:r>
            <a:r>
              <a:rPr lang="pl-PL" sz="2200" i="1" dirty="0"/>
              <a:t>dana organizacja związkowa nie ma swojego przedstawiciela w szkole, wówczas nie jest konieczne zasięganie opinii tego związku zawodowego</a:t>
            </a:r>
            <a:r>
              <a:rPr lang="pl-PL" sz="2200" i="1" dirty="0" smtClean="0"/>
              <a:t>.)</a:t>
            </a:r>
          </a:p>
          <a:p>
            <a:pPr marL="0" indent="0">
              <a:buNone/>
            </a:pPr>
            <a:r>
              <a:rPr lang="pl-PL" sz="2800" b="1" dirty="0" smtClean="0"/>
              <a:t>Regulacja </a:t>
            </a:r>
            <a:r>
              <a:rPr lang="pl-PL" sz="2800" b="1" dirty="0"/>
              <a:t>rozszerzającą listę okoliczności, w których minister właściwy do spraw oświaty może skreślić arbitra z </a:t>
            </a:r>
            <a:r>
              <a:rPr lang="pl-PL" sz="2800" b="1" dirty="0" smtClean="0"/>
              <a:t>listy</a:t>
            </a:r>
          </a:p>
          <a:p>
            <a:pPr marL="0" indent="0">
              <a:buNone/>
            </a:pPr>
            <a:r>
              <a:rPr lang="pl-PL" sz="2000" i="1" dirty="0" smtClean="0"/>
              <a:t>(Arbiter nie </a:t>
            </a:r>
            <a:r>
              <a:rPr lang="pl-PL" sz="2000" i="1" dirty="0"/>
              <a:t>przestrzega przyjętych zasad oceniania </a:t>
            </a:r>
            <a:r>
              <a:rPr lang="pl-PL" sz="2000" i="1" dirty="0" smtClean="0"/>
              <a:t>zadania)</a:t>
            </a:r>
            <a:endParaRPr lang="pl-PL" sz="2000" dirty="0"/>
          </a:p>
          <a:p>
            <a:pPr marL="0" indent="0">
              <a:buNone/>
            </a:pPr>
            <a:r>
              <a:rPr lang="pl-PL" sz="2800" b="1" dirty="0" smtClean="0"/>
              <a:t>Zmiana  zasady </a:t>
            </a:r>
            <a:r>
              <a:rPr lang="pl-PL" sz="2800" b="1" dirty="0"/>
              <a:t>dokonywania opłaty za </a:t>
            </a:r>
            <a:r>
              <a:rPr lang="pl-PL" sz="2800" b="1" dirty="0" smtClean="0"/>
              <a:t>kolejny egzamin maturalny</a:t>
            </a:r>
          </a:p>
          <a:p>
            <a:pPr>
              <a:buFontTx/>
              <a:buChar char="-"/>
            </a:pPr>
            <a:r>
              <a:rPr lang="pl-PL" sz="1900" i="1" dirty="0" smtClean="0"/>
              <a:t>ustala </a:t>
            </a:r>
            <a:r>
              <a:rPr lang="pl-PL" sz="1900" i="1" dirty="0"/>
              <a:t>się nowy </a:t>
            </a:r>
            <a:r>
              <a:rPr lang="pl-PL" sz="1900" i="1" dirty="0" smtClean="0"/>
              <a:t>termin wpłaty </a:t>
            </a:r>
            <a:r>
              <a:rPr lang="pl-PL" sz="1900" i="1" dirty="0"/>
              <a:t>za egzamin maturalny – do </a:t>
            </a:r>
            <a:r>
              <a:rPr lang="pl-PL" sz="1900" i="1" dirty="0" smtClean="0"/>
              <a:t>7.03</a:t>
            </a:r>
          </a:p>
          <a:p>
            <a:pPr>
              <a:buFontTx/>
              <a:buChar char="-"/>
            </a:pPr>
            <a:r>
              <a:rPr lang="pl-PL" sz="1900" i="1" dirty="0"/>
              <a:t>w </a:t>
            </a:r>
            <a:r>
              <a:rPr lang="pl-PL" sz="1900" i="1" dirty="0" smtClean="0"/>
              <a:t>przypadku</a:t>
            </a:r>
            <a:r>
              <a:rPr lang="pl-PL" sz="1900" i="1" dirty="0"/>
              <a:t> zdarzenia zdrowotnego lub </a:t>
            </a:r>
            <a:r>
              <a:rPr lang="pl-PL" sz="1900" i="1" dirty="0" smtClean="0"/>
              <a:t>losowego do 31 .03 za zgoda dyrektora </a:t>
            </a:r>
            <a:r>
              <a:rPr lang="pl-PL" sz="1900" i="1" dirty="0" err="1" smtClean="0"/>
              <a:t>oke</a:t>
            </a:r>
            <a:r>
              <a:rPr lang="pl-PL" sz="1900" i="1" dirty="0" smtClean="0"/>
              <a:t>.</a:t>
            </a:r>
            <a:endParaRPr lang="sv-SE" sz="1900" i="1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5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3970"/>
            <a:ext cx="8229600" cy="53773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 smtClean="0"/>
              <a:t>Przepisy dotyczące korzystania </a:t>
            </a:r>
            <a:r>
              <a:rPr lang="pl-PL" sz="2800" b="1" dirty="0"/>
              <a:t>z wychowania </a:t>
            </a:r>
            <a:r>
              <a:rPr lang="pl-PL" sz="2800" b="1" dirty="0" smtClean="0"/>
              <a:t>przedszkolnego</a:t>
            </a:r>
          </a:p>
          <a:p>
            <a:pPr algn="just">
              <a:buFontTx/>
              <a:buChar char="-"/>
            </a:pPr>
            <a:r>
              <a:rPr lang="pl-PL" sz="2800" dirty="0" smtClean="0"/>
              <a:t>dookreślenie </a:t>
            </a:r>
            <a:r>
              <a:rPr lang="pl-PL" sz="2800" dirty="0"/>
              <a:t>wymaganych elementów regulaminu otwartego konkursu </a:t>
            </a:r>
            <a:r>
              <a:rPr lang="pl-PL" sz="2800" dirty="0" smtClean="0"/>
              <a:t>ofert, </a:t>
            </a:r>
          </a:p>
          <a:p>
            <a:pPr algn="just">
              <a:buFontTx/>
              <a:buChar char="-"/>
            </a:pPr>
            <a:r>
              <a:rPr lang="pl-PL" sz="2800" dirty="0" smtClean="0"/>
              <a:t>ujednolicenie sposobu </a:t>
            </a:r>
            <a:r>
              <a:rPr lang="pl-PL" sz="2800" dirty="0"/>
              <a:t>naliczania opłat w czasie wykraczającym poza czas bezpłatnego nauczania, wychowania i </a:t>
            </a:r>
            <a:r>
              <a:rPr lang="pl-PL" sz="2800" dirty="0" smtClean="0"/>
              <a:t>opieki, </a:t>
            </a:r>
          </a:p>
          <a:p>
            <a:pPr algn="just">
              <a:buFontTx/>
              <a:buChar char="-"/>
            </a:pPr>
            <a:r>
              <a:rPr lang="pl-PL" sz="2800" dirty="0"/>
              <a:t>d</a:t>
            </a:r>
            <a:r>
              <a:rPr lang="pl-PL" sz="2800" dirty="0" smtClean="0"/>
              <a:t>oprecyzowanie terminu </a:t>
            </a:r>
            <a:r>
              <a:rPr lang="pl-PL" sz="2800" dirty="0"/>
              <a:t>wskazania miejsca realizacji wychowania </a:t>
            </a:r>
            <a:r>
              <a:rPr lang="pl-PL" sz="2800" dirty="0" smtClean="0"/>
              <a:t>przedszkolnego- po pierwszym etapie rekrutacyjnym.</a:t>
            </a:r>
            <a:endParaRPr lang="pl-PL" sz="2800" dirty="0"/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endParaRPr lang="pl-PL" sz="2500" dirty="0" smtClean="0"/>
          </a:p>
          <a:p>
            <a:pPr marL="0" indent="0" algn="just">
              <a:buNone/>
            </a:pPr>
            <a:endParaRPr lang="pl-PL" sz="2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l-PL" sz="2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1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W ZAKRESIE </a:t>
            </a:r>
            <a:br>
              <a:rPr lang="pl-PL" sz="3600" b="1" dirty="0" smtClean="0"/>
            </a:br>
            <a:r>
              <a:rPr lang="pl-PL" sz="3600" b="1" dirty="0" smtClean="0"/>
              <a:t>KSZTAŁCENIA OSÓB ZE SPECJALNYMI POTRZEBAMI EDUKACYJNYMI ORAZ OPIEKUŃCZEJ FUNKCJI SZKOŁY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sz="3800" b="1" dirty="0" smtClean="0"/>
              <a:t>UCZEŃ W CENTRUM ZMIAN</a:t>
            </a:r>
          </a:p>
          <a:p>
            <a:pPr marL="0" indent="0">
              <a:buNone/>
            </a:pPr>
            <a:endParaRPr lang="pl-PL" sz="900" dirty="0" smtClean="0"/>
          </a:p>
          <a:p>
            <a:pPr marL="739775" indent="-457200"/>
            <a:r>
              <a:rPr lang="pl-PL" sz="3000" dirty="0" smtClean="0"/>
              <a:t>NOWA ORGANIZACJA SZKOLNICTWA BRANŻOWEGO</a:t>
            </a:r>
          </a:p>
          <a:p>
            <a:pPr marL="739775" indent="-457200"/>
            <a:r>
              <a:rPr lang="pl-PL" sz="3000" dirty="0" smtClean="0"/>
              <a:t>OFERTA KSZTAŁCENIA ADEKWATNA DO POTRZEB RYNKU</a:t>
            </a:r>
          </a:p>
          <a:p>
            <a:pPr marL="739775" indent="-457200"/>
            <a:r>
              <a:rPr lang="pl-PL" sz="3000" dirty="0" smtClean="0"/>
              <a:t>TREŚCI NAUCZANIA OPRACOWANE WE WSPÓŁPRACY </a:t>
            </a:r>
            <a:br>
              <a:rPr lang="pl-PL" sz="3000" dirty="0" smtClean="0"/>
            </a:br>
            <a:r>
              <a:rPr lang="pl-PL" sz="3000" dirty="0" smtClean="0"/>
              <a:t>Z PRACODAWCAMI</a:t>
            </a:r>
          </a:p>
          <a:p>
            <a:pPr marL="739775" indent="-457200"/>
            <a:r>
              <a:rPr lang="pl-PL" sz="3000" dirty="0" smtClean="0"/>
              <a:t>SZKOŁA WSPÓŁPRACUJĄCA Z PRACODAWCĄ</a:t>
            </a:r>
          </a:p>
          <a:p>
            <a:pPr marL="739775" indent="-457200"/>
            <a:r>
              <a:rPr lang="pl-PL" sz="3000" dirty="0" smtClean="0"/>
              <a:t>KSZTAŁCENIE W RZECZYWISTYCH WARUNKACH PRACY</a:t>
            </a:r>
          </a:p>
          <a:p>
            <a:pPr marL="739775" indent="-457200"/>
            <a:r>
              <a:rPr lang="pl-PL" sz="3000" dirty="0" smtClean="0"/>
              <a:t>WZMOCNIENIE POTENCJAŁU SZKÓŁ I INWESTYCJA </a:t>
            </a:r>
            <a:br>
              <a:rPr lang="pl-PL" sz="3000" dirty="0" smtClean="0"/>
            </a:br>
            <a:r>
              <a:rPr lang="pl-PL" sz="3000" dirty="0" smtClean="0"/>
              <a:t>W ROZWÓJ ZAWODOWY NAUCZYCIELI</a:t>
            </a:r>
          </a:p>
          <a:p>
            <a:pPr marL="739775" indent="-457200"/>
            <a:r>
              <a:rPr lang="pl-PL" sz="3000" dirty="0" smtClean="0"/>
              <a:t>EFEKTYWNOŚĆ KSZTAŁCENIA ZAWODOWEGO</a:t>
            </a:r>
          </a:p>
          <a:p>
            <a:pPr marL="739775" indent="-457200"/>
            <a:r>
              <a:rPr lang="pl-PL" sz="3000" dirty="0" smtClean="0"/>
              <a:t>NOWE ZASADY FINANSOWANIA KSZTAŁCENIA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2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61864" y="1772816"/>
            <a:ext cx="8424936" cy="4891682"/>
          </a:xfrm>
          <a:prstGeom prst="rect">
            <a:avLst/>
          </a:prstGeom>
        </p:spPr>
        <p:txBody>
          <a:bodyPr vert="horz" lIns="137133" tIns="68567" rIns="137133" bIns="68567" rtlCol="0">
            <a:noAutofit/>
          </a:bodyPr>
          <a:lstStyle>
            <a:lvl1pPr marL="0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191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6784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77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797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3567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9160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475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arenR"/>
            </a:pPr>
            <a:r>
              <a:rPr lang="pl-PL" sz="2200" dirty="0">
                <a:solidFill>
                  <a:schemeClr val="bg1"/>
                </a:solidFill>
              </a:rPr>
              <a:t>w</a:t>
            </a:r>
            <a:r>
              <a:rPr lang="pl-PL" sz="2200" dirty="0" smtClean="0">
                <a:solidFill>
                  <a:schemeClr val="bg1"/>
                </a:solidFill>
              </a:rPr>
              <a:t>prowadzono możliwość </a:t>
            </a:r>
            <a:r>
              <a:rPr lang="pl-PL" sz="2200" dirty="0">
                <a:solidFill>
                  <a:schemeClr val="bg1"/>
                </a:solidFill>
              </a:rPr>
              <a:t>łączenia klas w szkołach podstawowych specjalnych, szkołach ponadpodstawowych specjalnych, w tym działających w podmiotach </a:t>
            </a:r>
            <a:r>
              <a:rPr lang="pl-PL" sz="2200" dirty="0" smtClean="0">
                <a:solidFill>
                  <a:schemeClr val="bg1"/>
                </a:solidFill>
              </a:rPr>
              <a:t>leczniczych i </a:t>
            </a:r>
            <a:r>
              <a:rPr lang="pl-PL" sz="2200" dirty="0">
                <a:solidFill>
                  <a:schemeClr val="bg1"/>
                </a:solidFill>
              </a:rPr>
              <a:t>jednostkach pomocy </a:t>
            </a:r>
            <a:r>
              <a:rPr lang="pl-PL" sz="2200" dirty="0" smtClean="0">
                <a:solidFill>
                  <a:schemeClr val="bg1"/>
                </a:solidFill>
              </a:rPr>
              <a:t>społecznej działających w szczególnie trudnych warunkach demograficznych lub geograficznych </a:t>
            </a:r>
            <a:r>
              <a:rPr lang="pl-PL" sz="2200" i="1" dirty="0" smtClean="0">
                <a:solidFill>
                  <a:schemeClr val="bg1"/>
                </a:solidFill>
              </a:rPr>
              <a:t>(art</a:t>
            </a:r>
            <a:r>
              <a:rPr lang="pl-PL" sz="2200" i="1" dirty="0">
                <a:solidFill>
                  <a:schemeClr val="bg1"/>
                </a:solidFill>
              </a:rPr>
              <a:t>. 96 ust. 6 ustawy - Prawo oświatowe</a:t>
            </a:r>
            <a:r>
              <a:rPr lang="pl-PL" sz="2200" i="1" dirty="0" smtClean="0">
                <a:solidFill>
                  <a:schemeClr val="bg1"/>
                </a:solidFill>
              </a:rPr>
              <a:t>)</a:t>
            </a:r>
            <a:r>
              <a:rPr lang="pl-PL" sz="2200" dirty="0" smtClean="0">
                <a:solidFill>
                  <a:schemeClr val="bg1"/>
                </a:solidFill>
              </a:rPr>
              <a:t>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200" dirty="0" smtClean="0">
                <a:solidFill>
                  <a:schemeClr val="bg1"/>
                </a:solidFill>
              </a:rPr>
              <a:t> wprowadzono </a:t>
            </a:r>
            <a:r>
              <a:rPr lang="pl-PL" sz="2200" dirty="0">
                <a:solidFill>
                  <a:schemeClr val="bg1"/>
                </a:solidFill>
              </a:rPr>
              <a:t>możliwość zapewnienia przez gminę dzieciom </a:t>
            </a:r>
            <a:r>
              <a:rPr lang="pl-PL" sz="2200" dirty="0" smtClean="0">
                <a:solidFill>
                  <a:schemeClr val="bg1"/>
                </a:solidFill>
              </a:rPr>
              <a:t/>
            </a:r>
            <a:br>
              <a:rPr lang="pl-PL" sz="2200" dirty="0" smtClean="0">
                <a:solidFill>
                  <a:schemeClr val="bg1"/>
                </a:solidFill>
              </a:rPr>
            </a:br>
            <a:r>
              <a:rPr lang="pl-PL" sz="2200" dirty="0" smtClean="0">
                <a:solidFill>
                  <a:schemeClr val="bg1"/>
                </a:solidFill>
              </a:rPr>
              <a:t>i </a:t>
            </a:r>
            <a:r>
              <a:rPr lang="pl-PL" sz="2200" dirty="0">
                <a:solidFill>
                  <a:schemeClr val="bg1"/>
                </a:solidFill>
              </a:rPr>
              <a:t>młodzieży niepełnosprawnej bezpłatnego transportu i opieki </a:t>
            </a:r>
            <a:r>
              <a:rPr lang="pl-PL" sz="2200" dirty="0" smtClean="0">
                <a:solidFill>
                  <a:schemeClr val="bg1"/>
                </a:solidFill>
              </a:rPr>
              <a:t/>
            </a:r>
            <a:br>
              <a:rPr lang="pl-PL" sz="2200" dirty="0" smtClean="0">
                <a:solidFill>
                  <a:schemeClr val="bg1"/>
                </a:solidFill>
              </a:rPr>
            </a:br>
            <a:r>
              <a:rPr lang="pl-PL" sz="2200" dirty="0" smtClean="0">
                <a:solidFill>
                  <a:schemeClr val="bg1"/>
                </a:solidFill>
              </a:rPr>
              <a:t>w </a:t>
            </a:r>
            <a:r>
              <a:rPr lang="pl-PL" sz="2200" dirty="0">
                <a:solidFill>
                  <a:schemeClr val="bg1"/>
                </a:solidFill>
              </a:rPr>
              <a:t>czasie przewozu do szkoły ponadpodstawowej oraz ośrodka </a:t>
            </a:r>
            <a:r>
              <a:rPr lang="pl-PL" sz="2200" dirty="0" smtClean="0">
                <a:solidFill>
                  <a:schemeClr val="bg1"/>
                </a:solidFill>
              </a:rPr>
              <a:t/>
            </a:r>
            <a:br>
              <a:rPr lang="pl-PL" sz="2200" dirty="0" smtClean="0">
                <a:solidFill>
                  <a:schemeClr val="bg1"/>
                </a:solidFill>
              </a:rPr>
            </a:br>
            <a:r>
              <a:rPr lang="pl-PL" sz="2200" dirty="0" smtClean="0">
                <a:solidFill>
                  <a:schemeClr val="bg1"/>
                </a:solidFill>
              </a:rPr>
              <a:t>w </a:t>
            </a:r>
            <a:r>
              <a:rPr lang="pl-PL" sz="2200" dirty="0">
                <a:solidFill>
                  <a:schemeClr val="bg1"/>
                </a:solidFill>
              </a:rPr>
              <a:t>przypadkach, w których gmina nie ma takiego obowiązku </a:t>
            </a:r>
            <a:r>
              <a:rPr lang="pl-PL" sz="2200" i="1" dirty="0">
                <a:solidFill>
                  <a:schemeClr val="bg1"/>
                </a:solidFill>
              </a:rPr>
              <a:t>(art. 39 ust. 4a ustawy - Prawo </a:t>
            </a:r>
            <a:r>
              <a:rPr lang="pl-PL" sz="2200" i="1" dirty="0" smtClean="0">
                <a:solidFill>
                  <a:schemeClr val="bg1"/>
                </a:solidFill>
              </a:rPr>
              <a:t>oświatowe)</a:t>
            </a:r>
            <a:r>
              <a:rPr lang="pl-PL" sz="2200" dirty="0">
                <a:solidFill>
                  <a:schemeClr val="bg1"/>
                </a:solidFill>
              </a:rPr>
              <a:t> </a:t>
            </a:r>
            <a:r>
              <a:rPr lang="pl-PL" sz="2200" dirty="0" smtClean="0">
                <a:solidFill>
                  <a:schemeClr val="bg1"/>
                </a:solidFill>
              </a:rPr>
              <a:t>i zdefiniowano pojęcie „najbliższa szkoła” jako szkoła gwarantująca pełna realizację zaleceń zawartych w orzeczeniu o potrzebie kształcenia specjalnego </a:t>
            </a:r>
            <a:r>
              <a:rPr lang="pl-PL" sz="2200" i="1" dirty="0" smtClean="0">
                <a:solidFill>
                  <a:schemeClr val="bg1"/>
                </a:solidFill>
              </a:rPr>
              <a:t>(</a:t>
            </a:r>
            <a:r>
              <a:rPr lang="pl-PL" sz="2200" i="1" dirty="0">
                <a:solidFill>
                  <a:schemeClr val="bg1"/>
                </a:solidFill>
              </a:rPr>
              <a:t>art. 39 ust. 9 ustawy - Prawo oświatowe</a:t>
            </a:r>
            <a:r>
              <a:rPr lang="pl-PL" sz="2200" i="1" dirty="0" smtClean="0">
                <a:solidFill>
                  <a:schemeClr val="bg1"/>
                </a:solidFill>
              </a:rPr>
              <a:t>)</a:t>
            </a:r>
            <a:endParaRPr lang="pl-PL" sz="2200" dirty="0">
              <a:solidFill>
                <a:schemeClr val="bg1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endParaRPr lang="pl-PL" sz="22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0" y="792076"/>
            <a:ext cx="9144000" cy="107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400" b="1" dirty="0" smtClean="0">
                <a:ea typeface="Lato Black" panose="020F0502020204030203" pitchFamily="34" charset="0"/>
                <a:cs typeface="Lato Black" panose="020F0502020204030203" pitchFamily="34" charset="0"/>
              </a:rPr>
              <a:t>KSZTAŁCENIE UCZNIÓW ZE SPECJALNYMI POTRZEBAMI EDUKACYJNYMI</a:t>
            </a:r>
            <a:r>
              <a:rPr lang="pl-PL" altLang="pl-PL" sz="2500" b="1" dirty="0" smtClean="0">
                <a:ea typeface="Lato Black" panose="020F0502020204030203" pitchFamily="34" charset="0"/>
                <a:cs typeface="Lato Black" panose="020F0502020204030203" pitchFamily="34" charset="0"/>
              </a:rPr>
              <a:t/>
            </a:r>
            <a:br>
              <a:rPr lang="pl-PL" altLang="pl-PL" sz="2500" b="1" dirty="0" smtClean="0"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pl-PL" altLang="pl-PL" sz="2500" b="1" dirty="0" smtClean="0">
                <a:ea typeface="Lato Black" panose="020F0502020204030203" pitchFamily="34" charset="0"/>
                <a:cs typeface="Lato Black" panose="020F0502020204030203" pitchFamily="34" charset="0"/>
              </a:rPr>
              <a:t>WZMOCNIENIE OPIEKUŃCZEJ FUNKCJI SZKOŁY I PLACÓWKI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8615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261864" y="1772816"/>
            <a:ext cx="8424936" cy="4891682"/>
          </a:xfrm>
          <a:prstGeom prst="rect">
            <a:avLst/>
          </a:prstGeom>
        </p:spPr>
        <p:txBody>
          <a:bodyPr vert="horz" lIns="137133" tIns="68567" rIns="137133" bIns="68567" rtlCol="0">
            <a:noAutofit/>
          </a:bodyPr>
          <a:lstStyle>
            <a:lvl1pPr marL="0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191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056784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77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2797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13567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9160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4753" indent="0" algn="ctr" defTabSz="1371327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arenR"/>
            </a:pPr>
            <a:r>
              <a:rPr lang="pl-PL" sz="2200" dirty="0">
                <a:solidFill>
                  <a:schemeClr val="bg1"/>
                </a:solidFill>
              </a:rPr>
              <a:t>wprowadzono dla organu prowadzącego szkołę lub placówkę obowiązek informacyjny o podmiotach realizujących świadczenia gwarantowane z zakresu leczenia stomatologicznego uczniów (</a:t>
            </a:r>
            <a:r>
              <a:rPr lang="pl-PL" sz="2200" i="1" dirty="0">
                <a:solidFill>
                  <a:schemeClr val="bg1"/>
                </a:solidFill>
              </a:rPr>
              <a:t>art. 10 ust. 1 pkt 7 oraz 103a ustawy - Prawo oświatowe</a:t>
            </a:r>
            <a:r>
              <a:rPr lang="pl-PL" sz="2200" dirty="0">
                <a:solidFill>
                  <a:schemeClr val="bg1"/>
                </a:solidFill>
              </a:rPr>
              <a:t>);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200" dirty="0">
                <a:solidFill>
                  <a:schemeClr val="bg1"/>
                </a:solidFill>
              </a:rPr>
              <a:t>wprowadzono obowiązek zapewnienia przez szkołę w zakresie realizacji zadań statutowych pomieszczeń umożliwiających bezpieczne spożycie posiłków podczas pobytu w szkole podstawowej (</a:t>
            </a:r>
            <a:r>
              <a:rPr lang="pl-PL" sz="2200" i="1" dirty="0">
                <a:solidFill>
                  <a:schemeClr val="bg1"/>
                </a:solidFill>
              </a:rPr>
              <a:t>art. 103 ust. 1 pkt 7 ustawy - Prawo oświatowe</a:t>
            </a:r>
            <a:r>
              <a:rPr lang="pl-PL" sz="2200" dirty="0">
                <a:solidFill>
                  <a:schemeClr val="bg1"/>
                </a:solidFill>
              </a:rPr>
              <a:t>);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200" dirty="0">
                <a:solidFill>
                  <a:schemeClr val="bg1"/>
                </a:solidFill>
              </a:rPr>
              <a:t> wprowadzono obowiązek zapewnienia uczniom szkół podstawowych jednego gorącego posiłku w ciągu dnia oraz umożliwienia jego spożycia w czasie pobytu w szkole (</a:t>
            </a:r>
            <a:r>
              <a:rPr lang="pl-PL" sz="2200" i="1" dirty="0">
                <a:solidFill>
                  <a:schemeClr val="bg1"/>
                </a:solidFill>
              </a:rPr>
              <a:t>art. 106a ust. 1 ustawy - Prawo oświatowe</a:t>
            </a:r>
            <a:r>
              <a:rPr lang="pl-PL" sz="2200" dirty="0">
                <a:solidFill>
                  <a:schemeClr val="bg1"/>
                </a:solidFill>
              </a:rPr>
              <a:t>) </a:t>
            </a:r>
            <a:r>
              <a:rPr lang="pl-PL" sz="2200" u="sng" dirty="0">
                <a:solidFill>
                  <a:schemeClr val="bg1"/>
                </a:solidFill>
              </a:rPr>
              <a:t>(korzystanie z posiłku jest dobrowolne i odpłatne)</a:t>
            </a:r>
            <a:r>
              <a:rPr lang="pl-PL" sz="2200" dirty="0">
                <a:solidFill>
                  <a:schemeClr val="bg1"/>
                </a:solidFill>
              </a:rPr>
              <a:t>;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od 1.09.2021 r.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2200" dirty="0"/>
          </a:p>
          <a:p>
            <a:endParaRPr lang="pl-PL" sz="2200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33264" y="994098"/>
            <a:ext cx="8882136" cy="728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altLang="pl-PL" sz="2800" b="1" dirty="0" smtClean="0">
                <a:ea typeface="Lato Black" panose="020F0502020204030203" pitchFamily="34" charset="0"/>
                <a:cs typeface="Lato Black" panose="020F0502020204030203" pitchFamily="34" charset="0"/>
              </a:rPr>
              <a:t>WZMOCNIENIE OPIEKUŃCZEJ FUNKCJI SZKOŁY I PLACÓWKI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70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W ZAKRESIE </a:t>
            </a:r>
            <a:br>
              <a:rPr lang="pl-PL" sz="3600" b="1" dirty="0" smtClean="0"/>
            </a:br>
            <a:r>
              <a:rPr lang="pl-PL" sz="3600" b="1" dirty="0" smtClean="0"/>
              <a:t>WSPARCIA UCZNIÓW ZDOLNYCH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4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26469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300" b="1" dirty="0" smtClean="0"/>
              <a:t>ZMIANY W PRZEPISACH DOTYCZĄCYCH PRZYZNAWANIA STYPENDIÓW</a:t>
            </a:r>
          </a:p>
          <a:p>
            <a:pPr algn="just">
              <a:buFontTx/>
              <a:buChar char="-"/>
            </a:pPr>
            <a:r>
              <a:rPr lang="pl-PL" sz="3100" dirty="0" smtClean="0"/>
              <a:t>uszczegółowienie - w </a:t>
            </a:r>
            <a:r>
              <a:rPr lang="pl-PL" sz="3100" dirty="0"/>
              <a:t>ramach nowej </a:t>
            </a:r>
            <a:r>
              <a:rPr lang="pl-PL" sz="3100" dirty="0" smtClean="0"/>
              <a:t>struktury - katalogu szkół, do których będą uczęszczać uczniowie ubiegający się </a:t>
            </a:r>
            <a:br>
              <a:rPr lang="pl-PL" sz="3100" dirty="0" smtClean="0"/>
            </a:br>
            <a:r>
              <a:rPr lang="pl-PL" sz="3100" dirty="0" smtClean="0"/>
              <a:t>o stypendia tak, aby móc objąć wszystkich potencjalnych odbiorców wsparcia,</a:t>
            </a:r>
          </a:p>
          <a:p>
            <a:pPr algn="just">
              <a:buFontTx/>
              <a:buChar char="-"/>
            </a:pPr>
            <a:r>
              <a:rPr lang="pl-PL" sz="3100" dirty="0" smtClean="0"/>
              <a:t>doprecyzowanie </a:t>
            </a:r>
            <a:r>
              <a:rPr lang="pl-PL" sz="3100" dirty="0"/>
              <a:t>grupy </a:t>
            </a:r>
            <a:r>
              <a:rPr lang="pl-PL" sz="3100" dirty="0" smtClean="0"/>
              <a:t>odbiorców programów stypendialnych fundowanych przez j.s.t. – dzięki zmianie </a:t>
            </a:r>
            <a:r>
              <a:rPr lang="pl-PL" sz="3100" dirty="0"/>
              <a:t>o </a:t>
            </a:r>
            <a:r>
              <a:rPr lang="pl-PL" sz="3100" dirty="0" smtClean="0"/>
              <a:t>stypendia </a:t>
            </a:r>
            <a:r>
              <a:rPr lang="pl-PL" sz="3100" dirty="0"/>
              <a:t>będą się mogły ubiegać </a:t>
            </a:r>
            <a:r>
              <a:rPr lang="pl-PL" sz="3100" dirty="0" smtClean="0"/>
              <a:t>dzieci </a:t>
            </a:r>
            <a:r>
              <a:rPr lang="pl-PL" sz="3100" dirty="0"/>
              <a:t>i młodzież </a:t>
            </a:r>
            <a:r>
              <a:rPr lang="pl-PL" sz="3100" dirty="0" smtClean="0"/>
              <a:t>pobierające </a:t>
            </a:r>
            <a:r>
              <a:rPr lang="pl-PL" sz="3100" dirty="0"/>
              <a:t>naukę na terenie danej j.s.t. bez względu na miejsce </a:t>
            </a:r>
            <a:r>
              <a:rPr lang="pl-PL" sz="3100" dirty="0" smtClean="0"/>
              <a:t>zamieszkania.</a:t>
            </a:r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3300" b="1" dirty="0" smtClean="0"/>
              <a:t>WCZEŚNIEJSZY EGZAMIN MATURALNY DLA UCZNIÓW ZDOLNYCH </a:t>
            </a:r>
            <a:endParaRPr lang="pl-PL" sz="2800" dirty="0"/>
          </a:p>
          <a:p>
            <a:pPr marL="0" indent="0" algn="just">
              <a:buNone/>
            </a:pPr>
            <a:r>
              <a:rPr lang="pl-PL" sz="3100" dirty="0" smtClean="0"/>
              <a:t>absolwenci </a:t>
            </a:r>
            <a:r>
              <a:rPr lang="pl-PL" sz="3100" dirty="0"/>
              <a:t>szkół ponadpodstawowych, których kształcenie realizowane jest </a:t>
            </a:r>
            <a:r>
              <a:rPr lang="pl-PL" sz="3100" dirty="0" smtClean="0"/>
              <a:t>w </a:t>
            </a:r>
            <a:r>
              <a:rPr lang="pl-PL" sz="3100" dirty="0"/>
              <a:t>ramach indywidualnego toku lub programu nauki, </a:t>
            </a:r>
            <a:r>
              <a:rPr lang="pl-PL" sz="3100" dirty="0" smtClean="0"/>
              <a:t>będą mogli przystąpić </a:t>
            </a:r>
            <a:r>
              <a:rPr lang="pl-PL" sz="3100" dirty="0"/>
              <a:t>do egzaminu maturalnego </a:t>
            </a:r>
            <a:r>
              <a:rPr lang="pl-PL" sz="3100" dirty="0" smtClean="0"/>
              <a:t>w </a:t>
            </a:r>
            <a:r>
              <a:rPr lang="pl-PL" sz="3100" dirty="0"/>
              <a:t>terminie wcześniejszym niż wyznaczony regularnym tokiem </a:t>
            </a:r>
            <a:r>
              <a:rPr lang="pl-PL" sz="3100" dirty="0" smtClean="0"/>
              <a:t>nauki realizowanym </a:t>
            </a:r>
            <a:r>
              <a:rPr lang="pl-PL" sz="3100" dirty="0"/>
              <a:t>w szkole danego </a:t>
            </a:r>
            <a:r>
              <a:rPr lang="pl-PL" sz="3100" dirty="0" smtClean="0"/>
              <a:t>typu (w okresie przejściowym). </a:t>
            </a:r>
            <a:endParaRPr lang="pl-PL" sz="3100" dirty="0"/>
          </a:p>
        </p:txBody>
      </p:sp>
    </p:spTree>
    <p:extLst>
      <p:ext uri="{BB962C8B-B14F-4D97-AF65-F5344CB8AC3E}">
        <p14:creationId xmlns:p14="http://schemas.microsoft.com/office/powerpoint/2010/main" val="2482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endParaRPr lang="pl-PL" dirty="0" smtClean="0"/>
          </a:p>
          <a:p>
            <a:pPr marL="0" lvl="0" indent="0" algn="ctr">
              <a:buNone/>
            </a:pPr>
            <a:r>
              <a:rPr lang="pl-PL" sz="3600" b="1" dirty="0" smtClean="0"/>
              <a:t>ZMIANY W ZAKRESIE </a:t>
            </a:r>
            <a:endParaRPr lang="pl-PL" sz="3600" b="1" dirty="0"/>
          </a:p>
          <a:p>
            <a:pPr marL="0" lvl="0" indent="0" algn="ctr">
              <a:buNone/>
            </a:pPr>
            <a:r>
              <a:rPr lang="pl-PL" sz="3600" b="1" dirty="0" smtClean="0"/>
              <a:t>SZKÓŁ ZA GRANICĄ</a:t>
            </a:r>
            <a:endParaRPr lang="pl-PL" sz="36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6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</a:rPr>
              <a:t>     </a:t>
            </a:r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1608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 smtClean="0"/>
              <a:t>Zmiana nazwy szkolnych punktów konsultacyjnych przy placówkach dyplomatycznych, urzędach konsularnych </a:t>
            </a:r>
            <a:br>
              <a:rPr lang="pl-PL" sz="2600" dirty="0" smtClean="0"/>
            </a:br>
            <a:r>
              <a:rPr lang="pl-PL" sz="2600" dirty="0" smtClean="0"/>
              <a:t>i przedstawicielstwach wojskowych RP na </a:t>
            </a:r>
            <a:r>
              <a:rPr lang="pl-PL" sz="2600" b="1" dirty="0" smtClean="0"/>
              <a:t>SZKOŁY POLSKIE</a:t>
            </a:r>
          </a:p>
          <a:p>
            <a:pPr marL="0" indent="0">
              <a:buNone/>
            </a:pPr>
            <a:endParaRPr lang="pl-PL" sz="2600" b="1" dirty="0" smtClean="0">
              <a:solidFill>
                <a:srgbClr val="FFFF00"/>
              </a:solidFill>
            </a:endParaRPr>
          </a:p>
          <a:p>
            <a:r>
              <a:rPr lang="pl-PL" sz="2600" dirty="0" smtClean="0"/>
              <a:t>Zmiana </a:t>
            </a:r>
            <a:r>
              <a:rPr lang="pl-PL" sz="2600" dirty="0"/>
              <a:t>przygotowana na wniosek środowisk tych </a:t>
            </a:r>
            <a:r>
              <a:rPr lang="pl-PL" sz="2600" dirty="0" smtClean="0"/>
              <a:t>szkół. </a:t>
            </a:r>
          </a:p>
          <a:p>
            <a:r>
              <a:rPr lang="pl-PL" sz="2600" dirty="0" smtClean="0"/>
              <a:t>Oddaje faktyczną rolę, </a:t>
            </a:r>
            <a:r>
              <a:rPr lang="pl-PL" sz="2600" dirty="0"/>
              <a:t>jaką pełnią te jednostki 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 smtClean="0"/>
              <a:t>w </a:t>
            </a:r>
            <a:r>
              <a:rPr lang="pl-PL" sz="2600" dirty="0"/>
              <a:t>środowiskach </a:t>
            </a:r>
            <a:r>
              <a:rPr lang="pl-PL" sz="2600" dirty="0" smtClean="0"/>
              <a:t>polskich za granicą.</a:t>
            </a:r>
          </a:p>
          <a:p>
            <a:r>
              <a:rPr lang="pl-PL" sz="2600" dirty="0"/>
              <a:t>Wejdzie w życie </a:t>
            </a:r>
            <a:r>
              <a:rPr lang="pl-PL" sz="2600" dirty="0">
                <a:solidFill>
                  <a:srgbClr val="FFFF00"/>
                </a:solidFill>
              </a:rPr>
              <a:t>1 września 2019 r.</a:t>
            </a:r>
            <a:r>
              <a:rPr lang="pl-PL" sz="2600" dirty="0"/>
              <a:t>  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57200" y="1064486"/>
            <a:ext cx="2595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</a:rPr>
              <a:t>SZKOŁY POLSKIE</a:t>
            </a:r>
            <a:endParaRPr lang="pl-P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19" y="1628800"/>
            <a:ext cx="8762069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400" dirty="0" smtClean="0"/>
              <a:t>O stopień awansu zawodowego mogą się ubiegać nauczyciele uczący języka polskiego i w języku polskim w: </a:t>
            </a:r>
          </a:p>
          <a:p>
            <a:pPr algn="just"/>
            <a:r>
              <a:rPr lang="pl-PL" sz="2400" dirty="0" smtClean="0"/>
              <a:t>organizacjach społecznych Polaków za granicą lub</a:t>
            </a:r>
          </a:p>
          <a:p>
            <a:pPr algn="just"/>
            <a:r>
              <a:rPr lang="pl-PL" sz="2400" dirty="0" smtClean="0"/>
              <a:t>szkołach funkcjonujących w systemach oświaty innych państw</a:t>
            </a:r>
          </a:p>
          <a:p>
            <a:pPr marL="0" indent="0" algn="just">
              <a:buNone/>
            </a:pPr>
            <a:r>
              <a:rPr lang="pl-PL" sz="2400" dirty="0" smtClean="0"/>
              <a:t>posiadający kwalifikacje do zajmowania stanowiska nauczyciela danego przedmiotu, niezależnie od wymiaru prowadzonych zajęć. </a:t>
            </a:r>
            <a:endParaRPr lang="pl-PL" sz="24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pl-PL" sz="1000" dirty="0" smtClean="0"/>
          </a:p>
          <a:p>
            <a:pPr marL="0" indent="0" algn="just">
              <a:buNone/>
            </a:pPr>
            <a:r>
              <a:rPr lang="pl-PL" sz="2400" dirty="0" smtClean="0"/>
              <a:t>Proponowana zmiana jest realizacją postulatu środowisk nauczycielskich zaangażowanych w doskonalenie znajomości języka polskiego i wiedzy o Polsce,  kształtujących charakter oraz tożsamość narodową młodych Polaków dorastających na obczyźnie.</a:t>
            </a:r>
          </a:p>
          <a:p>
            <a:pPr marL="0" indent="0" algn="just">
              <a:buNone/>
            </a:pPr>
            <a:r>
              <a:rPr lang="pl-PL" sz="2400" dirty="0" smtClean="0"/>
              <a:t>Przyczyni się do podnoszenia jakości pracy szkół za granicą oraz umożliwi nauczycielom powrót do pracy w szkole w Polsce. 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Przystąpienie do awansu jest dobrowolne.</a:t>
            </a:r>
            <a:endParaRPr lang="pl-PL" sz="2400" dirty="0">
              <a:solidFill>
                <a:srgbClr val="FFFF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251520" y="1070402"/>
            <a:ext cx="715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 </a:t>
            </a:r>
            <a:r>
              <a:rPr lang="pl-PL" sz="2400" b="1" dirty="0" smtClean="0">
                <a:solidFill>
                  <a:schemeClr val="bg1"/>
                </a:solidFill>
              </a:rPr>
              <a:t>AWANS ZAWODOWY NAUCZYCIELI SZKÓŁ ZA GRANICĄ</a:t>
            </a:r>
            <a:endParaRPr lang="pl-PL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b="1" dirty="0" smtClean="0">
                <a:solidFill>
                  <a:schemeClr val="tx2"/>
                </a:solidFill>
              </a:rPr>
              <a:t>     </a:t>
            </a:r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900746"/>
            <a:ext cx="8614792" cy="5957254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pl-PL" sz="9600" b="1" dirty="0" smtClean="0"/>
              <a:t>AWANS ZAWODOWY NAUCZYCIELI SZKÓŁ ZA GRANICĄ</a:t>
            </a:r>
            <a:endParaRPr lang="pl-PL" sz="9600" b="1" dirty="0"/>
          </a:p>
          <a:p>
            <a:pPr marL="0" indent="0">
              <a:buNone/>
            </a:pPr>
            <a:endParaRPr lang="pl-PL" sz="9600" b="1" dirty="0" smtClean="0"/>
          </a:p>
          <a:p>
            <a:pPr marL="0" indent="0">
              <a:buNone/>
            </a:pPr>
            <a:r>
              <a:rPr lang="pl-PL" sz="8800" b="1" dirty="0" smtClean="0"/>
              <a:t>Nauczyciele </a:t>
            </a:r>
            <a:r>
              <a:rPr lang="pl-PL" sz="8800" b="1" dirty="0"/>
              <a:t>posiadający dorobek zawodowy </a:t>
            </a:r>
            <a:r>
              <a:rPr lang="pl-PL" sz="8800" dirty="0"/>
              <a:t>mogą ubiegać się o stopień:</a:t>
            </a:r>
          </a:p>
          <a:p>
            <a:r>
              <a:rPr lang="pl-PL" sz="8800" dirty="0"/>
              <a:t>nauczyciela kontraktowego – jeżeli w ciągu ostatnich 10 lat prowadzili zajęcia przez 5 lat szkolnych,</a:t>
            </a:r>
          </a:p>
          <a:p>
            <a:r>
              <a:rPr lang="pl-PL" sz="8800" dirty="0"/>
              <a:t>nauczyciela mianowanego – jeżeli w ciągu ostatnich 20 lat prowadzili zajęcia przez 15 lat szkolnych </a:t>
            </a:r>
          </a:p>
          <a:p>
            <a:pPr marL="0" indent="0">
              <a:buNone/>
            </a:pPr>
            <a:r>
              <a:rPr lang="pl-PL" sz="8800" b="1" dirty="0"/>
              <a:t>bez konieczności odbycia stażu</a:t>
            </a:r>
            <a:r>
              <a:rPr lang="pl-PL" sz="8800" b="1" dirty="0" smtClean="0"/>
              <a:t>.</a:t>
            </a:r>
            <a:endParaRPr lang="pl-PL" sz="8800" dirty="0" smtClean="0"/>
          </a:p>
          <a:p>
            <a:pPr marL="0" indent="0" algn="just">
              <a:buNone/>
            </a:pPr>
            <a:r>
              <a:rPr lang="pl-PL" sz="8800" dirty="0" smtClean="0"/>
              <a:t>Pozostali nauczyciele odbywają staż na kolejny stopień awansu w takim samym wymiarze, jak nauczyciele szkoły w Polsce. </a:t>
            </a:r>
          </a:p>
          <a:p>
            <a:pPr marL="0" indent="0" algn="just">
              <a:buNone/>
            </a:pPr>
            <a:r>
              <a:rPr lang="pl-PL" sz="8800" dirty="0" smtClean="0"/>
              <a:t>Nauczyciel:</a:t>
            </a:r>
          </a:p>
          <a:p>
            <a:pPr marL="457200" indent="-457200" algn="just">
              <a:buAutoNum type="arabicParenR"/>
            </a:pPr>
            <a:r>
              <a:rPr lang="pl-PL" sz="8800" dirty="0" smtClean="0"/>
              <a:t>składa wniosek </a:t>
            </a:r>
            <a:r>
              <a:rPr lang="pl-PL" sz="8800" dirty="0"/>
              <a:t>o rozpoczęcie </a:t>
            </a:r>
            <a:r>
              <a:rPr lang="pl-PL" sz="8800" dirty="0" smtClean="0"/>
              <a:t>stażu, </a:t>
            </a:r>
          </a:p>
          <a:p>
            <a:pPr marL="457200" indent="-457200" algn="just">
              <a:buAutoNum type="arabicParenR"/>
            </a:pPr>
            <a:r>
              <a:rPr lang="pl-PL" sz="8800" dirty="0"/>
              <a:t>w</a:t>
            </a:r>
            <a:r>
              <a:rPr lang="pl-PL" sz="8800" dirty="0" smtClean="0"/>
              <a:t>spólnie z opiekunem stażu, którym jest nauczyciel szkoły w Polsce, szkoły polskiej przy przedstawicielstwie dyplomatycznym lub Szkoły Europejskiej przygotowuje plan rozwoju zawodowego,</a:t>
            </a:r>
          </a:p>
          <a:p>
            <a:pPr marL="457200" indent="-457200" algn="just">
              <a:buAutoNum type="arabicParenR"/>
            </a:pPr>
            <a:r>
              <a:rPr lang="pl-PL" sz="8800" dirty="0" smtClean="0"/>
              <a:t>realizuje działania przewidziane w planie, </a:t>
            </a:r>
          </a:p>
          <a:p>
            <a:pPr marL="457200" indent="-457200" algn="just">
              <a:buAutoNum type="arabicParenR"/>
            </a:pPr>
            <a:r>
              <a:rPr lang="pl-PL" sz="8800" dirty="0"/>
              <a:t>s</a:t>
            </a:r>
            <a:r>
              <a:rPr lang="pl-PL" sz="8800" dirty="0" smtClean="0"/>
              <a:t>kłada wniosek o postępowanie </a:t>
            </a:r>
            <a:r>
              <a:rPr lang="pl-PL" sz="8800" dirty="0"/>
              <a:t>egzaminacyjne lub kwalifikacyjne przed </a:t>
            </a:r>
            <a:r>
              <a:rPr lang="pl-PL" sz="8800" dirty="0" smtClean="0"/>
              <a:t>komisją.</a:t>
            </a:r>
          </a:p>
          <a:p>
            <a:pPr marL="0" indent="0" algn="just">
              <a:buNone/>
            </a:pPr>
            <a:endParaRPr lang="pl-PL" sz="7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0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endParaRPr lang="sv-SE" sz="24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003970"/>
            <a:ext cx="8686800" cy="537735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pl-PL" sz="9600" b="1" dirty="0">
                <a:solidFill>
                  <a:prstClr val="white"/>
                </a:solidFill>
              </a:rPr>
              <a:t>AWANS ZAWODOWY NAUCZYCIELI SZKÓŁ ZA GRANICĄ</a:t>
            </a:r>
          </a:p>
          <a:p>
            <a:pPr marL="0" lvl="0" indent="0" algn="just">
              <a:buNone/>
            </a:pPr>
            <a:endParaRPr lang="pl-PL" sz="1800" dirty="0" smtClean="0">
              <a:solidFill>
                <a:prstClr val="white"/>
              </a:solidFill>
            </a:endParaRPr>
          </a:p>
          <a:p>
            <a:pPr marL="0" lvl="0" indent="0" algn="just">
              <a:buNone/>
            </a:pPr>
            <a:r>
              <a:rPr lang="pl-PL" sz="8000" dirty="0" smtClean="0">
                <a:solidFill>
                  <a:prstClr val="white"/>
                </a:solidFill>
              </a:rPr>
              <a:t>Minister </a:t>
            </a:r>
            <a:r>
              <a:rPr lang="pl-PL" sz="8000" dirty="0">
                <a:solidFill>
                  <a:prstClr val="white"/>
                </a:solidFill>
              </a:rPr>
              <a:t>właściwy do spraw oświaty i wychowania albo kierownik jednostki organizacyjnej, którą minister upoważni do realizacji tego zadania ustala ocenę stopnia realizacji planu rozwoju zawodowego nauczyciela odbywającego staż </a:t>
            </a:r>
            <a:r>
              <a:rPr lang="pl-PL" sz="8000" dirty="0" smtClean="0">
                <a:solidFill>
                  <a:prstClr val="white"/>
                </a:solidFill>
              </a:rPr>
              <a:t/>
            </a:r>
            <a:br>
              <a:rPr lang="pl-PL" sz="8000" dirty="0" smtClean="0">
                <a:solidFill>
                  <a:prstClr val="white"/>
                </a:solidFill>
              </a:rPr>
            </a:br>
            <a:r>
              <a:rPr lang="pl-PL" sz="8000" dirty="0" smtClean="0">
                <a:solidFill>
                  <a:prstClr val="white"/>
                </a:solidFill>
              </a:rPr>
              <a:t>po </a:t>
            </a:r>
            <a:r>
              <a:rPr lang="pl-PL" sz="8000" dirty="0">
                <a:solidFill>
                  <a:prstClr val="white"/>
                </a:solidFill>
              </a:rPr>
              <a:t>zapoznaniu się z opiniami osoby zarządzającej szkołą za granicą oraz rodziców załączonymi do sprawozdania nauczyciela z realizacji plan rozwoju. </a:t>
            </a:r>
          </a:p>
          <a:p>
            <a:pPr marL="0" lvl="0" indent="0" algn="just">
              <a:buNone/>
            </a:pPr>
            <a:r>
              <a:rPr lang="pl-PL" sz="8000" dirty="0">
                <a:solidFill>
                  <a:prstClr val="white"/>
                </a:solidFill>
              </a:rPr>
              <a:t>W celu obsługi postępowań związanych z awansem zawodowym nauczycieli szkół za granicą, minister właściwy do spraw oświaty i wychowania prowadzi elektroniczną platformę awansu zawodowego nauczycieli szkół za granicą </a:t>
            </a:r>
            <a:r>
              <a:rPr lang="pl-PL" sz="8000" dirty="0" smtClean="0">
                <a:solidFill>
                  <a:prstClr val="white"/>
                </a:solidFill>
              </a:rPr>
              <a:t/>
            </a:r>
            <a:br>
              <a:rPr lang="pl-PL" sz="8000" dirty="0" smtClean="0">
                <a:solidFill>
                  <a:prstClr val="white"/>
                </a:solidFill>
              </a:rPr>
            </a:br>
            <a:r>
              <a:rPr lang="pl-PL" sz="8000" dirty="0" smtClean="0">
                <a:solidFill>
                  <a:prstClr val="white"/>
                </a:solidFill>
              </a:rPr>
              <a:t>i </a:t>
            </a:r>
            <a:r>
              <a:rPr lang="pl-PL" sz="8000" dirty="0">
                <a:solidFill>
                  <a:prstClr val="white"/>
                </a:solidFill>
              </a:rPr>
              <a:t>administruje nią.</a:t>
            </a:r>
          </a:p>
          <a:p>
            <a:pPr marL="0" indent="0">
              <a:buNone/>
            </a:pPr>
            <a:endParaRPr lang="pl-PL" sz="4000" dirty="0" smtClean="0"/>
          </a:p>
          <a:p>
            <a:pPr marL="0" indent="0">
              <a:buNone/>
            </a:pPr>
            <a:r>
              <a:rPr lang="pl-PL" sz="8000" dirty="0" smtClean="0"/>
              <a:t>Nauczyciel, </a:t>
            </a:r>
            <a:r>
              <a:rPr lang="pl-PL" sz="8000" dirty="0"/>
              <a:t>który </a:t>
            </a:r>
            <a:r>
              <a:rPr lang="pl-PL" sz="8000" dirty="0" smtClean="0"/>
              <a:t>zmieni </a:t>
            </a:r>
            <a:r>
              <a:rPr lang="pl-PL" sz="8000" dirty="0"/>
              <a:t>miejsce prowadzenia zajęć </a:t>
            </a:r>
            <a:r>
              <a:rPr lang="pl-PL" sz="8000" dirty="0" smtClean="0"/>
              <a:t>będzie mógł kontynuować staż na kolejny stopień awansu zawodowego:</a:t>
            </a:r>
          </a:p>
          <a:p>
            <a:pPr marL="457200" indent="-457200">
              <a:buAutoNum type="arabicParenR"/>
            </a:pPr>
            <a:r>
              <a:rPr lang="pl-PL" sz="8000" dirty="0"/>
              <a:t>n</a:t>
            </a:r>
            <a:r>
              <a:rPr lang="pl-PL" sz="8000" dirty="0" smtClean="0"/>
              <a:t>auczyciel, który rozpoczął staż szkole w Polsce, szkole polskiej lub szkole europejskiej będzie mógł kontynuować staż w szkole za granicą ,</a:t>
            </a:r>
          </a:p>
          <a:p>
            <a:pPr marL="457200" indent="-457200">
              <a:buAutoNum type="arabicParenR"/>
            </a:pPr>
            <a:r>
              <a:rPr lang="pl-PL" sz="8000" dirty="0"/>
              <a:t>n</a:t>
            </a:r>
            <a:r>
              <a:rPr lang="pl-PL" sz="8000" dirty="0" smtClean="0"/>
              <a:t>auczyciel, który rozpoczął staż w szkole za granicą będzie mógł kontynuować staż w </a:t>
            </a:r>
            <a:r>
              <a:rPr lang="pl-PL" sz="8000" dirty="0"/>
              <a:t>szkole w Polsce, szkole </a:t>
            </a:r>
            <a:r>
              <a:rPr lang="pl-PL" sz="8000" dirty="0" smtClean="0"/>
              <a:t>polskiej, </a:t>
            </a:r>
            <a:r>
              <a:rPr lang="pl-PL" sz="8000" dirty="0"/>
              <a:t>szkole europejskiej </a:t>
            </a:r>
            <a:r>
              <a:rPr lang="pl-PL" sz="8000" dirty="0" smtClean="0"/>
              <a:t>lub innej </a:t>
            </a:r>
            <a:r>
              <a:rPr lang="pl-PL" sz="8000" dirty="0"/>
              <a:t>szkole za </a:t>
            </a:r>
            <a:r>
              <a:rPr lang="pl-PL" sz="8000" dirty="0" smtClean="0"/>
              <a:t>granicą. </a:t>
            </a:r>
          </a:p>
          <a:p>
            <a:pPr marL="457200" indent="-457200">
              <a:buAutoNum type="arabicParenR"/>
            </a:pPr>
            <a:endParaRPr lang="pl-PL" sz="4000" dirty="0"/>
          </a:p>
          <a:p>
            <a:pPr marL="0" indent="0">
              <a:buNone/>
            </a:pPr>
            <a:r>
              <a:rPr lang="pl-PL" sz="8000" dirty="0"/>
              <a:t>Zmiany dotyczące awansu zawodowego nauczycieli szkół za granicą wejdą w życie z dniem </a:t>
            </a:r>
            <a:r>
              <a:rPr lang="pl-PL" sz="8000" dirty="0">
                <a:solidFill>
                  <a:srgbClr val="FFFF00"/>
                </a:solidFill>
              </a:rPr>
              <a:t>1 stycznia 2021 r. </a:t>
            </a:r>
            <a:endParaRPr lang="sv-SE" sz="8000" dirty="0">
              <a:solidFill>
                <a:srgbClr val="FFFF00"/>
              </a:solidFill>
            </a:endParaRPr>
          </a:p>
          <a:p>
            <a:pPr marL="457200" indent="-457200">
              <a:buAutoNum type="arabicParenR"/>
            </a:pPr>
            <a:endParaRPr lang="pl-PL" sz="1800" dirty="0" smtClean="0"/>
          </a:p>
          <a:p>
            <a:pPr marL="0" indent="0">
              <a:buNone/>
            </a:pPr>
            <a:endParaRPr lang="sv-SE" sz="24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uelastycznienie </a:t>
            </a:r>
            <a:r>
              <a:rPr lang="pl-PL" dirty="0"/>
              <a:t>branżowej szkoły II </a:t>
            </a:r>
            <a:r>
              <a:rPr lang="pl-PL" dirty="0" smtClean="0"/>
              <a:t>stopnia</a:t>
            </a:r>
          </a:p>
          <a:p>
            <a:pPr marL="0" indent="0">
              <a:buNone/>
            </a:pPr>
            <a:endParaRPr lang="pl-PL" sz="1000" dirty="0"/>
          </a:p>
          <a:p>
            <a:r>
              <a:rPr lang="pl-PL" dirty="0" smtClean="0"/>
              <a:t>odejście </a:t>
            </a:r>
            <a:r>
              <a:rPr lang="pl-PL" dirty="0"/>
              <a:t>od podziału szkół policealnych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</a:t>
            </a:r>
            <a:r>
              <a:rPr lang="pl-PL" dirty="0"/>
              <a:t>szkoły dla młodzieży i szkoły dla </a:t>
            </a:r>
            <a:r>
              <a:rPr lang="pl-PL" dirty="0" smtClean="0"/>
              <a:t>dorosłych</a:t>
            </a:r>
          </a:p>
          <a:p>
            <a:pPr marL="0" indent="0">
              <a:buNone/>
            </a:pPr>
            <a:endParaRPr lang="pl-PL" sz="1000" dirty="0" smtClean="0"/>
          </a:p>
          <a:p>
            <a:r>
              <a:rPr lang="pl-PL" dirty="0" smtClean="0"/>
              <a:t>w systemie oświaty funkcjonują wyłącznie szkoły publiczne oraz szkoły niepubliczne </a:t>
            </a:r>
            <a:br>
              <a:rPr lang="pl-PL" dirty="0" smtClean="0"/>
            </a:br>
            <a:r>
              <a:rPr lang="pl-PL" dirty="0" smtClean="0"/>
              <a:t>(z wyjątkiem szkół artystycznych)</a:t>
            </a:r>
          </a:p>
          <a:p>
            <a:endParaRPr lang="sv-SE" sz="28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23528" y="1223174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1"/>
                </a:solidFill>
                <a:ea typeface="+mj-ea"/>
                <a:cs typeface="+mj-cs"/>
              </a:rPr>
              <a:t>NOWA ORGANIZACJA </a:t>
            </a:r>
            <a:r>
              <a:rPr lang="pl-PL" sz="2800" b="1" dirty="0" smtClean="0">
                <a:solidFill>
                  <a:schemeClr val="bg1"/>
                </a:solidFill>
                <a:ea typeface="+mj-ea"/>
                <a:cs typeface="+mj-cs"/>
              </a:rPr>
              <a:t>SZKOLNICTWA BRANŻOWEGO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62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a 24"/>
          <p:cNvSpPr/>
          <p:nvPr/>
        </p:nvSpPr>
        <p:spPr>
          <a:xfrm>
            <a:off x="4219644" y="4228868"/>
            <a:ext cx="3816424" cy="22993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a 10"/>
          <p:cNvSpPr/>
          <p:nvPr/>
        </p:nvSpPr>
        <p:spPr>
          <a:xfrm>
            <a:off x="404602" y="1798217"/>
            <a:ext cx="2664296" cy="15401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20626" y="2070209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SZKOŁA POLICEALNA DLA MŁODZIEŻY</a:t>
            </a:r>
            <a:endParaRPr lang="pl-PL" sz="2000" b="1" dirty="0"/>
          </a:p>
        </p:txBody>
      </p:sp>
      <p:sp>
        <p:nvSpPr>
          <p:cNvPr id="13" name="Elipsa 12"/>
          <p:cNvSpPr/>
          <p:nvPr/>
        </p:nvSpPr>
        <p:spPr>
          <a:xfrm>
            <a:off x="458456" y="3542874"/>
            <a:ext cx="2664296" cy="15082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58456" y="5215952"/>
            <a:ext cx="2664296" cy="14770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97928" y="3943077"/>
            <a:ext cx="238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SZKOŁA POLICEALNA DLA DOROSŁYCH</a:t>
            </a:r>
            <a:endParaRPr lang="pl-PL" sz="20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74480" y="55281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BRANŻOWA SZKOŁA II STOPNIA</a:t>
            </a:r>
            <a:endParaRPr lang="pl-PL" sz="2000" b="1" dirty="0"/>
          </a:p>
        </p:txBody>
      </p:sp>
      <p:sp>
        <p:nvSpPr>
          <p:cNvPr id="18" name="Elipsa 17"/>
          <p:cNvSpPr/>
          <p:nvPr/>
        </p:nvSpPr>
        <p:spPr>
          <a:xfrm>
            <a:off x="4125623" y="1713691"/>
            <a:ext cx="3816424" cy="22993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4291902" y="2047641"/>
            <a:ext cx="35734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SZKOŁA POLICEALNA: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</a:t>
            </a:r>
            <a:r>
              <a:rPr lang="pl-PL" b="1" dirty="0"/>
              <a:t>DZIENNY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</a:t>
            </a:r>
            <a:r>
              <a:rPr lang="pl-PL" b="1" dirty="0"/>
              <a:t>STACJONARNY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ZAOCZNY</a:t>
            </a:r>
            <a:endParaRPr lang="pl-PL" b="1" dirty="0"/>
          </a:p>
          <a:p>
            <a:pPr marL="273050" indent="-273050" algn="ctr">
              <a:buFont typeface="Wingdings" panose="05000000000000000000" pitchFamily="2" charset="2"/>
              <a:buChar char="ü"/>
            </a:pPr>
            <a:r>
              <a:rPr lang="pl-PL" b="1" dirty="0" smtClean="0"/>
              <a:t>ZAWODY NA V POZIOMIE PRK</a:t>
            </a:r>
            <a:endParaRPr lang="pl-PL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4716016" y="4496567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BRANŻOWA SZKOŁA II STOPNIA: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</a:t>
            </a:r>
            <a:r>
              <a:rPr lang="pl-PL" b="1" dirty="0"/>
              <a:t>DZIENNY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</a:t>
            </a:r>
            <a:r>
              <a:rPr lang="pl-PL" b="1" dirty="0"/>
              <a:t>STACJONARNY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smtClean="0"/>
              <a:t>TRYB ZAOCZNY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          + KKZ</a:t>
            </a:r>
            <a:endParaRPr lang="pl-PL" b="1" dirty="0"/>
          </a:p>
        </p:txBody>
      </p:sp>
      <p:sp>
        <p:nvSpPr>
          <p:cNvPr id="22" name="Strzałka w prawo 21"/>
          <p:cNvSpPr/>
          <p:nvPr/>
        </p:nvSpPr>
        <p:spPr>
          <a:xfrm rot="773482">
            <a:off x="3180219" y="2518853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 rot="20029151">
            <a:off x="3175942" y="3673155"/>
            <a:ext cx="889473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prawo 23"/>
          <p:cNvSpPr/>
          <p:nvPr/>
        </p:nvSpPr>
        <p:spPr>
          <a:xfrm rot="21008123">
            <a:off x="3244293" y="5447481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870443" y="1035289"/>
            <a:ext cx="4396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chemeClr val="bg1"/>
                </a:solidFill>
                <a:ea typeface="+mj-ea"/>
                <a:cs typeface="+mj-cs"/>
              </a:rPr>
              <a:t>NOWA ORGANIZACJA SZKÓŁ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8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r>
              <a:rPr lang="pl-PL" sz="2800" b="1" dirty="0">
                <a:solidFill>
                  <a:schemeClr val="tx2"/>
                </a:solidFill>
              </a:rPr>
              <a:t>NOWA ORGANIZACJA PLACÓWEK</a:t>
            </a:r>
            <a:endParaRPr lang="sv-SE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a 10"/>
          <p:cNvSpPr/>
          <p:nvPr/>
        </p:nvSpPr>
        <p:spPr>
          <a:xfrm>
            <a:off x="395536" y="1128936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11560" y="134900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PRAKTYCZNEGO</a:t>
            </a:r>
          </a:p>
        </p:txBody>
      </p:sp>
      <p:sp>
        <p:nvSpPr>
          <p:cNvPr id="13" name="Elipsa 12"/>
          <p:cNvSpPr/>
          <p:nvPr/>
        </p:nvSpPr>
        <p:spPr>
          <a:xfrm>
            <a:off x="458456" y="3010699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58456" y="4897006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24176" y="3039836"/>
            <a:ext cx="2385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OŚRODEK DOKSZTAŁCANIA 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I DOSKONALENIA ZAWODOWEGO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82656" y="5086667"/>
            <a:ext cx="2390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USTAWICZNEGO</a:t>
            </a:r>
          </a:p>
        </p:txBody>
      </p:sp>
      <p:sp>
        <p:nvSpPr>
          <p:cNvPr id="18" name="Elipsa 17"/>
          <p:cNvSpPr/>
          <p:nvPr/>
        </p:nvSpPr>
        <p:spPr>
          <a:xfrm>
            <a:off x="4195354" y="1691786"/>
            <a:ext cx="3816424" cy="269573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ole tekstowe 19"/>
          <p:cNvSpPr txBox="1"/>
          <p:nvPr/>
        </p:nvSpPr>
        <p:spPr>
          <a:xfrm>
            <a:off x="4627402" y="2324779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ZAWODOWEGO</a:t>
            </a:r>
          </a:p>
        </p:txBody>
      </p:sp>
      <p:sp>
        <p:nvSpPr>
          <p:cNvPr id="22" name="Strzałka w prawo 21"/>
          <p:cNvSpPr/>
          <p:nvPr/>
        </p:nvSpPr>
        <p:spPr>
          <a:xfrm rot="773482">
            <a:off x="3209002" y="2244454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 rot="20551539">
            <a:off x="3270507" y="3573726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prawo 23"/>
          <p:cNvSpPr/>
          <p:nvPr/>
        </p:nvSpPr>
        <p:spPr>
          <a:xfrm>
            <a:off x="3476819" y="5560508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4689100" y="4851265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572744" y="5036077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USTAWICZNEGO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0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r>
              <a:rPr lang="pl-PL" sz="2800" b="1" dirty="0">
                <a:solidFill>
                  <a:schemeClr val="tx2"/>
                </a:solidFill>
              </a:rPr>
              <a:t>NOWA ORGANIZACJA PLACÓWEK</a:t>
            </a:r>
            <a:endParaRPr lang="sv-SE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ipsa 10"/>
          <p:cNvSpPr/>
          <p:nvPr/>
        </p:nvSpPr>
        <p:spPr>
          <a:xfrm>
            <a:off x="395536" y="1128936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11560" y="1349002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PRAKTYCZNEGO</a:t>
            </a:r>
          </a:p>
        </p:txBody>
      </p:sp>
      <p:sp>
        <p:nvSpPr>
          <p:cNvPr id="13" name="Elipsa 12"/>
          <p:cNvSpPr/>
          <p:nvPr/>
        </p:nvSpPr>
        <p:spPr>
          <a:xfrm>
            <a:off x="458456" y="3010699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58456" y="4897006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624176" y="3039836"/>
            <a:ext cx="2385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OŚRODEK DOKSZTAŁCANIA </a:t>
            </a:r>
          </a:p>
          <a:p>
            <a:pPr algn="ctr"/>
            <a:r>
              <a:rPr lang="pl-PL" sz="2400" b="1" dirty="0">
                <a:solidFill>
                  <a:schemeClr val="bg1"/>
                </a:solidFill>
              </a:rPr>
              <a:t>I DOSKONALENIA ZAWODOWEGO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82656" y="5086667"/>
            <a:ext cx="23907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PRAKTYCZNEGO</a:t>
            </a:r>
          </a:p>
        </p:txBody>
      </p:sp>
      <p:sp>
        <p:nvSpPr>
          <p:cNvPr id="23" name="Strzałka w prawo 22"/>
          <p:cNvSpPr/>
          <p:nvPr/>
        </p:nvSpPr>
        <p:spPr>
          <a:xfrm>
            <a:off x="3279635" y="3626433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prawo 23"/>
          <p:cNvSpPr/>
          <p:nvPr/>
        </p:nvSpPr>
        <p:spPr>
          <a:xfrm rot="20148831">
            <a:off x="3404019" y="4835210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>
            <a:off x="6349293" y="1424914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FILIA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CENTRUM </a:t>
            </a:r>
            <a:r>
              <a:rPr lang="pl-PL" b="1" dirty="0">
                <a:solidFill>
                  <a:schemeClr val="bg1"/>
                </a:solidFill>
              </a:rPr>
              <a:t>KSZTAŁCENIA ZAWODOWEGO</a:t>
            </a:r>
          </a:p>
        </p:txBody>
      </p:sp>
      <p:sp>
        <p:nvSpPr>
          <p:cNvPr id="27" name="Elipsa 26"/>
          <p:cNvSpPr/>
          <p:nvPr/>
        </p:nvSpPr>
        <p:spPr>
          <a:xfrm>
            <a:off x="4154179" y="2917191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010163" y="3089215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</a:rPr>
              <a:t>CENTRUM KSZTAŁCENIA </a:t>
            </a:r>
            <a:r>
              <a:rPr lang="pl-PL" sz="2400" b="1" dirty="0" smtClean="0">
                <a:solidFill>
                  <a:schemeClr val="bg1"/>
                </a:solidFill>
              </a:rPr>
              <a:t>ZAWODOWEGO</a:t>
            </a:r>
            <a:endParaRPr lang="pl-PL" sz="2400" b="1" dirty="0">
              <a:solidFill>
                <a:schemeClr val="bg1"/>
              </a:solidFill>
            </a:endParaRPr>
          </a:p>
        </p:txBody>
      </p:sp>
      <p:sp>
        <p:nvSpPr>
          <p:cNvPr id="31" name="Strzałka w prawo 30"/>
          <p:cNvSpPr/>
          <p:nvPr/>
        </p:nvSpPr>
        <p:spPr>
          <a:xfrm rot="1195591">
            <a:off x="3343857" y="2528821"/>
            <a:ext cx="837180" cy="3775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lus 3"/>
          <p:cNvSpPr/>
          <p:nvPr/>
        </p:nvSpPr>
        <p:spPr>
          <a:xfrm>
            <a:off x="5868145" y="2464416"/>
            <a:ext cx="506902" cy="538787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lus 32"/>
          <p:cNvSpPr/>
          <p:nvPr/>
        </p:nvSpPr>
        <p:spPr>
          <a:xfrm>
            <a:off x="6455589" y="4340102"/>
            <a:ext cx="506902" cy="538787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Elipsa 33"/>
          <p:cNvSpPr/>
          <p:nvPr/>
        </p:nvSpPr>
        <p:spPr>
          <a:xfrm>
            <a:off x="6349293" y="4806707"/>
            <a:ext cx="2664296" cy="1796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bg1"/>
                </a:solidFill>
              </a:rPr>
              <a:t>FILIA</a:t>
            </a:r>
          </a:p>
          <a:p>
            <a:pPr algn="ctr"/>
            <a:r>
              <a:rPr lang="pl-PL" b="1" dirty="0" smtClean="0">
                <a:solidFill>
                  <a:schemeClr val="bg1"/>
                </a:solidFill>
              </a:rPr>
              <a:t>CENTRUM </a:t>
            </a:r>
            <a:r>
              <a:rPr lang="pl-PL" b="1" dirty="0">
                <a:solidFill>
                  <a:schemeClr val="bg1"/>
                </a:solidFill>
              </a:rPr>
              <a:t>KSZTAŁCENIA ZAWODOWEGO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5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sz="2800" b="1" dirty="0" smtClean="0"/>
              <a:t>OFERTA KSZTAŁCENIA ADEKWATNA DO POTRZEB RYNKU</a:t>
            </a:r>
            <a:endParaRPr lang="pl-PL" sz="2800" dirty="0" smtClean="0"/>
          </a:p>
          <a:p>
            <a:pPr marL="739775" indent="-457200"/>
            <a:r>
              <a:rPr lang="pl-PL" sz="3000" dirty="0" smtClean="0"/>
              <a:t>prognoza zapotrzebowania na pracowników </a:t>
            </a:r>
            <a:br>
              <a:rPr lang="pl-PL" sz="3000" dirty="0" smtClean="0"/>
            </a:br>
            <a:r>
              <a:rPr lang="pl-PL" sz="3000" dirty="0" smtClean="0"/>
              <a:t>w zawodach szkolnictwa branżowego </a:t>
            </a:r>
            <a:br>
              <a:rPr lang="pl-PL" sz="3000" dirty="0" smtClean="0"/>
            </a:br>
            <a:r>
              <a:rPr lang="pl-PL" sz="3000" dirty="0" smtClean="0"/>
              <a:t>na krajowym i wojewódzkim rynku pracy</a:t>
            </a:r>
          </a:p>
          <a:p>
            <a:pPr marL="739775" indent="-457200"/>
            <a:r>
              <a:rPr lang="pl-PL" sz="3000" dirty="0" smtClean="0"/>
              <a:t>obwieszczenie MEN w sprawie zawodów deficytowych i nadwyżkowych </a:t>
            </a:r>
          </a:p>
          <a:p>
            <a:pPr marL="739775" indent="-457200"/>
            <a:r>
              <a:rPr lang="pl-PL" sz="3000" dirty="0"/>
              <a:t>opiniowanie kierunków kształcenia przez wojewódzkie rady rynku pracy</a:t>
            </a:r>
          </a:p>
          <a:p>
            <a:pPr marL="739775" indent="-457200"/>
            <a:r>
              <a:rPr lang="pl-PL" sz="3000" dirty="0" smtClean="0"/>
              <a:t>rozporządzenie w sprawie zawodów szkolnictwa branżowego</a:t>
            </a:r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2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2400" b="1" dirty="0">
                <a:solidFill>
                  <a:schemeClr val="tx2"/>
                </a:solidFill>
              </a:rPr>
              <a:t>	</a:t>
            </a:r>
            <a:endParaRPr lang="sv-SE" sz="28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>
            <a:normAutofit lnSpcReduction="10000"/>
          </a:bodyPr>
          <a:lstStyle/>
          <a:p>
            <a:pPr marL="282575" lvl="0" indent="0">
              <a:buNone/>
            </a:pPr>
            <a:r>
              <a:rPr lang="pl-PL" sz="2800" b="1" dirty="0" smtClean="0">
                <a:solidFill>
                  <a:prstClr val="white"/>
                </a:solidFill>
              </a:rPr>
              <a:t>TREŚCI NAUCZANIA OPRACOWANE WE WSPÓŁPRACY </a:t>
            </a:r>
            <a:br>
              <a:rPr lang="pl-PL" sz="2800" b="1" dirty="0" smtClean="0">
                <a:solidFill>
                  <a:prstClr val="white"/>
                </a:solidFill>
              </a:rPr>
            </a:br>
            <a:r>
              <a:rPr lang="pl-PL" sz="2800" b="1" dirty="0" smtClean="0">
                <a:solidFill>
                  <a:prstClr val="white"/>
                </a:solidFill>
              </a:rPr>
              <a:t>Z PRACODAWCAMI</a:t>
            </a:r>
          </a:p>
          <a:p>
            <a:pPr marL="739775" indent="-457200"/>
            <a:r>
              <a:rPr lang="pl-PL" sz="3000" dirty="0" smtClean="0"/>
              <a:t>podstawy </a:t>
            </a:r>
            <a:r>
              <a:rPr lang="pl-PL" sz="3000" dirty="0"/>
              <a:t>programowe </a:t>
            </a:r>
            <a:r>
              <a:rPr lang="pl-PL" sz="3000" dirty="0" smtClean="0"/>
              <a:t>odpowiadające potrzebom </a:t>
            </a:r>
            <a:r>
              <a:rPr lang="pl-PL" sz="3000" dirty="0"/>
              <a:t>poszczególnych </a:t>
            </a:r>
            <a:r>
              <a:rPr lang="pl-PL" sz="3000" dirty="0" smtClean="0"/>
              <a:t>branż</a:t>
            </a:r>
          </a:p>
          <a:p>
            <a:pPr marL="739775" indent="-457200"/>
            <a:r>
              <a:rPr lang="pl-PL" sz="3000" dirty="0" smtClean="0"/>
              <a:t>kryteria weryfikacji efektów kształcenia </a:t>
            </a:r>
          </a:p>
          <a:p>
            <a:pPr marL="739775" indent="-457200"/>
            <a:r>
              <a:rPr lang="pl-PL" sz="3000" dirty="0" smtClean="0"/>
              <a:t>przygotowanie do nabywania uprawnień branżowych</a:t>
            </a:r>
          </a:p>
          <a:p>
            <a:pPr marL="739775" indent="-457200"/>
            <a:r>
              <a:rPr lang="pl-PL" sz="3000" dirty="0" smtClean="0"/>
              <a:t>możliwość zdobywania przez uczniów dodatkowych umiejętności</a:t>
            </a:r>
          </a:p>
          <a:p>
            <a:pPr marL="739775" indent="-457200"/>
            <a:r>
              <a:rPr lang="pl-PL" sz="3000" dirty="0" smtClean="0"/>
              <a:t>zastąpienie tradycyjnych podręczników materiałami edukacyjnymi, w tym e-materiałami</a:t>
            </a:r>
          </a:p>
          <a:p>
            <a:pPr marL="739775" indent="-457200"/>
            <a:endParaRPr lang="pl-PL" sz="3000" dirty="0"/>
          </a:p>
          <a:p>
            <a:pPr marL="739775" indent="-457200"/>
            <a:endParaRPr lang="pl-PL" sz="3000" dirty="0" smtClean="0"/>
          </a:p>
          <a:p>
            <a:pPr marL="739775" indent="-457200"/>
            <a:endParaRPr lang="pl-PL" sz="3000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</TotalTime>
  <Words>1146</Words>
  <Application>Microsoft Office PowerPoint</Application>
  <PresentationFormat>Pokaz na ekranie (4:3)</PresentationFormat>
  <Paragraphs>270</Paragraphs>
  <Slides>38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4" baseType="lpstr">
      <vt:lpstr>Arial</vt:lpstr>
      <vt:lpstr>Calibri</vt:lpstr>
      <vt:lpstr>Lato Black</vt:lpstr>
      <vt:lpstr>Symbol</vt:lpstr>
      <vt:lpstr>Wingdings</vt:lpstr>
      <vt:lpstr>Motyw pakietu Office</vt:lpstr>
      <vt:lpstr> </vt:lpstr>
      <vt:lpstr> </vt:lpstr>
      <vt:lpstr> </vt:lpstr>
      <vt:lpstr> </vt:lpstr>
      <vt:lpstr> </vt:lpstr>
      <vt:lpstr> NOWA ORGANIZACJA PLACÓWEK</vt:lpstr>
      <vt:lpstr> NOWA ORGANIZACJA PLACÓWEK</vt:lpstr>
      <vt:lpstr> </vt:lpstr>
      <vt:lpstr> </vt:lpstr>
      <vt:lpstr> </vt:lpstr>
      <vt:lpstr> </vt:lpstr>
      <vt:lpstr> </vt:lpstr>
      <vt:lpstr> </vt:lpstr>
      <vt:lpstr>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 </vt:lpstr>
      <vt:lpstr>Prezentacja programu PowerPoint</vt:lpstr>
      <vt:lpstr> </vt:lpstr>
      <vt:lpstr>Prezentacja programu PowerPoint</vt:lpstr>
      <vt:lpstr> </vt:lpstr>
      <vt:lpstr>Prezentacja programu PowerPoint</vt:lpstr>
      <vt:lpstr> </vt:lpstr>
      <vt:lpstr>      </vt:lpstr>
      <vt:lpstr>Prezentacja programu PowerPoint</vt:lpstr>
      <vt:lpstr> </vt:lpstr>
      <vt:lpstr> </vt:lpstr>
      <vt:lpstr> </vt:lpstr>
      <vt:lpstr> </vt:lpstr>
      <vt:lpstr>Prezentacja programu PowerPoint</vt:lpstr>
      <vt:lpstr> </vt:lpstr>
      <vt:lpstr>      </vt:lpstr>
      <vt:lpstr>Prezentacja programu PowerPoint</vt:lpstr>
      <vt:lpstr>      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Marcin Nowak</cp:lastModifiedBy>
  <cp:revision>408</cp:revision>
  <cp:lastPrinted>2018-07-11T07:58:26Z</cp:lastPrinted>
  <dcterms:created xsi:type="dcterms:W3CDTF">2012-10-09T17:18:33Z</dcterms:created>
  <dcterms:modified xsi:type="dcterms:W3CDTF">2018-07-16T10:34:31Z</dcterms:modified>
</cp:coreProperties>
</file>