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Ex2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8" r:id="rId1"/>
  </p:sldMasterIdLst>
  <p:notesMasterIdLst>
    <p:notesMasterId r:id="rId28"/>
  </p:notesMasterIdLst>
  <p:handoutMasterIdLst>
    <p:handoutMasterId r:id="rId29"/>
  </p:handoutMasterIdLst>
  <p:sldIdLst>
    <p:sldId id="889" r:id="rId2"/>
    <p:sldId id="914" r:id="rId3"/>
    <p:sldId id="887" r:id="rId4"/>
    <p:sldId id="902" r:id="rId5"/>
    <p:sldId id="915" r:id="rId6"/>
    <p:sldId id="916" r:id="rId7"/>
    <p:sldId id="917" r:id="rId8"/>
    <p:sldId id="918" r:id="rId9"/>
    <p:sldId id="919" r:id="rId10"/>
    <p:sldId id="920" r:id="rId11"/>
    <p:sldId id="921" r:id="rId12"/>
    <p:sldId id="922" r:id="rId13"/>
    <p:sldId id="923" r:id="rId14"/>
    <p:sldId id="934" r:id="rId15"/>
    <p:sldId id="935" r:id="rId16"/>
    <p:sldId id="924" r:id="rId17"/>
    <p:sldId id="925" r:id="rId18"/>
    <p:sldId id="926" r:id="rId19"/>
    <p:sldId id="927" r:id="rId20"/>
    <p:sldId id="928" r:id="rId21"/>
    <p:sldId id="929" r:id="rId22"/>
    <p:sldId id="930" r:id="rId23"/>
    <p:sldId id="931" r:id="rId24"/>
    <p:sldId id="932" r:id="rId25"/>
    <p:sldId id="933" r:id="rId26"/>
    <p:sldId id="891" r:id="rId27"/>
  </p:sldIdLst>
  <p:sldSz cx="9144000" cy="6858000" type="screen4x3"/>
  <p:notesSz cx="6784975" cy="9906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8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2835" userDrawn="1">
          <p15:clr>
            <a:srgbClr val="A4A3A4"/>
          </p15:clr>
        </p15:guide>
        <p15:guide id="5" pos="29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 userDrawn="1">
          <p15:clr>
            <a:srgbClr val="A4A3A4"/>
          </p15:clr>
        </p15:guide>
        <p15:guide id="2" pos="21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cek Podoba" initials="JP" lastIdx="8" clrIdx="0"/>
  <p:cmAuthor id="1" name="Katarzyna Greszta" initials="KG" lastIdx="0" clrIdx="1"/>
  <p:cmAuthor id="2" name="Izabela Snopek" initials="IS" lastIdx="1" clrIdx="2"/>
  <p:cmAuthor id="3" name="Monika Teklak" initials="MT" lastIdx="15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A8D1D"/>
    <a:srgbClr val="660033"/>
    <a:srgbClr val="AF0539"/>
    <a:srgbClr val="F2F2F2"/>
    <a:srgbClr val="623C75"/>
    <a:srgbClr val="6D8C30"/>
    <a:srgbClr val="CA5519"/>
    <a:srgbClr val="1C5799"/>
    <a:srgbClr val="EB8B5B"/>
    <a:srgbClr val="6D39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42" autoAdjust="0"/>
    <p:restoredTop sz="97423" autoAdjust="0"/>
  </p:normalViewPr>
  <p:slideViewPr>
    <p:cSldViewPr snapToObjects="1">
      <p:cViewPr varScale="1">
        <p:scale>
          <a:sx n="68" d="100"/>
          <a:sy n="68" d="100"/>
        </p:scale>
        <p:origin x="1400" y="52"/>
      </p:cViewPr>
      <p:guideLst>
        <p:guide orient="horz" pos="278"/>
        <p:guide pos="2880"/>
        <p:guide pos="2835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111" d="100"/>
          <a:sy n="111" d="100"/>
        </p:scale>
        <p:origin x="5190" y="90"/>
      </p:cViewPr>
      <p:guideLst>
        <p:guide orient="horz" pos="3120"/>
        <p:guide pos="2137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Microsoft_Excel_Worksheet1.xlsx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Arkusz1!$A$2:$C$7</cx:f>
        <cx:lvl ptCount="6"/>
        <cx:lvl ptCount="6">
          <cx:pt idx="0">wydają prasę</cx:pt>
          <cx:pt idx="1">nie wydają prasy</cx:pt>
          <cx:pt idx="2">brak danych</cx:pt>
          <cx:pt idx="3">wydają prasę</cx:pt>
          <cx:pt idx="4">nie wydają prasy</cx:pt>
          <cx:pt idx="5">brak danych</cx:pt>
        </cx:lvl>
        <cx:lvl ptCount="6">
          <cx:pt idx="0">Miasta na prawach powiatu</cx:pt>
          <cx:pt idx="1">Miasta na prawach powiatu</cx:pt>
          <cx:pt idx="2">Miasta na prawach powiatu</cx:pt>
          <cx:pt idx="3">Powiaty ziemskie</cx:pt>
          <cx:pt idx="4">Powiaty ziemskie</cx:pt>
          <cx:pt idx="5">Powiaty ziemskie</cx:pt>
        </cx:lvl>
      </cx:strDim>
      <cx:numDim type="size">
        <cx:f>Arkusz1!$D$2:$D$7</cx:f>
        <cx:lvl ptCount="6" formatCode="Standardowy">
          <cx:pt idx="0">12</cx:pt>
          <cx:pt idx="1">5</cx:pt>
          <cx:pt idx="2">2</cx:pt>
          <cx:pt idx="3">12</cx:pt>
          <cx:pt idx="4">4</cx:pt>
          <cx:pt idx="5">1</cx:pt>
        </cx:lvl>
      </cx:numDim>
    </cx:data>
  </cx:chartData>
  <cx:chart>
    <cx:plotArea>
      <cx:plotAreaRegion>
        <cx:series layoutId="sunburst" uniqueId="{5456DEA0-FB3C-4C24-912D-76AC04DE6727}">
          <cx:tx>
            <cx:txData>
              <cx:f>Arkusz1!$D$1</cx:f>
              <cx:v>1 seria</cx:v>
            </cx:txData>
          </cx:tx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400" baseline="0"/>
                </a:pPr>
                <a:endParaRPr lang="pl-PL" sz="1400" b="0" i="0" u="none" strike="noStrike" baseline="0">
                  <a:solidFill>
                    <a:prstClr val="white"/>
                  </a:solidFill>
                  <a:latin typeface="Calibri" panose="020F0502020204030204"/>
                </a:endParaRPr>
              </a:p>
            </cx:txPr>
            <cx:visibility seriesName="0" categoryName="1" value="1"/>
            <cx:separator>, </cx:separator>
            <cx:dataLabel idx="0">
              <cx:visibility seriesName="0" categoryName="1" value="1"/>
              <cx:separator>, </cx:separator>
            </cx:dataLabel>
          </cx:dataLabels>
          <cx:dataId val="0"/>
        </cx:series>
      </cx:plotAreaRegion>
    </cx:plotArea>
    <cx:legend pos="r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600" baseline="0"/>
          </a:pPr>
          <a:endParaRPr lang="pl-PL" sz="1600" b="0" i="0" u="none" strike="noStrike" baseline="0">
            <a:solidFill>
              <a:srgbClr val="444444">
                <a:lumMod val="75000"/>
                <a:lumOff val="25000"/>
              </a:srgbClr>
            </a:solidFill>
            <a:latin typeface="Calibri" panose="020F0502020204030204"/>
          </a:endParaRPr>
        </a:p>
      </cx:txPr>
    </cx:legend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Arkusz1!$A$2:$C$7</cx:f>
        <cx:lvl ptCount="6"/>
        <cx:lvl ptCount="6">
          <cx:pt idx="0">wydają prasę</cx:pt>
          <cx:pt idx="1">nie wydają prasy</cx:pt>
          <cx:pt idx="2">brak danych</cx:pt>
          <cx:pt idx="3">wydają prasę</cx:pt>
          <cx:pt idx="4">nie wydają prasy</cx:pt>
          <cx:pt idx="5">brak danych</cx:pt>
        </cx:lvl>
        <cx:lvl ptCount="6">
          <cx:pt idx="0">Miasta na prawach powiatu</cx:pt>
          <cx:pt idx="1">Miasta na prawach powiatu</cx:pt>
          <cx:pt idx="2">Miasta na prawach powiatu</cx:pt>
          <cx:pt idx="3">Powiaty ziemskie</cx:pt>
          <cx:pt idx="4">Powiaty ziemskie</cx:pt>
          <cx:pt idx="5">Powiaty ziemskie</cx:pt>
        </cx:lvl>
      </cx:strDim>
      <cx:numDim type="size">
        <cx:f>Arkusz1!$D$2:$D$7</cx:f>
        <cx:lvl ptCount="6" formatCode="Standardowy">
          <cx:pt idx="0">0</cx:pt>
          <cx:pt idx="1">1</cx:pt>
          <cx:pt idx="2">0</cx:pt>
          <cx:pt idx="3">5</cx:pt>
          <cx:pt idx="4">5</cx:pt>
          <cx:pt idx="5">3</cx:pt>
        </cx:lvl>
      </cx:numDim>
    </cx:data>
  </cx:chartData>
  <cx:chart>
    <cx:plotArea>
      <cx:plotAreaRegion>
        <cx:series layoutId="sunburst" uniqueId="{5456DEA0-FB3C-4C24-912D-76AC04DE6727}">
          <cx:tx>
            <cx:txData>
              <cx:f>Arkusz1!$D$1</cx:f>
              <cx:v>1 seria</cx:v>
            </cx:txData>
          </cx:tx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400" baseline="0"/>
                </a:pPr>
                <a:endParaRPr lang="pl-PL" sz="1400" b="0" i="0" u="none" strike="noStrike" baseline="0">
                  <a:solidFill>
                    <a:prstClr val="white"/>
                  </a:solidFill>
                  <a:latin typeface="Calibri" panose="020F0502020204030204"/>
                </a:endParaRPr>
              </a:p>
            </cx:txPr>
            <cx:visibility seriesName="0" categoryName="1" value="1"/>
            <cx:separator>, </cx:separator>
            <cx:dataLabel idx="0">
              <cx:visibility seriesName="0" categoryName="1" value="1"/>
              <cx:separator>, </cx:separator>
            </cx:dataLabel>
          </cx:dataLabels>
          <cx:dataId val="0"/>
        </cx:series>
      </cx:plotAreaRegion>
    </cx:plotArea>
    <cx:legend pos="r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600" baseline="0"/>
          </a:pPr>
          <a:endParaRPr lang="pl-PL" sz="1600" b="0" i="0" u="none" strike="noStrike" baseline="0">
            <a:solidFill>
              <a:srgbClr val="444444">
                <a:lumMod val="75000"/>
                <a:lumOff val="25000"/>
              </a:srgbClr>
            </a:solidFill>
            <a:latin typeface="Calibri" panose="020F0502020204030204"/>
          </a:endParaRPr>
        </a:p>
      </cx:txPr>
    </cx:legend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8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75000"/>
            <a:lumOff val="2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  <a:lumOff val="10000"/>
              </a:schemeClr>
            </a:gs>
            <a:gs pos="0">
              <a:schemeClr val="lt1">
                <a:lumMod val="75000"/>
                <a:alpha val="36000"/>
                <a:lumOff val="10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chemeClr val="bg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/>
  </cs:title>
  <cs:trendline>
    <cs:lnRef idx="0"/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8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75000"/>
            <a:lumOff val="2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  <a:lumOff val="10000"/>
              </a:schemeClr>
            </a:gs>
            <a:gs pos="0">
              <a:schemeClr val="lt1">
                <a:lumMod val="75000"/>
                <a:alpha val="36000"/>
                <a:lumOff val="10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chemeClr val="bg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/>
  </cs:title>
  <cs:trendline>
    <cs:lnRef idx="0"/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5300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3250" y="0"/>
            <a:ext cx="2940156" cy="495300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E0F0DCA7-96A1-4016-97BD-3CE97563FDFA}" type="datetime1">
              <a:rPr lang="pl-PL" smtClean="0"/>
              <a:t>14.05.2018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0156" cy="495300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3250" y="9408981"/>
            <a:ext cx="2940156" cy="495300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BBA90314-0FAB-4A03-9846-17D472E408B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032163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5300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3250" y="0"/>
            <a:ext cx="2940156" cy="495300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6C14FE0-7012-4836-A318-53C8D9CDF30D}" type="datetime1">
              <a:rPr lang="pl-PL" smtClean="0"/>
              <a:t>14.05.2018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57" tIns="45629" rIns="91257" bIns="45629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8498" y="4705350"/>
            <a:ext cx="5427980" cy="4457700"/>
          </a:xfrm>
          <a:prstGeom prst="rect">
            <a:avLst/>
          </a:prstGeom>
        </p:spPr>
        <p:txBody>
          <a:bodyPr vert="horz" lIns="91257" tIns="45629" rIns="91257" bIns="45629" rtlCol="0">
            <a:normAutofit/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0156" cy="495300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3250" y="9408981"/>
            <a:ext cx="2940156" cy="495300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6B449D8-38CA-428E-9027-A112CF47A57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102059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rona tytułowa 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 userDrawn="1"/>
        </p:nvSpPr>
        <p:spPr>
          <a:xfrm>
            <a:off x="1" y="4868863"/>
            <a:ext cx="9143999" cy="11887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tekstu 11"/>
          <p:cNvSpPr>
            <a:spLocks noGrp="1"/>
          </p:cNvSpPr>
          <p:nvPr>
            <p:ph type="body" sz="quarter" idx="13"/>
          </p:nvPr>
        </p:nvSpPr>
        <p:spPr>
          <a:xfrm>
            <a:off x="2282452" y="4868865"/>
            <a:ext cx="6861549" cy="1188725"/>
          </a:xfrm>
          <a:prstGeom prst="rect">
            <a:avLst/>
          </a:prstGeom>
          <a:noFill/>
        </p:spPr>
        <p:txBody>
          <a:bodyPr wrap="square" lIns="180000" tIns="0" rIns="360000" bIns="0" anchor="ctr">
            <a:normAutofit/>
          </a:bodyPr>
          <a:lstStyle>
            <a:lvl1pPr algn="r">
              <a:buNone/>
              <a:defRPr sz="4050" b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 algn="r">
              <a:buNone/>
              <a:defRPr sz="1800">
                <a:latin typeface="Arial" pitchFamily="34" charset="0"/>
                <a:cs typeface="Arial" pitchFamily="34" charset="0"/>
              </a:defRPr>
            </a:lvl2pPr>
            <a:lvl3pPr algn="r">
              <a:buNone/>
              <a:defRPr sz="1800">
                <a:latin typeface="Arial" pitchFamily="34" charset="0"/>
                <a:cs typeface="Arial" pitchFamily="34" charset="0"/>
              </a:defRPr>
            </a:lvl3pPr>
            <a:lvl4pPr algn="r"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r">
              <a:buNone/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ymbol zastępczy obrazu 8"/>
          <p:cNvSpPr>
            <a:spLocks noGrp="1"/>
          </p:cNvSpPr>
          <p:nvPr>
            <p:ph type="pic" sz="quarter" idx="16" hasCustomPrompt="1"/>
          </p:nvPr>
        </p:nvSpPr>
        <p:spPr>
          <a:xfrm>
            <a:off x="-1" y="1412778"/>
            <a:ext cx="9144000" cy="3497263"/>
          </a:xfrm>
        </p:spPr>
        <p:txBody>
          <a:bodyPr/>
          <a:lstStyle>
            <a:lvl1pPr>
              <a:defRPr/>
            </a:lvl1pPr>
          </a:lstStyle>
          <a:p>
            <a:r>
              <a:rPr lang="pl-PL" dirty="0"/>
              <a:t>          </a:t>
            </a:r>
          </a:p>
        </p:txBody>
      </p:sp>
      <p:pic>
        <p:nvPicPr>
          <p:cNvPr id="3" name="Obraz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23" y="387298"/>
            <a:ext cx="2065729" cy="612068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390" y="387299"/>
            <a:ext cx="891596" cy="74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0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5216" userDrawn="1">
          <p15:clr>
            <a:srgbClr val="FBAE40"/>
          </p15:clr>
        </p15:guide>
        <p15:guide id="2" orient="horz" pos="1911" userDrawn="1">
          <p15:clr>
            <a:srgbClr val="FBAE40"/>
          </p15:clr>
        </p15:guide>
        <p15:guide id="3" orient="horz" pos="3430" userDrawn="1">
          <p15:clr>
            <a:srgbClr val="FBAE40"/>
          </p15:clr>
        </p15:guide>
        <p15:guide id="4" pos="272" userDrawn="1">
          <p15:clr>
            <a:srgbClr val="FBAE40"/>
          </p15:clr>
        </p15:guide>
        <p15:guide id="5" orient="horz" pos="3067" userDrawn="1">
          <p15:clr>
            <a:srgbClr val="FBAE40"/>
          </p15:clr>
        </p15:guide>
        <p15:guide id="6" orient="horz" pos="293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a po lewe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ymbol zastępczy tekstu 15"/>
          <p:cNvSpPr>
            <a:spLocks noGrp="1"/>
          </p:cNvSpPr>
          <p:nvPr>
            <p:ph type="body" sz="quarter" idx="13"/>
          </p:nvPr>
        </p:nvSpPr>
        <p:spPr>
          <a:xfrm>
            <a:off x="3132139" y="1557339"/>
            <a:ext cx="5761037" cy="4572000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4" name="Symbol zastępczy obrazu 2"/>
          <p:cNvSpPr>
            <a:spLocks noGrp="1"/>
          </p:cNvSpPr>
          <p:nvPr>
            <p:ph type="pic" sz="quarter" idx="10"/>
          </p:nvPr>
        </p:nvSpPr>
        <p:spPr>
          <a:xfrm>
            <a:off x="250826" y="1557338"/>
            <a:ext cx="2628899" cy="1457762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21" name="Symbol zastępczy obrazu 2"/>
          <p:cNvSpPr>
            <a:spLocks noGrp="1"/>
          </p:cNvSpPr>
          <p:nvPr>
            <p:ph type="pic" sz="quarter" idx="15"/>
          </p:nvPr>
        </p:nvSpPr>
        <p:spPr>
          <a:xfrm>
            <a:off x="250826" y="3109049"/>
            <a:ext cx="2628899" cy="1457762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22" name="Symbol zastępczy obrazu 2"/>
          <p:cNvSpPr>
            <a:spLocks noGrp="1"/>
          </p:cNvSpPr>
          <p:nvPr>
            <p:ph type="pic" sz="quarter" idx="16"/>
          </p:nvPr>
        </p:nvSpPr>
        <p:spPr>
          <a:xfrm>
            <a:off x="250826" y="4660760"/>
            <a:ext cx="2628899" cy="1457762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39370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158" userDrawn="1">
          <p15:clr>
            <a:srgbClr val="FBAE40"/>
          </p15:clr>
        </p15:guide>
        <p15:guide id="2" pos="5602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orient="horz" pos="754" userDrawn="1">
          <p15:clr>
            <a:srgbClr val="FBAE40"/>
          </p15:clr>
        </p15:guide>
        <p15:guide id="5" orient="horz" pos="1139" userDrawn="1">
          <p15:clr>
            <a:srgbClr val="FBAE40"/>
          </p15:clr>
        </p15:guide>
        <p15:guide id="6" orient="horz" pos="1366" userDrawn="1">
          <p15:clr>
            <a:srgbClr val="FBAE40"/>
          </p15:clr>
        </p15:guide>
        <p15:guide id="7" pos="5216" userDrawn="1">
          <p15:clr>
            <a:srgbClr val="FBAE40"/>
          </p15:clr>
        </p15:guide>
        <p15:guide id="8" orient="horz" pos="4042" userDrawn="1">
          <p15:clr>
            <a:srgbClr val="FBAE40"/>
          </p15:clr>
        </p15:guide>
        <p15:guide id="0" pos="1814" userDrawn="1">
          <p15:clr>
            <a:srgbClr val="FBAE40"/>
          </p15:clr>
        </p15:guide>
        <p15:guide id="9" pos="1973" userDrawn="1">
          <p15:clr>
            <a:srgbClr val="FBAE40"/>
          </p15:clr>
        </p15:guide>
        <p15:guide id="10" orient="horz" pos="981" userDrawn="1">
          <p15:clr>
            <a:srgbClr val="FBAE40"/>
          </p15:clr>
        </p15:guide>
        <p15:guide id="11" orient="horz" pos="368" userDrawn="1">
          <p15:clr>
            <a:srgbClr val="FBAE40"/>
          </p15:clr>
        </p15:guide>
        <p15:guide id="12" orient="horz" pos="79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a na gór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/>
          <p:cNvSpPr>
            <a:spLocks noGrp="1"/>
          </p:cNvSpPr>
          <p:nvPr>
            <p:ph type="pic" sz="quarter" idx="10"/>
          </p:nvPr>
        </p:nvSpPr>
        <p:spPr>
          <a:xfrm>
            <a:off x="250825" y="1574266"/>
            <a:ext cx="2815490" cy="1979611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1"/>
          </p:nvPr>
        </p:nvSpPr>
        <p:spPr>
          <a:xfrm>
            <a:off x="250826" y="3681415"/>
            <a:ext cx="8642350" cy="244792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0" name="Symbol zastępczy obrazu 2"/>
          <p:cNvSpPr>
            <a:spLocks noGrp="1"/>
          </p:cNvSpPr>
          <p:nvPr>
            <p:ph type="pic" sz="quarter" idx="12"/>
          </p:nvPr>
        </p:nvSpPr>
        <p:spPr>
          <a:xfrm>
            <a:off x="3160207" y="1574265"/>
            <a:ext cx="2815490" cy="1979611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21" name="Symbol zastępczy obrazu 2"/>
          <p:cNvSpPr>
            <a:spLocks noGrp="1"/>
          </p:cNvSpPr>
          <p:nvPr>
            <p:ph type="pic" sz="quarter" idx="13"/>
          </p:nvPr>
        </p:nvSpPr>
        <p:spPr>
          <a:xfrm>
            <a:off x="6069591" y="1574266"/>
            <a:ext cx="2815490" cy="1979611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42606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158" userDrawn="1">
          <p15:clr>
            <a:srgbClr val="FBAE40"/>
          </p15:clr>
        </p15:guide>
        <p15:guide id="2" pos="5602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orient="horz" pos="754" userDrawn="1">
          <p15:clr>
            <a:srgbClr val="FBAE40"/>
          </p15:clr>
        </p15:guide>
        <p15:guide id="5" orient="horz" pos="1139" userDrawn="1">
          <p15:clr>
            <a:srgbClr val="FBAE40"/>
          </p15:clr>
        </p15:guide>
        <p15:guide id="6" orient="horz" pos="1366" userDrawn="1">
          <p15:clr>
            <a:srgbClr val="FBAE40"/>
          </p15:clr>
        </p15:guide>
        <p15:guide id="7" pos="5216" userDrawn="1">
          <p15:clr>
            <a:srgbClr val="FBAE40"/>
          </p15:clr>
        </p15:guide>
        <p15:guide id="8" orient="horz" pos="4042" userDrawn="1">
          <p15:clr>
            <a:srgbClr val="FBAE40"/>
          </p15:clr>
        </p15:guide>
        <p15:guide id="9" pos="3787" userDrawn="1">
          <p15:clr>
            <a:srgbClr val="FBAE40"/>
          </p15:clr>
        </p15:guide>
        <p15:guide id="10" orient="horz" pos="981" userDrawn="1">
          <p15:clr>
            <a:srgbClr val="FBAE40"/>
          </p15:clr>
        </p15:guide>
        <p15:guide id="11" orient="horz" pos="368" userDrawn="1">
          <p15:clr>
            <a:srgbClr val="FBAE40"/>
          </p15:clr>
        </p15:guide>
        <p15:guide id="0" pos="3946" userDrawn="1">
          <p15:clr>
            <a:srgbClr val="FBAE40"/>
          </p15:clr>
        </p15:guide>
        <p15:guide id="12" orient="horz" pos="231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a na d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11"/>
          </p:nvPr>
        </p:nvSpPr>
        <p:spPr>
          <a:xfrm>
            <a:off x="250826" y="1557338"/>
            <a:ext cx="8642350" cy="2627746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4" name="Symbol zastępczy obrazu 2"/>
          <p:cNvSpPr>
            <a:spLocks noGrp="1"/>
          </p:cNvSpPr>
          <p:nvPr>
            <p:ph type="pic" sz="quarter" idx="10"/>
          </p:nvPr>
        </p:nvSpPr>
        <p:spPr>
          <a:xfrm>
            <a:off x="250825" y="4324574"/>
            <a:ext cx="2815490" cy="1804767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15" name="Symbol zastępczy obrazu 2"/>
          <p:cNvSpPr>
            <a:spLocks noGrp="1"/>
          </p:cNvSpPr>
          <p:nvPr>
            <p:ph type="pic" sz="quarter" idx="12"/>
          </p:nvPr>
        </p:nvSpPr>
        <p:spPr>
          <a:xfrm>
            <a:off x="3160207" y="4324573"/>
            <a:ext cx="2815490" cy="1804767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16" name="Symbol zastępczy obrazu 2"/>
          <p:cNvSpPr>
            <a:spLocks noGrp="1"/>
          </p:cNvSpPr>
          <p:nvPr>
            <p:ph type="pic" sz="quarter" idx="13"/>
          </p:nvPr>
        </p:nvSpPr>
        <p:spPr>
          <a:xfrm>
            <a:off x="6069591" y="4324574"/>
            <a:ext cx="2815490" cy="1804767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65681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158" userDrawn="1">
          <p15:clr>
            <a:srgbClr val="FBAE40"/>
          </p15:clr>
        </p15:guide>
        <p15:guide id="2" pos="5602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orient="horz" pos="754" userDrawn="1">
          <p15:clr>
            <a:srgbClr val="FBAE40"/>
          </p15:clr>
        </p15:guide>
        <p15:guide id="5" orient="horz" pos="1139" userDrawn="1">
          <p15:clr>
            <a:srgbClr val="FBAE40"/>
          </p15:clr>
        </p15:guide>
        <p15:guide id="6" orient="horz" pos="1366" userDrawn="1">
          <p15:clr>
            <a:srgbClr val="FBAE40"/>
          </p15:clr>
        </p15:guide>
        <p15:guide id="7" pos="5216" userDrawn="1">
          <p15:clr>
            <a:srgbClr val="FBAE40"/>
          </p15:clr>
        </p15:guide>
        <p15:guide id="8" orient="horz" pos="4042" userDrawn="1">
          <p15:clr>
            <a:srgbClr val="FBAE40"/>
          </p15:clr>
        </p15:guide>
        <p15:guide id="9" pos="3787" userDrawn="1">
          <p15:clr>
            <a:srgbClr val="FBAE40"/>
          </p15:clr>
        </p15:guide>
        <p15:guide id="10" orient="horz" pos="981" userDrawn="1">
          <p15:clr>
            <a:srgbClr val="FBAE40"/>
          </p15:clr>
        </p15:guide>
        <p15:guide id="11" orient="horz" pos="368" userDrawn="1">
          <p15:clr>
            <a:srgbClr val="FBAE40"/>
          </p15:clr>
        </p15:guide>
        <p15:guide id="12" pos="3946" userDrawn="1">
          <p15:clr>
            <a:srgbClr val="FBAE40"/>
          </p15:clr>
        </p15:guide>
        <p15:guide id="13" orient="horz" pos="2319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ymbol zastępczy tekstu 2"/>
          <p:cNvSpPr>
            <a:spLocks noGrp="1"/>
          </p:cNvSpPr>
          <p:nvPr>
            <p:ph type="body" sz="quarter" idx="21" hasCustomPrompt="1"/>
          </p:nvPr>
        </p:nvSpPr>
        <p:spPr>
          <a:xfrm>
            <a:off x="179512" y="5410409"/>
            <a:ext cx="2790012" cy="79090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1200" b="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25-406  Kielce</a:t>
            </a:r>
          </a:p>
          <a:p>
            <a:pPr lvl="0"/>
            <a:r>
              <a:rPr lang="pl-PL" dirty="0"/>
              <a:t>ul. Świętokrzyska 21 D</a:t>
            </a:r>
          </a:p>
        </p:txBody>
      </p:sp>
      <p:sp>
        <p:nvSpPr>
          <p:cNvPr id="16" name="Symbol zastępczy tekstu 2"/>
          <p:cNvSpPr>
            <a:spLocks noGrp="1"/>
          </p:cNvSpPr>
          <p:nvPr>
            <p:ph type="body" sz="quarter" idx="24" hasCustomPrompt="1"/>
          </p:nvPr>
        </p:nvSpPr>
        <p:spPr>
          <a:xfrm>
            <a:off x="3140050" y="5410408"/>
            <a:ext cx="2809596" cy="79090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1200" b="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tel. +48 41 349 7142</a:t>
            </a:r>
          </a:p>
        </p:txBody>
      </p:sp>
      <p:sp>
        <p:nvSpPr>
          <p:cNvPr id="18" name="Symbol zastępczy tekstu 2"/>
          <p:cNvSpPr>
            <a:spLocks noGrp="1"/>
          </p:cNvSpPr>
          <p:nvPr>
            <p:ph type="body" sz="quarter" idx="26" hasCustomPrompt="1"/>
          </p:nvPr>
        </p:nvSpPr>
        <p:spPr>
          <a:xfrm>
            <a:off x="6120172" y="5410408"/>
            <a:ext cx="2753852" cy="79090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135000" rtl="0" eaLnBrk="1" fontAlgn="base" latinLnBrk="0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None/>
              <a:tabLst>
                <a:tab pos="135000" algn="l"/>
                <a:tab pos="270000" algn="l"/>
                <a:tab pos="405000" algn="l"/>
                <a:tab pos="540000" algn="l"/>
                <a:tab pos="675000" algn="l"/>
                <a:tab pos="810000" algn="l"/>
              </a:tabLst>
              <a:defRPr sz="1800" b="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strona www: idi.ujk.edu.pl</a:t>
            </a:r>
            <a:br>
              <a:rPr lang="pl-PL" dirty="0"/>
            </a:br>
            <a:r>
              <a:rPr lang="pl-PL" dirty="0"/>
              <a:t>e-mail: idi@ujk.edu.pl</a:t>
            </a:r>
          </a:p>
        </p:txBody>
      </p:sp>
      <p:sp>
        <p:nvSpPr>
          <p:cNvPr id="19" name="Symbol zastępczy obrazu 8"/>
          <p:cNvSpPr>
            <a:spLocks noGrp="1"/>
          </p:cNvSpPr>
          <p:nvPr>
            <p:ph type="pic" sz="quarter" idx="16"/>
          </p:nvPr>
        </p:nvSpPr>
        <p:spPr>
          <a:xfrm>
            <a:off x="4731" y="1363166"/>
            <a:ext cx="9144000" cy="3497263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48853" y="238089"/>
            <a:ext cx="5644322" cy="827946"/>
          </a:xfrm>
        </p:spPr>
        <p:txBody>
          <a:bodyPr/>
          <a:lstStyle>
            <a:lvl1pPr algn="r">
              <a:defRPr b="0">
                <a:latin typeface="+mj-lt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rostokąt 2"/>
          <p:cNvSpPr/>
          <p:nvPr userDrawn="1"/>
        </p:nvSpPr>
        <p:spPr>
          <a:xfrm>
            <a:off x="3923928" y="6345324"/>
            <a:ext cx="5148064" cy="512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94" y="234951"/>
            <a:ext cx="2804914" cy="83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69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rona rozdziałow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 userDrawn="1"/>
        </p:nvSpPr>
        <p:spPr>
          <a:xfrm>
            <a:off x="1" y="4868863"/>
            <a:ext cx="9143999" cy="118872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tekstu 11"/>
          <p:cNvSpPr>
            <a:spLocks noGrp="1"/>
          </p:cNvSpPr>
          <p:nvPr>
            <p:ph type="body" sz="quarter" idx="13"/>
          </p:nvPr>
        </p:nvSpPr>
        <p:spPr>
          <a:xfrm>
            <a:off x="2282452" y="4868865"/>
            <a:ext cx="6861549" cy="1188725"/>
          </a:xfrm>
          <a:prstGeom prst="rect">
            <a:avLst/>
          </a:prstGeom>
          <a:noFill/>
        </p:spPr>
        <p:txBody>
          <a:bodyPr wrap="square" lIns="180000" tIns="0" rIns="360000" bIns="0" anchor="ctr">
            <a:normAutofit/>
          </a:bodyPr>
          <a:lstStyle>
            <a:lvl1pPr algn="r">
              <a:buNone/>
              <a:defRPr sz="4050" b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 algn="r">
              <a:buNone/>
              <a:defRPr sz="1800">
                <a:latin typeface="Arial" pitchFamily="34" charset="0"/>
                <a:cs typeface="Arial" pitchFamily="34" charset="0"/>
              </a:defRPr>
            </a:lvl2pPr>
            <a:lvl3pPr algn="r">
              <a:buNone/>
              <a:defRPr sz="1800">
                <a:latin typeface="Arial" pitchFamily="34" charset="0"/>
                <a:cs typeface="Arial" pitchFamily="34" charset="0"/>
              </a:defRPr>
            </a:lvl3pPr>
            <a:lvl4pPr algn="r"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r">
              <a:buNone/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ymbol zastępczy obrazu 8"/>
          <p:cNvSpPr>
            <a:spLocks noGrp="1"/>
          </p:cNvSpPr>
          <p:nvPr>
            <p:ph type="pic" sz="quarter" idx="16"/>
          </p:nvPr>
        </p:nvSpPr>
        <p:spPr>
          <a:xfrm>
            <a:off x="0" y="1371602"/>
            <a:ext cx="9144000" cy="3497263"/>
          </a:xfrm>
        </p:spPr>
        <p:txBody>
          <a:bodyPr/>
          <a:lstStyle/>
          <a:p>
            <a:endParaRPr lang="pl-PL"/>
          </a:p>
        </p:txBody>
      </p:sp>
      <p:pic>
        <p:nvPicPr>
          <p:cNvPr id="2" name="Obraz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70" y="367631"/>
            <a:ext cx="2046439" cy="606352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525" y="367632"/>
            <a:ext cx="891596" cy="74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52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5216" userDrawn="1">
          <p15:clr>
            <a:srgbClr val="FBAE40"/>
          </p15:clr>
        </p15:guide>
        <p15:guide id="2" orient="horz" pos="1911" userDrawn="1">
          <p15:clr>
            <a:srgbClr val="FBAE40"/>
          </p15:clr>
        </p15:guide>
        <p15:guide id="3" orient="horz" pos="3430" userDrawn="1">
          <p15:clr>
            <a:srgbClr val="FBAE40"/>
          </p15:clr>
        </p15:guide>
        <p15:guide id="4" pos="272" userDrawn="1">
          <p15:clr>
            <a:srgbClr val="FBAE40"/>
          </p15:clr>
        </p15:guide>
        <p15:guide id="5" orient="horz" pos="3067" userDrawn="1">
          <p15:clr>
            <a:srgbClr val="FBAE40"/>
          </p15:clr>
        </p15:guide>
        <p15:guide id="6" orient="horz" pos="293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zekładkow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 userDrawn="1"/>
        </p:nvSpPr>
        <p:spPr>
          <a:xfrm>
            <a:off x="1" y="5445125"/>
            <a:ext cx="9143999" cy="10795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/>
          <p:cNvSpPr>
            <a:spLocks noGrp="1"/>
          </p:cNvSpPr>
          <p:nvPr>
            <p:ph type="pic" sz="quarter" idx="16"/>
          </p:nvPr>
        </p:nvSpPr>
        <p:spPr>
          <a:xfrm>
            <a:off x="-9609" y="1166417"/>
            <a:ext cx="9144000" cy="4272348"/>
          </a:xfrm>
        </p:spPr>
        <p:txBody>
          <a:bodyPr/>
          <a:lstStyle/>
          <a:p>
            <a:endParaRPr lang="pl-PL"/>
          </a:p>
        </p:txBody>
      </p:sp>
      <p:sp>
        <p:nvSpPr>
          <p:cNvPr id="18" name="Prostokąt 17"/>
          <p:cNvSpPr/>
          <p:nvPr userDrawn="1"/>
        </p:nvSpPr>
        <p:spPr>
          <a:xfrm>
            <a:off x="0" y="6524627"/>
            <a:ext cx="9144000" cy="333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7"/>
          </p:nvPr>
        </p:nvSpPr>
        <p:spPr>
          <a:xfrm>
            <a:off x="250826" y="5445125"/>
            <a:ext cx="8642350" cy="1079500"/>
          </a:xfrm>
        </p:spPr>
        <p:txBody>
          <a:bodyPr anchor="ctr"/>
          <a:lstStyle>
            <a:lvl1pPr algn="r">
              <a:defRPr/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4" name="Tytuł 3"/>
          <p:cNvSpPr>
            <a:spLocks noGrp="1"/>
          </p:cNvSpPr>
          <p:nvPr>
            <p:ph type="title"/>
          </p:nvPr>
        </p:nvSpPr>
        <p:spPr>
          <a:xfrm>
            <a:off x="250826" y="238089"/>
            <a:ext cx="8642350" cy="827946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678" y="6553876"/>
            <a:ext cx="4816497" cy="30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87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5216" userDrawn="1">
          <p15:clr>
            <a:srgbClr val="FBAE40"/>
          </p15:clr>
        </p15:guide>
        <p15:guide id="2" orient="horz" pos="1911" userDrawn="1">
          <p15:clr>
            <a:srgbClr val="FBAE40"/>
          </p15:clr>
        </p15:guide>
        <p15:guide id="3" orient="horz" pos="3430" userDrawn="1">
          <p15:clr>
            <a:srgbClr val="FBAE40"/>
          </p15:clr>
        </p15:guide>
        <p15:guide id="4" pos="272" userDrawn="1">
          <p15:clr>
            <a:srgbClr val="FBAE40"/>
          </p15:clr>
        </p15:guide>
        <p15:guide id="5" orient="horz" pos="3067" userDrawn="1">
          <p15:clr>
            <a:srgbClr val="FBAE40"/>
          </p15:clr>
        </p15:guide>
        <p15:guide id="6" orient="horz" pos="293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zekładkow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zawartości 2"/>
          <p:cNvSpPr>
            <a:spLocks noGrp="1"/>
          </p:cNvSpPr>
          <p:nvPr>
            <p:ph sz="quarter" idx="14"/>
          </p:nvPr>
        </p:nvSpPr>
        <p:spPr>
          <a:xfrm>
            <a:off x="250826" y="1557339"/>
            <a:ext cx="8642350" cy="3671862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15674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5216" userDrawn="1">
          <p15:clr>
            <a:srgbClr val="FBAE40"/>
          </p15:clr>
        </p15:guide>
        <p15:guide id="2" orient="horz" pos="1911" userDrawn="1">
          <p15:clr>
            <a:srgbClr val="FBAE40"/>
          </p15:clr>
        </p15:guide>
        <p15:guide id="3" orient="horz" pos="3430" userDrawn="1">
          <p15:clr>
            <a:srgbClr val="FBAE40"/>
          </p15:clr>
        </p15:guide>
        <p15:guide id="4" pos="272" userDrawn="1">
          <p15:clr>
            <a:srgbClr val="FBAE40"/>
          </p15:clr>
        </p15:guide>
        <p15:guide id="5" orient="horz" pos="3067" userDrawn="1">
          <p15:clr>
            <a:srgbClr val="FBAE40"/>
          </p15:clr>
        </p15:guide>
        <p15:guide id="6" orient="horz" pos="293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 i pod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08528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158" userDrawn="1">
          <p15:clr>
            <a:srgbClr val="FBAE40"/>
          </p15:clr>
        </p15:guide>
        <p15:guide id="2" pos="5602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orient="horz" pos="754" userDrawn="1">
          <p15:clr>
            <a:srgbClr val="FBAE40"/>
          </p15:clr>
        </p15:guide>
        <p15:guide id="5" orient="horz" pos="1139" userDrawn="1">
          <p15:clr>
            <a:srgbClr val="FBAE40"/>
          </p15:clr>
        </p15:guide>
        <p15:guide id="6" orient="horz" pos="1366" userDrawn="1">
          <p15:clr>
            <a:srgbClr val="FBAE40"/>
          </p15:clr>
        </p15:guide>
        <p15:guide id="7" pos="4898" userDrawn="1">
          <p15:clr>
            <a:srgbClr val="FBAE40"/>
          </p15:clr>
        </p15:guide>
        <p15:guide id="8" orient="horz" pos="404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 zawartości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250826" y="1557339"/>
            <a:ext cx="8642350" cy="4572000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39799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158" userDrawn="1">
          <p15:clr>
            <a:srgbClr val="FBAE40"/>
          </p15:clr>
        </p15:guide>
        <p15:guide id="2" pos="5602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orient="horz" pos="754" userDrawn="1">
          <p15:clr>
            <a:srgbClr val="FBAE40"/>
          </p15:clr>
        </p15:guide>
        <p15:guide id="5" orient="horz" pos="1139" userDrawn="1">
          <p15:clr>
            <a:srgbClr val="FBAE40"/>
          </p15:clr>
        </p15:guide>
        <p15:guide id="6" orient="horz" pos="1366" userDrawn="1">
          <p15:clr>
            <a:srgbClr val="FBAE40"/>
          </p15:clr>
        </p15:guide>
        <p15:guide id="7" pos="5216" userDrawn="1">
          <p15:clr>
            <a:srgbClr val="FBAE40"/>
          </p15:clr>
        </p15:guide>
        <p15:guide id="8" orient="horz" pos="4042" userDrawn="1">
          <p15:clr>
            <a:srgbClr val="FBAE40"/>
          </p15:clr>
        </p15:guide>
        <p15:guide id="9" orient="horz" pos="36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yk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wykresu 4"/>
          <p:cNvSpPr>
            <a:spLocks noGrp="1"/>
          </p:cNvSpPr>
          <p:nvPr>
            <p:ph type="chart" sz="quarter" idx="13"/>
          </p:nvPr>
        </p:nvSpPr>
        <p:spPr>
          <a:xfrm>
            <a:off x="252413" y="1557338"/>
            <a:ext cx="8640762" cy="4572000"/>
          </a:xfrm>
        </p:spPr>
        <p:txBody>
          <a:bodyPr/>
          <a:lstStyle/>
          <a:p>
            <a:endParaRPr lang="pl-PL"/>
          </a:p>
        </p:txBody>
      </p:sp>
      <p:cxnSp>
        <p:nvCxnSpPr>
          <p:cNvPr id="23" name="Łącznik prosty 22"/>
          <p:cNvCxnSpPr/>
          <p:nvPr userDrawn="1"/>
        </p:nvCxnSpPr>
        <p:spPr>
          <a:xfrm>
            <a:off x="0" y="1196975"/>
            <a:ext cx="8280400" cy="0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64131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158" userDrawn="1">
          <p15:clr>
            <a:srgbClr val="FBAE40"/>
          </p15:clr>
        </p15:guide>
        <p15:guide id="2" pos="5602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5" orient="horz" pos="1139" userDrawn="1">
          <p15:clr>
            <a:srgbClr val="FBAE40"/>
          </p15:clr>
        </p15:guide>
        <p15:guide id="6" orient="horz" pos="1366" userDrawn="1">
          <p15:clr>
            <a:srgbClr val="FBAE40"/>
          </p15:clr>
        </p15:guide>
        <p15:guide id="7" pos="521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abeli 4"/>
          <p:cNvSpPr>
            <a:spLocks noGrp="1"/>
          </p:cNvSpPr>
          <p:nvPr>
            <p:ph type="tbl" sz="quarter" idx="15"/>
          </p:nvPr>
        </p:nvSpPr>
        <p:spPr>
          <a:xfrm>
            <a:off x="250826" y="1557339"/>
            <a:ext cx="8642350" cy="4572000"/>
          </a:xfrm>
        </p:spPr>
        <p:txBody>
          <a:bodyPr/>
          <a:lstStyle/>
          <a:p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41258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158" userDrawn="1">
          <p15:clr>
            <a:srgbClr val="FBAE40"/>
          </p15:clr>
        </p15:guide>
        <p15:guide id="2" pos="5602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5" orient="horz" pos="1139" userDrawn="1">
          <p15:clr>
            <a:srgbClr val="FBAE40"/>
          </p15:clr>
        </p15:guide>
        <p15:guide id="6" orient="horz" pos="1366" userDrawn="1">
          <p15:clr>
            <a:srgbClr val="FBAE40"/>
          </p15:clr>
        </p15:guide>
        <p15:guide id="7" pos="5216" userDrawn="1">
          <p15:clr>
            <a:srgbClr val="FBAE40"/>
          </p15:clr>
        </p15:guide>
        <p15:guide id="8" orient="horz" pos="4042" userDrawn="1">
          <p15:clr>
            <a:srgbClr val="FBAE40"/>
          </p15:clr>
        </p15:guide>
        <p15:guide id="9" pos="2880" userDrawn="1">
          <p15:clr>
            <a:srgbClr val="FBAE40"/>
          </p15:clr>
        </p15:guide>
        <p15:guide id="10" pos="2835" userDrawn="1">
          <p15:clr>
            <a:srgbClr val="FBAE40"/>
          </p15:clr>
        </p15:guide>
        <p15:guide id="11" pos="292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>
          <a:xfrm>
            <a:off x="250826" y="1557339"/>
            <a:ext cx="8642350" cy="4572000"/>
          </a:xfrm>
        </p:spPr>
        <p:txBody>
          <a:bodyPr/>
          <a:lstStyle>
            <a:lvl3pPr marL="267891" indent="-132160">
              <a:tabLst>
                <a:tab pos="134541" algn="l"/>
                <a:tab pos="267891" algn="l"/>
                <a:tab pos="269081" algn="l"/>
                <a:tab pos="403622" algn="l"/>
                <a:tab pos="539354" algn="l"/>
                <a:tab pos="673894" algn="l"/>
                <a:tab pos="809625" algn="l"/>
              </a:tabLst>
              <a:defRPr/>
            </a:lvl3pPr>
            <a:lvl4pPr marL="403622" indent="-135731">
              <a:tabLst>
                <a:tab pos="134541" algn="l"/>
                <a:tab pos="269081" algn="l"/>
                <a:tab pos="403622" algn="l"/>
                <a:tab pos="404813" algn="l"/>
                <a:tab pos="673894" algn="l"/>
                <a:tab pos="809625" algn="l"/>
              </a:tabLst>
              <a:defRPr/>
            </a:lvl4pPr>
            <a:lvl5pPr marL="535781" indent="-132160">
              <a:tabLst>
                <a:tab pos="134541" algn="l"/>
                <a:tab pos="269081" algn="l"/>
                <a:tab pos="404813" algn="l"/>
                <a:tab pos="535781" algn="l"/>
                <a:tab pos="539354" algn="l"/>
                <a:tab pos="809625" algn="l"/>
              </a:tabLst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90542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158" userDrawn="1">
          <p15:clr>
            <a:srgbClr val="FBAE40"/>
          </p15:clr>
        </p15:guide>
        <p15:guide id="2" pos="5602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orient="horz" pos="1139" userDrawn="1">
          <p15:clr>
            <a:srgbClr val="FBAE40"/>
          </p15:clr>
        </p15:guide>
        <p15:guide id="5" orient="horz" pos="1366" userDrawn="1">
          <p15:clr>
            <a:srgbClr val="FBAE40"/>
          </p15:clr>
        </p15:guide>
        <p15:guide id="6" pos="5216" userDrawn="1">
          <p15:clr>
            <a:srgbClr val="FBAE40"/>
          </p15:clr>
        </p15:guide>
        <p15:guide id="7" orient="horz" pos="4042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pos="2835" userDrawn="1">
          <p15:clr>
            <a:srgbClr val="FBAE40"/>
          </p15:clr>
        </p15:guide>
        <p15:guide id="10" pos="2925" userDrawn="1">
          <p15:clr>
            <a:srgbClr val="FBAE40"/>
          </p15:clr>
        </p15:guide>
        <p15:guide id="11" orient="horz" pos="386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0826" y="1557340"/>
            <a:ext cx="8642350" cy="47513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250826" y="238089"/>
            <a:ext cx="8642350" cy="8279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13" name="Prostokąt 12"/>
          <p:cNvSpPr/>
          <p:nvPr userDrawn="1"/>
        </p:nvSpPr>
        <p:spPr>
          <a:xfrm>
            <a:off x="1" y="235860"/>
            <a:ext cx="143507" cy="827946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" name="Obraz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678" y="6383145"/>
            <a:ext cx="4816497" cy="3041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83" r:id="rId2"/>
    <p:sldLayoutId id="2147483695" r:id="rId3"/>
    <p:sldLayoutId id="2147483696" r:id="rId4"/>
    <p:sldLayoutId id="2147483680" r:id="rId5"/>
    <p:sldLayoutId id="2147483692" r:id="rId6"/>
    <p:sldLayoutId id="2147483693" r:id="rId7"/>
    <p:sldLayoutId id="2147483688" r:id="rId8"/>
    <p:sldLayoutId id="2147483697" r:id="rId9"/>
    <p:sldLayoutId id="2147483689" r:id="rId10"/>
    <p:sldLayoutId id="2147483691" r:id="rId11"/>
    <p:sldLayoutId id="2147483694" r:id="rId12"/>
    <p:sldLayoutId id="2147483685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lang="pl-PL" sz="3000" b="1" i="0" kern="1200" dirty="0">
          <a:solidFill>
            <a:schemeClr val="accent1"/>
          </a:solidFill>
          <a:latin typeface="+mn-lt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1500" b="1">
          <a:solidFill>
            <a:schemeClr val="accent1"/>
          </a:solidFill>
          <a:latin typeface="Arial" pitchFamily="34" charset="0"/>
          <a:cs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1500" b="1">
          <a:solidFill>
            <a:schemeClr val="accent1"/>
          </a:solidFill>
          <a:latin typeface="Arial" pitchFamily="34" charset="0"/>
          <a:cs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1500" b="1">
          <a:solidFill>
            <a:schemeClr val="accent1"/>
          </a:solidFill>
          <a:latin typeface="Arial" pitchFamily="34" charset="0"/>
          <a:cs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1500" b="1">
          <a:solidFill>
            <a:schemeClr val="accent1"/>
          </a:solidFill>
          <a:latin typeface="Arial" pitchFamily="34" charset="0"/>
          <a:cs typeface="Arial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algn="l" defTabSz="135000" rtl="0" fontAlgn="base">
        <a:spcBef>
          <a:spcPts val="225"/>
        </a:spcBef>
        <a:spcAft>
          <a:spcPct val="0"/>
        </a:spcAft>
        <a:buClr>
          <a:schemeClr val="accent1"/>
        </a:buClr>
        <a:buFont typeface="Arial" pitchFamily="34" charset="0"/>
        <a:tabLst>
          <a:tab pos="135000" algn="l"/>
          <a:tab pos="270000" algn="l"/>
          <a:tab pos="405000" algn="l"/>
          <a:tab pos="540000" algn="l"/>
          <a:tab pos="675000" algn="l"/>
          <a:tab pos="810000" algn="l"/>
        </a:tabLst>
        <a:defRPr sz="2100" kern="1200" spc="-15" baseline="0">
          <a:solidFill>
            <a:schemeClr val="tx2"/>
          </a:solidFill>
          <a:latin typeface="+mn-lt"/>
          <a:ea typeface="+mn-ea"/>
          <a:cs typeface="+mn-cs"/>
        </a:defRPr>
      </a:lvl1pPr>
      <a:lvl2pPr marL="214313" indent="-214313" algn="l" defTabSz="135000" rtl="0" fontAlgn="base">
        <a:spcBef>
          <a:spcPts val="225"/>
        </a:spcBef>
        <a:spcAft>
          <a:spcPct val="0"/>
        </a:spcAft>
        <a:buClr>
          <a:schemeClr val="accent1"/>
        </a:buClr>
        <a:buSzPct val="140000"/>
        <a:buFont typeface="Arial" panose="020B0604020202020204" pitchFamily="34" charset="0"/>
        <a:buChar char="•"/>
        <a:tabLst>
          <a:tab pos="135731" algn="l"/>
          <a:tab pos="267891" algn="l"/>
          <a:tab pos="403622" algn="l"/>
          <a:tab pos="535781" algn="l"/>
          <a:tab pos="672704" algn="l"/>
        </a:tabLst>
        <a:defRPr sz="1350" kern="1200" spc="-15" baseline="0">
          <a:solidFill>
            <a:schemeClr val="tx2"/>
          </a:solidFill>
          <a:latin typeface="+mn-lt"/>
          <a:ea typeface="+mn-ea"/>
          <a:cs typeface="+mn-cs"/>
        </a:defRPr>
      </a:lvl2pPr>
      <a:lvl3pPr marL="350044" indent="-214313" algn="l" defTabSz="135000" rtl="0" fontAlgn="base">
        <a:spcBef>
          <a:spcPts val="225"/>
        </a:spcBef>
        <a:spcAft>
          <a:spcPct val="0"/>
        </a:spcAft>
        <a:buClr>
          <a:schemeClr val="tx2"/>
        </a:buClr>
        <a:buSzPct val="140000"/>
        <a:buFont typeface="Arial" panose="020B0604020202020204" pitchFamily="34" charset="0"/>
        <a:buChar char="•"/>
        <a:tabLst>
          <a:tab pos="134541" algn="l"/>
          <a:tab pos="267891" algn="l"/>
          <a:tab pos="269081" algn="l"/>
          <a:tab pos="403622" algn="l"/>
          <a:tab pos="539354" algn="l"/>
          <a:tab pos="673894" algn="l"/>
          <a:tab pos="809625" algn="l"/>
        </a:tabLst>
        <a:defRPr sz="1350" kern="1200" spc="-15" baseline="0">
          <a:solidFill>
            <a:schemeClr val="tx2"/>
          </a:solidFill>
          <a:latin typeface="+mn-lt"/>
          <a:ea typeface="+mn-ea"/>
          <a:cs typeface="+mn-cs"/>
        </a:defRPr>
      </a:lvl3pPr>
      <a:lvl4pPr marL="482204" indent="-214313" algn="l" defTabSz="135000" rtl="0" fontAlgn="base">
        <a:spcBef>
          <a:spcPts val="225"/>
        </a:spcBef>
        <a:spcAft>
          <a:spcPct val="0"/>
        </a:spcAft>
        <a:buClr>
          <a:schemeClr val="accent1"/>
        </a:buClr>
        <a:buSzPct val="140000"/>
        <a:buFont typeface="Arial" panose="020B0604020202020204" pitchFamily="34" charset="0"/>
        <a:buChar char="•"/>
        <a:tabLst>
          <a:tab pos="135000" algn="l"/>
          <a:tab pos="270000" algn="l"/>
          <a:tab pos="405000" algn="l"/>
          <a:tab pos="540000" algn="l"/>
          <a:tab pos="675000" algn="l"/>
          <a:tab pos="810000" algn="l"/>
        </a:tabLst>
        <a:defRPr sz="1350" kern="1200" spc="-15" baseline="0">
          <a:solidFill>
            <a:schemeClr val="tx2"/>
          </a:solidFill>
          <a:latin typeface="+mn-lt"/>
          <a:ea typeface="+mn-ea"/>
          <a:cs typeface="+mn-cs"/>
        </a:defRPr>
      </a:lvl4pPr>
      <a:lvl5pPr marL="617934" indent="-214313" algn="l" defTabSz="135000" rtl="0" fontAlgn="base">
        <a:spcBef>
          <a:spcPts val="225"/>
        </a:spcBef>
        <a:spcAft>
          <a:spcPct val="0"/>
        </a:spcAft>
        <a:buClr>
          <a:schemeClr val="tx2"/>
        </a:buClr>
        <a:buSzPct val="140000"/>
        <a:buFont typeface="Arial" panose="020B0604020202020204" pitchFamily="34" charset="0"/>
        <a:buChar char="•"/>
        <a:tabLst>
          <a:tab pos="134541" algn="l"/>
          <a:tab pos="269081" algn="l"/>
          <a:tab pos="404813" algn="l"/>
          <a:tab pos="539354" algn="l"/>
          <a:tab pos="809625" algn="l"/>
        </a:tabLst>
        <a:defRPr sz="1350" kern="1200" spc="-15" baseline="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72" userDrawn="1">
          <p15:clr>
            <a:srgbClr val="F26B43"/>
          </p15:clr>
        </p15:guide>
        <p15:guide id="2" pos="5216" userDrawn="1">
          <p15:clr>
            <a:srgbClr val="F26B43"/>
          </p15:clr>
        </p15:guide>
        <p15:guide id="4" orient="horz" pos="981" userDrawn="1">
          <p15:clr>
            <a:srgbClr val="F26B43"/>
          </p15:clr>
        </p15:guide>
        <p15:guide id="6" pos="5602" userDrawn="1">
          <p15:clr>
            <a:srgbClr val="F26B43"/>
          </p15:clr>
        </p15:guide>
        <p15:guide id="7" orient="horz" pos="4110" userDrawn="1">
          <p15:clr>
            <a:srgbClr val="F26B43"/>
          </p15:clr>
        </p15:guide>
        <p15:guide id="8" orient="horz" pos="3974" userDrawn="1">
          <p15:clr>
            <a:srgbClr val="F26B43"/>
          </p15:clr>
        </p15:guide>
        <p15:guide id="9" orient="horz" pos="663" userDrawn="1">
          <p15:clr>
            <a:srgbClr val="F26B43"/>
          </p15:clr>
        </p15:guide>
        <p15:guide id="10" orient="horz" pos="142" userDrawn="1">
          <p15:clr>
            <a:srgbClr val="F26B43"/>
          </p15:clr>
        </p15:guide>
        <p15:guide id="11" pos="158" userDrawn="1">
          <p15:clr>
            <a:srgbClr val="F26B43"/>
          </p15:clr>
        </p15:guide>
        <p15:guide id="12" pos="3243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  <p15:guide id="14" orient="horz" pos="38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microsoft.com/office/2014/relationships/chartEx" Target="../charts/chartEx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13"/>
          </p:nvPr>
        </p:nvSpPr>
        <p:spPr>
          <a:xfrm>
            <a:off x="0" y="4428111"/>
            <a:ext cx="9144001" cy="2493277"/>
          </a:xfrm>
        </p:spPr>
        <p:txBody>
          <a:bodyPr>
            <a:normAutofit/>
          </a:bodyPr>
          <a:lstStyle/>
          <a:p>
            <a:r>
              <a:rPr lang="pl-PL" sz="2700" b="1" dirty="0"/>
              <a:t>Wolna nie znaczy niezależna. </a:t>
            </a:r>
            <a:br>
              <a:rPr lang="pl-PL" sz="2700" b="1" dirty="0"/>
            </a:br>
            <a:r>
              <a:rPr lang="pl-PL" sz="2700" b="1" dirty="0"/>
              <a:t>Prasa lokalna między zadaniami a oczekiwaniami</a:t>
            </a:r>
          </a:p>
          <a:p>
            <a:endParaRPr lang="pl-PL" sz="1800" b="1" dirty="0">
              <a:solidFill>
                <a:schemeClr val="tx1"/>
              </a:solidFill>
            </a:endParaRPr>
          </a:p>
          <a:p>
            <a:r>
              <a:rPr lang="pl-PL" sz="1800" b="1" dirty="0">
                <a:solidFill>
                  <a:schemeClr val="tx1"/>
                </a:solidFill>
              </a:rPr>
              <a:t>dr Jolanta Kępa-Mętrak</a:t>
            </a:r>
            <a:endParaRPr lang="pl-PL" sz="3600" dirty="0"/>
          </a:p>
        </p:txBody>
      </p:sp>
      <p:pic>
        <p:nvPicPr>
          <p:cNvPr id="6" name="Symbol zastępczy obrazu 3">
            <a:extLst>
              <a:ext uri="{FF2B5EF4-FFF2-40B4-BE49-F238E27FC236}">
                <a16:creationId xmlns:a16="http://schemas.microsoft.com/office/drawing/2014/main" id="{48E133C5-4225-4E3A-9C25-5F5E7D7E2C0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15" b="21315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65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908A9467-ADD8-487B-9DBF-A327A2E71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Wykres 2. Prasa samorządowa w powiatach województwa śląskiego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1" name="Symbol zastępczy wykresu 10">
                <a:extLst>
                  <a:ext uri="{FF2B5EF4-FFF2-40B4-BE49-F238E27FC236}">
                    <a16:creationId xmlns:a16="http://schemas.microsoft.com/office/drawing/2014/main" id="{267C724B-70DF-432D-8B5A-3B0E53BA9C77}"/>
                  </a:ext>
                </a:extLst>
              </p:cNvPr>
              <p:cNvGraphicFramePr>
                <a:graphicFrameLocks noGrp="1"/>
              </p:cNvGraphicFramePr>
              <p:nvPr>
                <p:ph type="chart" sz="quarter" idx="13"/>
                <p:extLst>
                  <p:ext uri="{D42A27DB-BD31-4B8C-83A1-F6EECF244321}">
                    <p14:modId xmlns:p14="http://schemas.microsoft.com/office/powerpoint/2010/main" val="2374317383"/>
                  </p:ext>
                </p:extLst>
              </p:nvPr>
            </p:nvGraphicFramePr>
            <p:xfrm>
              <a:off x="252413" y="1196752"/>
              <a:ext cx="8640762" cy="550861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11" name="Symbol zastępczy wykresu 10">
                <a:extLst>
                  <a:ext uri="{FF2B5EF4-FFF2-40B4-BE49-F238E27FC236}">
                    <a16:creationId xmlns:a16="http://schemas.microsoft.com/office/drawing/2014/main" id="{267C724B-70DF-432D-8B5A-3B0E53BA9C7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2413" y="1196752"/>
                <a:ext cx="8640762" cy="5508612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pole tekstowe 11">
            <a:extLst>
              <a:ext uri="{FF2B5EF4-FFF2-40B4-BE49-F238E27FC236}">
                <a16:creationId xmlns:a16="http://schemas.microsoft.com/office/drawing/2014/main" id="{7168FCA2-10A6-4695-89D0-41FF32325645}"/>
              </a:ext>
            </a:extLst>
          </p:cNvPr>
          <p:cNvSpPr txBox="1"/>
          <p:nvPr/>
        </p:nvSpPr>
        <p:spPr>
          <a:xfrm>
            <a:off x="4409982" y="4429778"/>
            <a:ext cx="324036" cy="2520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pl-PL" sz="1400" dirty="0"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157552A4-8535-41FF-B7EC-11168123532A}"/>
              </a:ext>
            </a:extLst>
          </p:cNvPr>
          <p:cNvSpPr txBox="1"/>
          <p:nvPr/>
        </p:nvSpPr>
        <p:spPr>
          <a:xfrm>
            <a:off x="1799692" y="4060354"/>
            <a:ext cx="324036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pl-PL" sz="1400" dirty="0">
                <a:solidFill>
                  <a:schemeClr val="bg1"/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34036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908A9467-ADD8-487B-9DBF-A327A2E71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Wykres 3. Prasa samorządowa w powiatach województwa świętokrzyskiego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1" name="Symbol zastępczy wykresu 10">
                <a:extLst>
                  <a:ext uri="{FF2B5EF4-FFF2-40B4-BE49-F238E27FC236}">
                    <a16:creationId xmlns:a16="http://schemas.microsoft.com/office/drawing/2014/main" id="{267C724B-70DF-432D-8B5A-3B0E53BA9C77}"/>
                  </a:ext>
                </a:extLst>
              </p:cNvPr>
              <p:cNvGraphicFramePr>
                <a:graphicFrameLocks noGrp="1"/>
              </p:cNvGraphicFramePr>
              <p:nvPr>
                <p:ph type="chart" sz="quarter" idx="13"/>
                <p:extLst>
                  <p:ext uri="{D42A27DB-BD31-4B8C-83A1-F6EECF244321}">
                    <p14:modId xmlns:p14="http://schemas.microsoft.com/office/powerpoint/2010/main" val="3673907989"/>
                  </p:ext>
                </p:extLst>
              </p:nvPr>
            </p:nvGraphicFramePr>
            <p:xfrm>
              <a:off x="252413" y="1196752"/>
              <a:ext cx="8640762" cy="550861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11" name="Symbol zastępczy wykresu 10">
                <a:extLst>
                  <a:ext uri="{FF2B5EF4-FFF2-40B4-BE49-F238E27FC236}">
                    <a16:creationId xmlns:a16="http://schemas.microsoft.com/office/drawing/2014/main" id="{267C724B-70DF-432D-8B5A-3B0E53BA9C7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2413" y="1196752"/>
                <a:ext cx="8640762" cy="5508612"/>
              </a:xfrm>
              <a:prstGeom prst="rect">
                <a:avLst/>
              </a:prstGeom>
            </p:spPr>
          </p:pic>
        </mc:Fallback>
      </mc:AlternateContent>
      <p:sp>
        <p:nvSpPr>
          <p:cNvPr id="2" name="pole tekstowe 1">
            <a:extLst>
              <a:ext uri="{FF2B5EF4-FFF2-40B4-BE49-F238E27FC236}">
                <a16:creationId xmlns:a16="http://schemas.microsoft.com/office/drawing/2014/main" id="{0A748AA5-B800-483A-BEFA-4B605CF1556B}"/>
              </a:ext>
            </a:extLst>
          </p:cNvPr>
          <p:cNvSpPr txBox="1"/>
          <p:nvPr/>
        </p:nvSpPr>
        <p:spPr>
          <a:xfrm>
            <a:off x="2988262" y="5121188"/>
            <a:ext cx="288032" cy="2880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pl-PL" sz="1400" dirty="0">
                <a:solidFill>
                  <a:schemeClr val="bg1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38338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2FC20F-2A00-4F6F-8768-18A32BAA8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Wydawcy prasy samorządowej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BED18E0-0FC9-410E-BE58-9E36284FB9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7564" y="1557339"/>
            <a:ext cx="8245612" cy="45720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2400" dirty="0"/>
              <a:t>Jednostki własne samorządu (wydziały, sekcje).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2400" dirty="0"/>
              <a:t>Organizacje pozarządowe (stowarzyszenia, fundacje).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2400" dirty="0"/>
              <a:t>Ośrodki (centra) kultury.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2400" dirty="0"/>
              <a:t>Biblioteki.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2400" dirty="0"/>
              <a:t>Podmioty prywatne (spółki, osoby fizyczne) działające na zlecenie samorządów i przez nie finansowane.</a:t>
            </a:r>
          </a:p>
        </p:txBody>
      </p:sp>
    </p:spTree>
    <p:extLst>
      <p:ext uri="{BB962C8B-B14F-4D97-AF65-F5344CB8AC3E}">
        <p14:creationId xmlns:p14="http://schemas.microsoft.com/office/powerpoint/2010/main" val="344829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2FC20F-2A00-4F6F-8768-18A32BAA8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Podział prasy samorządowej według kryterium </a:t>
            </a:r>
            <a:br>
              <a:rPr lang="pl-PL" dirty="0"/>
            </a:br>
            <a:r>
              <a:rPr lang="pl-PL" dirty="0"/>
              <a:t>formalno-treściowego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BED18E0-0FC9-410E-BE58-9E36284FB9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7564" y="1557339"/>
            <a:ext cx="8245612" cy="45720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2400" dirty="0"/>
              <a:t>Biuletyny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2400" dirty="0"/>
              <a:t>Gazety / czasopisma</a:t>
            </a:r>
          </a:p>
        </p:txBody>
      </p:sp>
    </p:spTree>
    <p:extLst>
      <p:ext uri="{BB962C8B-B14F-4D97-AF65-F5344CB8AC3E}">
        <p14:creationId xmlns:p14="http://schemas.microsoft.com/office/powerpoint/2010/main" val="304555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44033713-C2B5-4825-80E1-A601C1401D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" t="1170" r="1493" b="1176"/>
          <a:stretch/>
        </p:blipFill>
        <p:spPr>
          <a:xfrm>
            <a:off x="2195736" y="80628"/>
            <a:ext cx="4680520" cy="66967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4118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archiwum.ustron.pl/media/cache/gazeta_front_okladka/media/gazeta/2018/16.jpg">
            <a:extLst>
              <a:ext uri="{FF2B5EF4-FFF2-40B4-BE49-F238E27FC236}">
                <a16:creationId xmlns:a16="http://schemas.microsoft.com/office/drawing/2014/main" id="{98C3F2FD-21DA-4BDA-A8CA-7892788A3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80628"/>
            <a:ext cx="4748886" cy="66611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81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2FC20F-2A00-4F6F-8768-18A32BAA8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Opinia Helsińskiej Fundacji Praw Człowieka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BED18E0-0FC9-410E-BE58-9E36284FB9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7584" y="1376772"/>
            <a:ext cx="7867222" cy="4572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400" i="1" dirty="0"/>
              <a:t>Ze względu na wysoki stopień upolitycznienia mediów samorządowych, ich działalność wydawnicza powinna ograniczać się do publikacji biuletynu informacyjnego, w którym zamieszczane byłyby obiektywne informacje użyteczności publicznej, ewentualnie publikacje związane z promocją gminy czy powiatu. W żadnym razie pisma te nie powinny pełnić funkcji „zwykłego” medium.</a:t>
            </a:r>
          </a:p>
        </p:txBody>
      </p:sp>
    </p:spTree>
    <p:extLst>
      <p:ext uri="{BB962C8B-B14F-4D97-AF65-F5344CB8AC3E}">
        <p14:creationId xmlns:p14="http://schemas.microsoft.com/office/powerpoint/2010/main" val="132473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2FC20F-2A00-4F6F-8768-18A32BAA8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Opinia prof. Michała Kuleszy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BED18E0-0FC9-410E-BE58-9E36284FB9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7584" y="1376772"/>
            <a:ext cx="7867222" cy="4572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400" i="1" dirty="0"/>
              <a:t>Ustawodawca nie stwarza administracyjnych czy też ustrojowych barier dla działalności wydawniczej jednostek samorządu terytorialnego, w tym w szczególności polegającej na wydawaniu tzw. prasy lokalnej, jeżeli cel tej działalności mieści się w ramach ustawowo zakreślonych.</a:t>
            </a:r>
          </a:p>
          <a:p>
            <a:pPr>
              <a:lnSpc>
                <a:spcPct val="150000"/>
              </a:lnSpc>
            </a:pPr>
            <a:endParaRPr lang="pl-PL" sz="2400" i="1" dirty="0"/>
          </a:p>
          <a:p>
            <a:pPr>
              <a:lnSpc>
                <a:spcPct val="150000"/>
              </a:lnSpc>
            </a:pPr>
            <a:r>
              <a:rPr lang="pl-PL" sz="2400" i="1" dirty="0"/>
              <a:t>W ramach własnego budżetu /.../ nie jest możliwe wydawanie czegokolwiek poza biuletynem.</a:t>
            </a:r>
          </a:p>
        </p:txBody>
      </p:sp>
    </p:spTree>
    <p:extLst>
      <p:ext uri="{BB962C8B-B14F-4D97-AF65-F5344CB8AC3E}">
        <p14:creationId xmlns:p14="http://schemas.microsoft.com/office/powerpoint/2010/main" val="105988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2FC20F-2A00-4F6F-8768-18A32BAA8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232756"/>
            <a:ext cx="7992888" cy="4235027"/>
          </a:xfrm>
        </p:spPr>
        <p:txBody>
          <a:bodyPr>
            <a:normAutofit/>
          </a:bodyPr>
          <a:lstStyle/>
          <a:p>
            <a:r>
              <a:rPr lang="pl-PL" dirty="0"/>
              <a:t>Aktywności medialnej, szczególnie na lokalnych rynkach, nie da się wyizolować od polityki. </a:t>
            </a:r>
            <a:br>
              <a:rPr lang="pl-PL" dirty="0"/>
            </a:br>
            <a:r>
              <a:rPr lang="pl-PL" dirty="0"/>
              <a:t>Każdy samorząd prowadzi ją we własnym zakresie, a wydawanie pisma urzędowego traktuje jako jej element w zakresie informacji i promocji gminy, powiatu, województwa. </a:t>
            </a:r>
            <a:br>
              <a:rPr lang="pl-PL" sz="3200" i="1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1472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2FC20F-2A00-4F6F-8768-18A32BAA8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Lokalny monitoring wolności mediów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BED18E0-0FC9-410E-BE58-9E36284FB9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7584" y="1376772"/>
            <a:ext cx="7867222" cy="45720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2400" dirty="0" err="1"/>
              <a:t>Blogerka</a:t>
            </a:r>
            <a:r>
              <a:rPr lang="pl-PL" sz="2400" dirty="0"/>
              <a:t> z Włocławka zarzucała władzy, że ukrywa przed mediami niektóre fakty i nie traktuje jednakowo wszystkich redakcji.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2400" dirty="0"/>
              <a:t>W lubuskim ostra krytyka dotyczyła burmistrza gminy Żary.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2400" dirty="0"/>
              <a:t>Wielkopolski </a:t>
            </a:r>
            <a:r>
              <a:rPr lang="pl-PL" sz="2400" dirty="0" err="1"/>
              <a:t>bloger</a:t>
            </a:r>
            <a:r>
              <a:rPr lang="pl-PL" sz="2400" dirty="0"/>
              <a:t> alarmował: </a:t>
            </a:r>
            <a:r>
              <a:rPr lang="pl-PL" sz="2400" i="1" dirty="0"/>
              <a:t>Starosta [wągrowiecki] pisze list do redaktora naczelnego i poucza go, jak prowadzić gazetę! </a:t>
            </a:r>
          </a:p>
        </p:txBody>
      </p:sp>
    </p:spTree>
    <p:extLst>
      <p:ext uri="{BB962C8B-B14F-4D97-AF65-F5344CB8AC3E}">
        <p14:creationId xmlns:p14="http://schemas.microsoft.com/office/powerpoint/2010/main" val="348948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Główne tezy:</a:t>
            </a:r>
          </a:p>
        </p:txBody>
      </p:sp>
      <p:sp>
        <p:nvSpPr>
          <p:cNvPr id="12" name="Symbol zastępczy tekstu 8"/>
          <p:cNvSpPr>
            <a:spLocks noGrp="1"/>
          </p:cNvSpPr>
          <p:nvPr>
            <p:ph type="body" sz="quarter" idx="10"/>
          </p:nvPr>
        </p:nvSpPr>
        <p:spPr>
          <a:xfrm>
            <a:off x="683569" y="1592796"/>
            <a:ext cx="8317619" cy="3429000"/>
          </a:xfrm>
        </p:spPr>
        <p:txBody>
          <a:bodyPr/>
          <a:lstStyle/>
          <a:p>
            <a:pPr marL="385763" indent="-385763">
              <a:lnSpc>
                <a:spcPct val="150000"/>
              </a:lnSpc>
              <a:buFont typeface="+mj-lt"/>
              <a:buAutoNum type="arabicPeriod"/>
            </a:pPr>
            <a:r>
              <a:rPr lang="pl-PL" sz="2400" dirty="0"/>
              <a:t>Zależność polityczna.</a:t>
            </a:r>
          </a:p>
          <a:p>
            <a:pPr marL="385763" indent="-385763">
              <a:lnSpc>
                <a:spcPct val="150000"/>
              </a:lnSpc>
              <a:buFont typeface="+mj-lt"/>
              <a:buAutoNum type="arabicPeriod"/>
            </a:pPr>
            <a:r>
              <a:rPr lang="pl-PL" sz="2400" dirty="0"/>
              <a:t>Zależność ekonomiczna.</a:t>
            </a:r>
          </a:p>
          <a:p>
            <a:pPr marL="385763" indent="-385763">
              <a:lnSpc>
                <a:spcPct val="150000"/>
              </a:lnSpc>
              <a:buFont typeface="+mj-lt"/>
              <a:buAutoNum type="arabicPeriod"/>
            </a:pPr>
            <a:r>
              <a:rPr lang="pl-PL" sz="2400" dirty="0"/>
              <a:t>Zależność organizacyjna.</a:t>
            </a:r>
          </a:p>
          <a:p>
            <a:pPr marL="257175" indent="-257175">
              <a:buFont typeface="+mj-lt"/>
              <a:buAutoNum type="arabicPeriod"/>
            </a:pPr>
            <a:endParaRPr lang="pl-PL" sz="2400" dirty="0"/>
          </a:p>
          <a:p>
            <a:pPr marL="257175" indent="-257175">
              <a:buFont typeface="+mj-lt"/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6066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2FC20F-2A00-4F6F-8768-18A32BAA8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/>
              <a:t>Stanowisko Regionalnej Izby Obrachunkowej we Wrocławiu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BED18E0-0FC9-410E-BE58-9E36284FB9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7584" y="1376772"/>
            <a:ext cx="7867222" cy="4572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sz="2400" dirty="0"/>
              <a:t>Gmina musi dążyć do zaspokajania zbiorowych potrzeb mieszkańców. Niedopuszczalne jest krytykowanie opozycji na łamach gminnego periodyku, ukazywanie jej w negatywnym świetle, szczególnie, że ona też partycypuje w wydawaniu pisma, </a:t>
            </a:r>
            <a:r>
              <a:rPr lang="pl-PL" sz="2400" b="1" dirty="0"/>
              <a:t>finansowanego z budżetu</a:t>
            </a:r>
            <a:r>
              <a:rPr lang="pl-PL" sz="2400" dirty="0"/>
              <a:t>. Warunek zaspokajania potrzeb publicznych spełniają </a:t>
            </a:r>
            <a:r>
              <a:rPr lang="pl-PL" sz="2400" i="1" dirty="0"/>
              <a:t>informacje o działaniach i zamierzeniach organów gminy i jej jednostek organizacyjnych, w tym o aktach prawa miejscowego, organizowanych akcjach, imprezach.</a:t>
            </a:r>
          </a:p>
        </p:txBody>
      </p:sp>
    </p:spTree>
    <p:extLst>
      <p:ext uri="{BB962C8B-B14F-4D97-AF65-F5344CB8AC3E}">
        <p14:creationId xmlns:p14="http://schemas.microsoft.com/office/powerpoint/2010/main" val="178151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2FC20F-2A00-4F6F-8768-18A32BAA8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Modele relacji między samorządami a zespołami redakcyjnymi wg prof. Stanisława Michalczyka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BED18E0-0FC9-410E-BE58-9E36284FB9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7584" y="1376772"/>
            <a:ext cx="7867222" cy="4572000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2400" dirty="0"/>
              <a:t>dyrektorsko-cenzorski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2400" dirty="0"/>
              <a:t>doradczo-konsultacyjny 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2400" dirty="0"/>
              <a:t>liberalno-partnerski</a:t>
            </a:r>
            <a:endParaRPr lang="pl-PL" sz="2400" i="1" dirty="0"/>
          </a:p>
        </p:txBody>
      </p:sp>
    </p:spTree>
    <p:extLst>
      <p:ext uri="{BB962C8B-B14F-4D97-AF65-F5344CB8AC3E}">
        <p14:creationId xmlns:p14="http://schemas.microsoft.com/office/powerpoint/2010/main" val="382962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2FC20F-2A00-4F6F-8768-18A32BAA8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232756"/>
            <a:ext cx="7992888" cy="4235027"/>
          </a:xfrm>
        </p:spPr>
        <p:txBody>
          <a:bodyPr>
            <a:normAutofit/>
          </a:bodyPr>
          <a:lstStyle/>
          <a:p>
            <a:r>
              <a:rPr lang="pl-PL" dirty="0"/>
              <a:t>Redaktor naczelny i cały zespół, niezależnie od tego jak jest powoływany, musi realizować politykę wydawcy.</a:t>
            </a:r>
            <a:br>
              <a:rPr lang="pl-PL" sz="3200" i="1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9489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2FC20F-2A00-4F6F-8768-18A32BAA8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Typy pism samorządowych o treściach ogólnych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BED18E0-0FC9-410E-BE58-9E36284FB9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7584" y="1376772"/>
            <a:ext cx="7867222" cy="4572000"/>
          </a:xfrm>
        </p:spPr>
        <p:txBody>
          <a:bodyPr>
            <a:noAutofit/>
          </a:bodyPr>
          <a:lstStyle/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2400" dirty="0"/>
              <a:t>informator urzędowy,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2400" dirty="0"/>
              <a:t>informator miejski (gminny, miejsko-gminny, powiatowy),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2400" dirty="0"/>
              <a:t>czasopismo informacyjno-opiniotwórcze. </a:t>
            </a:r>
          </a:p>
        </p:txBody>
      </p:sp>
    </p:spTree>
    <p:extLst>
      <p:ext uri="{BB962C8B-B14F-4D97-AF65-F5344CB8AC3E}">
        <p14:creationId xmlns:p14="http://schemas.microsoft.com/office/powerpoint/2010/main" val="354254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2FC20F-2A00-4F6F-8768-18A32BAA8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Stowarzyszenie Gazet Lokalnych i Helsińska Fundacja Praw Człowieka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BED18E0-0FC9-410E-BE58-9E36284FB9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7584" y="1376772"/>
            <a:ext cx="7867222" cy="4572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sz="2400" dirty="0"/>
              <a:t>Apel w sprawie ograniczenia wydawania prasy samorządowej, która stanowi </a:t>
            </a:r>
            <a:r>
              <a:rPr lang="pl-PL" sz="2400" i="1" dirty="0"/>
              <a:t>jedno z najpoważniejszych zagrożeń dla wolności słowa na poziomie lokalnym</a:t>
            </a:r>
            <a:r>
              <a:rPr lang="pl-PL" sz="2400" dirty="0"/>
              <a:t>. 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Istnienie prasy samorządowej utrudnia funkcjonowanie na tym samym rynku prasy prywatnej, a lokalną rzeczywistość przedstawia w sposób korzystny dla władzy. 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Zastrzeżenia budzi też sprzedaż egzemplarzowa periodyków samorządowych, co jest sprzeczne z gwarantowanym ustawowo bezpłatnym dostępem do informacji publicznej. </a:t>
            </a:r>
          </a:p>
        </p:txBody>
      </p:sp>
    </p:spTree>
    <p:extLst>
      <p:ext uri="{BB962C8B-B14F-4D97-AF65-F5344CB8AC3E}">
        <p14:creationId xmlns:p14="http://schemas.microsoft.com/office/powerpoint/2010/main" val="304591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2FC20F-2A00-4F6F-8768-18A32BAA8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Media pierwszą władzą, a nie czwartą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BED18E0-0FC9-410E-BE58-9E36284FB9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7584" y="1376772"/>
            <a:ext cx="7867222" cy="4572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sz="2400" dirty="0"/>
              <a:t>Szczególnie mediów lokalnych od polityki, a więc i władzy, oddzielić się nie da. Albo są to media władzę popierające, albo stojące w opozycji do niej. Lokalne środowiska są zbyt małe, a wspólnoty je tworzące za bardzo zależne od lokalnych układów, żeby mogły powstać media w pełni niezależne</a:t>
            </a:r>
            <a:r>
              <a:rPr lang="pl-PL" sz="2400"/>
              <a:t>. Niezależność </a:t>
            </a:r>
            <a:r>
              <a:rPr lang="pl-PL" sz="2400" dirty="0"/>
              <a:t>polega zwykle na tym, że popierając jednych, dyskredytuje się innych. A wszystko zmierza w jednym kierunku – osiągnięcia możliwie największego wpływu na lokalną politykę. </a:t>
            </a:r>
          </a:p>
        </p:txBody>
      </p:sp>
    </p:spTree>
    <p:extLst>
      <p:ext uri="{BB962C8B-B14F-4D97-AF65-F5344CB8AC3E}">
        <p14:creationId xmlns:p14="http://schemas.microsoft.com/office/powerpoint/2010/main" val="9155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pl-PL" sz="1500" b="1" dirty="0"/>
              <a:t>25–406 Kielce</a:t>
            </a:r>
          </a:p>
          <a:p>
            <a:r>
              <a:rPr lang="pl-PL" sz="1500" b="1" dirty="0"/>
              <a:t>ul. Świętokrzyska 21D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24"/>
          </p:nvPr>
        </p:nvSpPr>
        <p:spPr>
          <a:xfrm>
            <a:off x="3032829" y="4915056"/>
            <a:ext cx="2809596" cy="593176"/>
          </a:xfrm>
        </p:spPr>
        <p:txBody>
          <a:bodyPr>
            <a:normAutofit/>
          </a:bodyPr>
          <a:lstStyle/>
          <a:p>
            <a:r>
              <a:rPr lang="pl-PL" sz="1500" b="1" dirty="0"/>
              <a:t>+48 41 349 7142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pl-PL" sz="1500" dirty="0" err="1">
                <a:solidFill>
                  <a:schemeClr val="tx1">
                    <a:lumMod val="50000"/>
                  </a:schemeClr>
                </a:solidFill>
              </a:rPr>
              <a:t>website</a:t>
            </a:r>
            <a:r>
              <a:rPr lang="pl-PL" sz="1500" dirty="0">
                <a:solidFill>
                  <a:schemeClr val="tx1">
                    <a:lumMod val="50000"/>
                  </a:schemeClr>
                </a:solidFill>
              </a:rPr>
              <a:t>: idi.ujk.edu.pl</a:t>
            </a:r>
          </a:p>
          <a:p>
            <a:r>
              <a:rPr lang="pl-PL" sz="1500" dirty="0">
                <a:solidFill>
                  <a:schemeClr val="tx1">
                    <a:lumMod val="50000"/>
                  </a:schemeClr>
                </a:solidFill>
              </a:rPr>
              <a:t>e-mail: idi@ujk.edu.pl</a:t>
            </a:r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2956809" y="346210"/>
            <a:ext cx="5698328" cy="620960"/>
          </a:xfrm>
        </p:spPr>
        <p:txBody>
          <a:bodyPr>
            <a:normAutofit/>
          </a:bodyPr>
          <a:lstStyle/>
          <a:p>
            <a:r>
              <a:rPr lang="pl-PL" sz="4050" dirty="0"/>
              <a:t>DZIĘKUJĘ ZA UWAGĘ!</a:t>
            </a:r>
          </a:p>
        </p:txBody>
      </p:sp>
      <p:pic>
        <p:nvPicPr>
          <p:cNvPr id="9" name="Symbol zastępczy obrazu 8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02" b="24502"/>
          <a:stretch>
            <a:fillRect/>
          </a:stretch>
        </p:blipFill>
        <p:spPr/>
      </p:pic>
      <p:pic>
        <p:nvPicPr>
          <p:cNvPr id="2050" name="Picture 2" descr="http://idi.ujk.edu.pl/wp-content/uploads/2017/02/IDI_logo_oberg_60.jpg">
            <a:extLst>
              <a:ext uri="{FF2B5EF4-FFF2-40B4-BE49-F238E27FC236}">
                <a16:creationId xmlns:a16="http://schemas.microsoft.com/office/drawing/2014/main" id="{721A5530-A12C-4826-BE63-6626E5C75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91" y="235910"/>
            <a:ext cx="807045" cy="80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25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Cele:</a:t>
            </a:r>
          </a:p>
        </p:txBody>
      </p:sp>
      <p:sp>
        <p:nvSpPr>
          <p:cNvPr id="12" name="Symbol zastępczy tekstu 8"/>
          <p:cNvSpPr>
            <a:spLocks noGrp="1"/>
          </p:cNvSpPr>
          <p:nvPr>
            <p:ph type="body" sz="quarter" idx="10"/>
          </p:nvPr>
        </p:nvSpPr>
        <p:spPr>
          <a:xfrm>
            <a:off x="575557" y="2025254"/>
            <a:ext cx="8317619" cy="3429000"/>
          </a:xfrm>
        </p:spPr>
        <p:txBody>
          <a:bodyPr/>
          <a:lstStyle/>
          <a:p>
            <a:pPr marL="257175" indent="-257175">
              <a:buFont typeface="+mj-lt"/>
              <a:buAutoNum type="arabicPeriod"/>
            </a:pPr>
            <a:r>
              <a:rPr lang="pl-PL" dirty="0"/>
              <a:t>Określenie jak i dlaczego ludzie korzystają z mediów społecznościowych.</a:t>
            </a:r>
          </a:p>
          <a:p>
            <a:pPr marL="257175" indent="-257175">
              <a:buFont typeface="+mj-lt"/>
              <a:buAutoNum type="arabicPeriod"/>
            </a:pPr>
            <a:r>
              <a:rPr lang="pl-PL" dirty="0"/>
              <a:t>Jakie czynniki różnicują ich odbiór?</a:t>
            </a:r>
          </a:p>
          <a:p>
            <a:pPr marL="257175" indent="-257175">
              <a:buFont typeface="+mj-lt"/>
              <a:buAutoNum type="arabicPeriod"/>
            </a:pPr>
            <a:r>
              <a:rPr lang="pl-PL" dirty="0"/>
              <a:t>Jaki jest profil polskiego internauty?</a:t>
            </a:r>
          </a:p>
          <a:p>
            <a:pPr marL="257175" indent="-257175">
              <a:buFont typeface="+mj-lt"/>
              <a:buAutoNum type="arabicPeriod"/>
            </a:pPr>
            <a:r>
              <a:rPr lang="pl-PL" dirty="0"/>
              <a:t>Jak wygląda użytkowanie Internetu i </a:t>
            </a:r>
            <a:r>
              <a:rPr lang="pl-PL" dirty="0" err="1"/>
              <a:t>social</a:t>
            </a:r>
            <a:r>
              <a:rPr lang="pl-PL" dirty="0"/>
              <a:t> media w Polsce na tle świata?</a:t>
            </a:r>
          </a:p>
          <a:p>
            <a:pPr marL="257175" indent="-257175">
              <a:buFont typeface="+mj-lt"/>
              <a:buAutoNum type="arabicPeriod"/>
            </a:pPr>
            <a:endParaRPr lang="pl-PL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348B7B33-7E1D-408C-8C32-90296E177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99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Cel istnienia prasy samorządowej</a:t>
            </a:r>
          </a:p>
        </p:txBody>
      </p:sp>
      <p:sp>
        <p:nvSpPr>
          <p:cNvPr id="12" name="Symbol zastępczy tekstu 8"/>
          <p:cNvSpPr>
            <a:spLocks noGrp="1"/>
          </p:cNvSpPr>
          <p:nvPr>
            <p:ph type="body" sz="quarter" idx="10"/>
          </p:nvPr>
        </p:nvSpPr>
        <p:spPr>
          <a:xfrm>
            <a:off x="683569" y="2025254"/>
            <a:ext cx="8209607" cy="3429000"/>
          </a:xfrm>
        </p:spPr>
        <p:txBody>
          <a:bodyPr>
            <a:normAutofit/>
          </a:bodyPr>
          <a:lstStyle/>
          <a:p>
            <a:pPr marL="385763" indent="-385763">
              <a:lnSpc>
                <a:spcPct val="150000"/>
              </a:lnSpc>
              <a:buFont typeface="+mj-lt"/>
              <a:buAutoNum type="arabicPeriod"/>
            </a:pPr>
            <a:r>
              <a:rPr lang="pl-PL" sz="2400" dirty="0"/>
              <a:t>Dostarczanie informacji o działalności lokalnych samorządów. </a:t>
            </a:r>
          </a:p>
          <a:p>
            <a:pPr marL="385763" indent="-385763">
              <a:lnSpc>
                <a:spcPct val="150000"/>
              </a:lnSpc>
              <a:buFont typeface="+mj-lt"/>
              <a:buAutoNum type="arabicPeriod"/>
            </a:pPr>
            <a:r>
              <a:rPr lang="pl-PL" sz="2400" dirty="0"/>
              <a:t>Zachęcanie do angażowania się mieszkańców we wspólne sprawy.</a:t>
            </a:r>
          </a:p>
        </p:txBody>
      </p:sp>
    </p:spTree>
    <p:extLst>
      <p:ext uri="{BB962C8B-B14F-4D97-AF65-F5344CB8AC3E}">
        <p14:creationId xmlns:p14="http://schemas.microsoft.com/office/powerpoint/2010/main" val="67185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4">
            <a:extLst>
              <a:ext uri="{FF2B5EF4-FFF2-40B4-BE49-F238E27FC236}">
                <a16:creationId xmlns:a16="http://schemas.microsoft.com/office/drawing/2014/main" id="{887888D9-D8A2-435D-B56E-D0797BBF63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8002009"/>
              </p:ext>
            </p:extLst>
          </p:nvPr>
        </p:nvGraphicFramePr>
        <p:xfrm>
          <a:off x="968849" y="224644"/>
          <a:ext cx="7206302" cy="7056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Dokument" r:id="rId3" imgW="5923510" imgH="6822179" progId="Word.Document.12">
                  <p:embed/>
                </p:oleObj>
              </mc:Choice>
              <mc:Fallback>
                <p:oleObj name="Dokument" r:id="rId3" imgW="5923510" imgH="6822179" progId="Word.Document.12">
                  <p:embed/>
                  <p:pic>
                    <p:nvPicPr>
                      <p:cNvPr id="5" name="Symbol zastępczy zawartości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849" y="224644"/>
                        <a:ext cx="7206302" cy="70567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183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D:\NOWA KSIAZKA\a Mapy nowe a\3- 2014 TABELA 5 uzupelnione.jpg">
            <a:extLst>
              <a:ext uri="{FF2B5EF4-FFF2-40B4-BE49-F238E27FC236}">
                <a16:creationId xmlns:a16="http://schemas.microsoft.com/office/drawing/2014/main" id="{8E956B94-519C-4116-B7E2-4B45A026E8A8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40668"/>
            <a:ext cx="8064896" cy="6417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D72B823F-5F49-4452-AABC-6CB12E650989}"/>
              </a:ext>
            </a:extLst>
          </p:cNvPr>
          <p:cNvSpPr txBox="1"/>
          <p:nvPr/>
        </p:nvSpPr>
        <p:spPr>
          <a:xfrm>
            <a:off x="611560" y="224644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b="1" dirty="0">
                <a:solidFill>
                  <a:schemeClr val="accent1"/>
                </a:solidFill>
                <a:latin typeface="+mn-lt"/>
                <a:ea typeface="+mj-ea"/>
                <a:cs typeface="Arial" pitchFamily="34" charset="0"/>
              </a:rPr>
              <a:t>Mapa 1. Stan liczbowy czasopism samorządowych </a:t>
            </a:r>
            <a:br>
              <a:rPr lang="pl-PL" sz="2200" b="1" dirty="0">
                <a:solidFill>
                  <a:schemeClr val="accent1"/>
                </a:solidFill>
                <a:latin typeface="+mn-lt"/>
                <a:ea typeface="+mj-ea"/>
                <a:cs typeface="Arial" pitchFamily="34" charset="0"/>
              </a:rPr>
            </a:br>
            <a:r>
              <a:rPr lang="pl-PL" sz="2200" b="1" dirty="0">
                <a:solidFill>
                  <a:schemeClr val="accent1"/>
                </a:solidFill>
                <a:latin typeface="+mn-lt"/>
                <a:ea typeface="+mj-ea"/>
                <a:cs typeface="Arial" pitchFamily="34" charset="0"/>
              </a:rPr>
              <a:t>w poszczególnych województwach w 2014 r.</a:t>
            </a:r>
          </a:p>
        </p:txBody>
      </p:sp>
    </p:spTree>
    <p:extLst>
      <p:ext uri="{BB962C8B-B14F-4D97-AF65-F5344CB8AC3E}">
        <p14:creationId xmlns:p14="http://schemas.microsoft.com/office/powerpoint/2010/main" val="113043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D:\NOWA KSIAZKA\a Mapy nowe a\3- 2014 TABELA 5 uzupelnione.jpg">
            <a:extLst>
              <a:ext uri="{FF2B5EF4-FFF2-40B4-BE49-F238E27FC236}">
                <a16:creationId xmlns:a16="http://schemas.microsoft.com/office/drawing/2014/main" id="{8E956B94-519C-4116-B7E2-4B45A026E8A8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4664"/>
            <a:ext cx="7632848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D72B823F-5F49-4452-AABC-6CB12E650989}"/>
              </a:ext>
            </a:extLst>
          </p:cNvPr>
          <p:cNvSpPr txBox="1"/>
          <p:nvPr/>
        </p:nvSpPr>
        <p:spPr>
          <a:xfrm>
            <a:off x="1763688" y="5877272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Mapa 1. Stan liczbowy czasopism samorządowych </a:t>
            </a:r>
            <a:br>
              <a:rPr lang="pl-PL" dirty="0"/>
            </a:br>
            <a:r>
              <a:rPr lang="pl-PL" dirty="0"/>
              <a:t>w poszczególnych województwach w 2014 r.</a:t>
            </a:r>
          </a:p>
        </p:txBody>
      </p:sp>
      <p:pic>
        <p:nvPicPr>
          <p:cNvPr id="4" name="Obraz 3" descr="D:\NOWA KSIAZKA\a Mapy nowe a\TABLICA POLSKA2_poprawione.jpg">
            <a:extLst>
              <a:ext uri="{FF2B5EF4-FFF2-40B4-BE49-F238E27FC236}">
                <a16:creationId xmlns:a16="http://schemas.microsoft.com/office/drawing/2014/main" id="{FBBA1BDE-7F45-436F-A2BA-4B421D31D77B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84685"/>
            <a:ext cx="8136904" cy="6380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B48AB81C-1314-4EEB-AB4D-F7371DF37541}"/>
              </a:ext>
            </a:extLst>
          </p:cNvPr>
          <p:cNvSpPr txBox="1"/>
          <p:nvPr/>
        </p:nvSpPr>
        <p:spPr>
          <a:xfrm>
            <a:off x="395536" y="169098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b="1" dirty="0">
                <a:solidFill>
                  <a:schemeClr val="accent1"/>
                </a:solidFill>
                <a:latin typeface="+mn-lt"/>
                <a:ea typeface="+mj-ea"/>
                <a:cs typeface="Arial" pitchFamily="34" charset="0"/>
              </a:rPr>
              <a:t>Mapa 2. Stopień nasycenia rynku periodykami samorządowymi </a:t>
            </a:r>
            <a:br>
              <a:rPr lang="pl-PL" sz="2200" b="1" dirty="0">
                <a:solidFill>
                  <a:schemeClr val="accent1"/>
                </a:solidFill>
                <a:latin typeface="+mn-lt"/>
                <a:ea typeface="+mj-ea"/>
                <a:cs typeface="Arial" pitchFamily="34" charset="0"/>
              </a:rPr>
            </a:br>
            <a:r>
              <a:rPr lang="pl-PL" sz="2200" b="1" dirty="0">
                <a:solidFill>
                  <a:schemeClr val="accent1"/>
                </a:solidFill>
                <a:latin typeface="+mn-lt"/>
                <a:ea typeface="+mj-ea"/>
                <a:cs typeface="Arial" pitchFamily="34" charset="0"/>
              </a:rPr>
              <a:t>w 2014 r. (liczba tytułów przypadających na 10 tys. mieszkańców).</a:t>
            </a:r>
          </a:p>
        </p:txBody>
      </p:sp>
    </p:spTree>
    <p:extLst>
      <p:ext uri="{BB962C8B-B14F-4D97-AF65-F5344CB8AC3E}">
        <p14:creationId xmlns:p14="http://schemas.microsoft.com/office/powerpoint/2010/main" val="368209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908A9467-ADD8-487B-9DBF-A327A2E71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Wykres 1. Sposób udostępniania informacji publicznej </a:t>
            </a:r>
            <a:br>
              <a:rPr lang="pl-PL" sz="2400" dirty="0"/>
            </a:br>
            <a:r>
              <a:rPr lang="pl-PL" sz="2400" dirty="0"/>
              <a:t>przez samorządy wojewódzkie</a:t>
            </a:r>
          </a:p>
        </p:txBody>
      </p:sp>
      <p:pic>
        <p:nvPicPr>
          <p:cNvPr id="7" name="Symbol zastępczy wykresu 6">
            <a:extLst>
              <a:ext uri="{FF2B5EF4-FFF2-40B4-BE49-F238E27FC236}">
                <a16:creationId xmlns:a16="http://schemas.microsoft.com/office/drawing/2014/main" id="{ACCA1345-EEAA-4543-BEC2-A38B84637F4B}"/>
              </a:ext>
            </a:extLst>
          </p:cNvPr>
          <p:cNvPicPr>
            <a:picLocks noGrp="1" noChangeAspect="1"/>
          </p:cNvPicPr>
          <p:nvPr>
            <p:ph type="chart" sz="quarter" idx="13"/>
          </p:nvPr>
        </p:nvPicPr>
        <p:blipFill>
          <a:blip r:embed="rId2"/>
          <a:stretch>
            <a:fillRect/>
          </a:stretch>
        </p:blipFill>
        <p:spPr>
          <a:xfrm>
            <a:off x="252413" y="1714492"/>
            <a:ext cx="8640762" cy="425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96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A524F37-F321-4BEF-A84C-C3C49A1B8C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712" y="557212"/>
            <a:ext cx="6124575" cy="5743575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77F5A8E8-D7F4-40C7-9B52-A8A809029458}"/>
              </a:ext>
            </a:extLst>
          </p:cNvPr>
          <p:cNvSpPr/>
          <p:nvPr/>
        </p:nvSpPr>
        <p:spPr>
          <a:xfrm>
            <a:off x="6120172" y="2024844"/>
            <a:ext cx="828092" cy="252028"/>
          </a:xfrm>
          <a:prstGeom prst="rect">
            <a:avLst/>
          </a:prstGeom>
          <a:noFill/>
          <a:ln>
            <a:solidFill>
              <a:srgbClr val="5A8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37BA521B-197A-48A9-B694-0813F4988D2A}"/>
              </a:ext>
            </a:extLst>
          </p:cNvPr>
          <p:cNvSpPr/>
          <p:nvPr/>
        </p:nvSpPr>
        <p:spPr>
          <a:xfrm>
            <a:off x="4644008" y="5265204"/>
            <a:ext cx="972108" cy="216024"/>
          </a:xfrm>
          <a:prstGeom prst="rect">
            <a:avLst/>
          </a:prstGeom>
          <a:noFill/>
          <a:ln>
            <a:solidFill>
              <a:srgbClr val="5A8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AEDC0C81-3BA1-4B56-A785-46B8F259B7A3}"/>
              </a:ext>
            </a:extLst>
          </p:cNvPr>
          <p:cNvSpPr txBox="1"/>
          <p:nvPr/>
        </p:nvSpPr>
        <p:spPr>
          <a:xfrm>
            <a:off x="629561" y="6241938"/>
            <a:ext cx="7884876" cy="44058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pl-PL" dirty="0"/>
              <a:t>Mapa 3. Województwa, które nie wydają prasy samorządowej</a:t>
            </a:r>
          </a:p>
          <a:p>
            <a:r>
              <a:rPr lang="pl-PL" dirty="0"/>
              <a:t>i województwa, które w 2017 r. wydały kolejny tytuł  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82EBB400-48FD-41CF-A41B-78F11195F830}"/>
              </a:ext>
            </a:extLst>
          </p:cNvPr>
          <p:cNvSpPr/>
          <p:nvPr/>
        </p:nvSpPr>
        <p:spPr>
          <a:xfrm>
            <a:off x="6948264" y="6300787"/>
            <a:ext cx="396044" cy="2520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59F97C60-FA8B-4371-98ED-2C5F00A24195}"/>
              </a:ext>
            </a:extLst>
          </p:cNvPr>
          <p:cNvSpPr/>
          <p:nvPr/>
        </p:nvSpPr>
        <p:spPr>
          <a:xfrm>
            <a:off x="5899393" y="6521077"/>
            <a:ext cx="396044" cy="252028"/>
          </a:xfrm>
          <a:prstGeom prst="rect">
            <a:avLst/>
          </a:prstGeom>
          <a:noFill/>
          <a:ln>
            <a:solidFill>
              <a:srgbClr val="5A8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534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Strony ogólne">
  <a:themeElements>
    <a:clrScheme name="Niestandardowy 68">
      <a:dk1>
        <a:srgbClr val="444444"/>
      </a:dk1>
      <a:lt1>
        <a:sysClr val="window" lastClr="FFFFFF"/>
      </a:lt1>
      <a:dk2>
        <a:srgbClr val="444444"/>
      </a:dk2>
      <a:lt2>
        <a:srgbClr val="E5E8E8"/>
      </a:lt2>
      <a:accent1>
        <a:srgbClr val="660033"/>
      </a:accent1>
      <a:accent2>
        <a:srgbClr val="AC98C9"/>
      </a:accent2>
      <a:accent3>
        <a:srgbClr val="005390"/>
      </a:accent3>
      <a:accent4>
        <a:srgbClr val="7556A4"/>
      </a:accent4>
      <a:accent5>
        <a:srgbClr val="92D050"/>
      </a:accent5>
      <a:accent6>
        <a:srgbClr val="CB3E3A"/>
      </a:accent6>
      <a:hlink>
        <a:srgbClr val="0070C0"/>
      </a:hlink>
      <a:folHlink>
        <a:srgbClr val="7556A4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00538E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150000"/>
          </a:lnSpc>
          <a:buFont typeface="Arial" pitchFamily="34" charset="0"/>
          <a:buNone/>
          <a:defRPr sz="1200" dirty="0" err="1" smtClean="0">
            <a:solidFill>
              <a:schemeClr val="bg1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17720</TotalTime>
  <Words>687</Words>
  <Application>Microsoft Office PowerPoint</Application>
  <PresentationFormat>Pokaz na ekranie (4:3)</PresentationFormat>
  <Paragraphs>69</Paragraphs>
  <Slides>26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Strony ogólne</vt:lpstr>
      <vt:lpstr>Dokument</vt:lpstr>
      <vt:lpstr>Prezentacja programu PowerPoint</vt:lpstr>
      <vt:lpstr>Główne tezy:</vt:lpstr>
      <vt:lpstr>Cele:</vt:lpstr>
      <vt:lpstr>Cel istnienia prasy samorządowej</vt:lpstr>
      <vt:lpstr>Prezentacja programu PowerPoint</vt:lpstr>
      <vt:lpstr>Prezentacja programu PowerPoint</vt:lpstr>
      <vt:lpstr>Prezentacja programu PowerPoint</vt:lpstr>
      <vt:lpstr>Wykres 1. Sposób udostępniania informacji publicznej  przez samorządy wojewódzkie</vt:lpstr>
      <vt:lpstr>Prezentacja programu PowerPoint</vt:lpstr>
      <vt:lpstr>Wykres 2. Prasa samorządowa w powiatach województwa śląskiego</vt:lpstr>
      <vt:lpstr>Wykres 3. Prasa samorządowa w powiatach województwa świętokrzyskiego</vt:lpstr>
      <vt:lpstr>Wydawcy prasy samorządowej </vt:lpstr>
      <vt:lpstr>Podział prasy samorządowej według kryterium  formalno-treściowego</vt:lpstr>
      <vt:lpstr>Prezentacja programu PowerPoint</vt:lpstr>
      <vt:lpstr>Prezentacja programu PowerPoint</vt:lpstr>
      <vt:lpstr>Opinia Helsińskiej Fundacji Praw Człowieka </vt:lpstr>
      <vt:lpstr>Opinia prof. Michała Kuleszy</vt:lpstr>
      <vt:lpstr>Aktywności medialnej, szczególnie na lokalnych rynkach, nie da się wyizolować od polityki.  Każdy samorząd prowadzi ją we własnym zakresie, a wydawanie pisma urzędowego traktuje jako jej element w zakresie informacji i promocji gminy, powiatu, województwa.  </vt:lpstr>
      <vt:lpstr>Lokalny monitoring wolności mediów</vt:lpstr>
      <vt:lpstr>Stanowisko Regionalnej Izby Obrachunkowej we Wrocławiu</vt:lpstr>
      <vt:lpstr>Modele relacji między samorządami a zespołami redakcyjnymi wg prof. Stanisława Michalczyka</vt:lpstr>
      <vt:lpstr>Redaktor naczelny i cały zespół, niezależnie od tego jak jest powoływany, musi realizować politykę wydawcy. </vt:lpstr>
      <vt:lpstr>Typy pism samorządowych o treściach ogólnych</vt:lpstr>
      <vt:lpstr>Stowarzyszenie Gazet Lokalnych i Helsińska Fundacja Praw Człowieka </vt:lpstr>
      <vt:lpstr>Media pierwszą władzą, a nie czwartą</vt:lpstr>
      <vt:lpstr>DZIĘKUJĘ ZA UWAGĘ!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zaslpczenie</dc:creator>
  <cp:lastModifiedBy>Dell</cp:lastModifiedBy>
  <cp:revision>2258</cp:revision>
  <cp:lastPrinted>2014-06-20T06:45:11Z</cp:lastPrinted>
  <dcterms:created xsi:type="dcterms:W3CDTF">2011-10-13T10:25:48Z</dcterms:created>
  <dcterms:modified xsi:type="dcterms:W3CDTF">2018-05-14T11:49:55Z</dcterms:modified>
</cp:coreProperties>
</file>