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media2.mp4" ContentType="video/unknown"/>
  <Override PartName="/ppt/media/media3.mp4" ContentType="video/unknown"/>
  <Override PartName="/ppt/media/image4.jpeg" ContentType="image/jpeg"/>
  <Override PartName="/ppt/media/image5.jpeg" ContentType="image/jpeg"/>
  <Override PartName="/ppt/notesSlides/notesSlide1.xml" ContentType="application/vnd.openxmlformats-officedocument.presentationml.notesSlide+xml"/>
  <Override PartName="/ppt/media/image6.jpeg" ContentType="image/jpeg"/>
  <Override PartName="/ppt/media/media4.mp4" ContentType="video/unknown"/>
  <Override PartName="/ppt/media/media5.mp4" ContentType="video/unknown"/>
  <Override PartName="/ppt/media/media6.mp4" ContentType="video/unknown"/>
  <Override PartName="/ppt/media/image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1" name="Shape 18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hape 2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Mistrzowie informacji</a:t>
            </a:r>
          </a:p>
          <a:p>
            <a:pPr defTabSz="914400">
              <a:lnSpc>
                <a:spcPct val="100000"/>
              </a:lnSpc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Celowy zabieg medialny?</a:t>
            </a:r>
          </a:p>
          <a:p>
            <a:pPr defTabSz="914400">
              <a:lnSpc>
                <a:spcPct val="100000"/>
              </a:lnSpc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Wyklikanie reklamy obi? </a:t>
            </a:r>
          </a:p>
          <a:p>
            <a:pPr defTabSz="914400">
              <a:lnSpc>
                <a:spcPct val="100000"/>
              </a:lnSpc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Wpadka celowa czy przypadkowa</a:t>
            </a:r>
          </a:p>
          <a:p>
            <a:pPr defTabSz="914400">
              <a:lnSpc>
                <a:spcPct val="100000"/>
              </a:lnSpc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Gdyny nie to, kto by to zauwazyl ? News jak kazdy inny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ia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Linia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Linia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Lorem Ipsum Dolor"/>
          <p:cNvSpPr txBox="1"/>
          <p:nvPr>
            <p:ph type="body" sz="quarter" idx="13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Lorem Ipsum Dolor</a:t>
            </a:r>
          </a:p>
        </p:txBody>
      </p:sp>
      <p:sp>
        <p:nvSpPr>
          <p:cNvPr id="17" name="Tekst tytułowy"/>
          <p:cNvSpPr txBox="1"/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Tekst tytułowy</a:t>
            </a:r>
          </a:p>
        </p:txBody>
      </p:sp>
      <p:sp>
        <p:nvSpPr>
          <p:cNvPr id="18" name="Treść - poziom 1…"/>
          <p:cNvSpPr txBox="1"/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>
                <a:latin typeface="Lato Regular"/>
                <a:ea typeface="Lato Regular"/>
                <a:cs typeface="Lato Regular"/>
                <a:sym typeface="Lato Regular"/>
              </a:defRPr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>
                <a:latin typeface="Lato Regular"/>
                <a:ea typeface="Lato Regular"/>
                <a:cs typeface="Lato Regular"/>
                <a:sym typeface="Lato Regular"/>
              </a:defRPr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>
                <a:latin typeface="Lato Regular"/>
                <a:ea typeface="Lato Regular"/>
                <a:cs typeface="Lato Regular"/>
                <a:sym typeface="Lato Regular"/>
              </a:defRPr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>
                <a:latin typeface="Lato Regular"/>
                <a:ea typeface="Lato Regular"/>
                <a:cs typeface="Lato Regular"/>
                <a:sym typeface="Lato Regular"/>
              </a:defRPr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>
                <a:latin typeface="Lato Regular"/>
                <a:ea typeface="Lato Regular"/>
                <a:cs typeface="Lato Regular"/>
                <a:sym typeface="Lato Regular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9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Janek Jabłonka"/>
          <p:cNvSpPr txBox="1"/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i="1" sz="300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–Janek Jabłonka</a:t>
            </a:r>
          </a:p>
        </p:txBody>
      </p:sp>
      <p:sp>
        <p:nvSpPr>
          <p:cNvPr id="108" name="„Wpisz tu cytat.”"/>
          <p:cNvSpPr txBox="1"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„Wpisz tu cytat.” </a:t>
            </a:r>
          </a:p>
        </p:txBody>
      </p:sp>
      <p:sp>
        <p:nvSpPr>
          <p:cNvPr id="109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Obrazek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ust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Numer slajdu"/>
          <p:cNvSpPr txBox="1"/>
          <p:nvPr>
            <p:ph type="sldNum" sz="quarter" idx="2"/>
          </p:nvPr>
        </p:nvSpPr>
        <p:spPr>
          <a:xfrm>
            <a:off x="11998690" y="9114112"/>
            <a:ext cx="355871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ytuł i podtytuł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kst tytułowy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8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Tekst tytułowy</a:t>
            </a:r>
          </a:p>
        </p:txBody>
      </p:sp>
      <p:sp>
        <p:nvSpPr>
          <p:cNvPr id="139" name="Treść - poziom 1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40" name="Numer slajdu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usty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Numer slajdu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ytuł (na środku)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kst tytułowy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8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Tekst tytułowy</a:t>
            </a:r>
          </a:p>
        </p:txBody>
      </p:sp>
      <p:sp>
        <p:nvSpPr>
          <p:cNvPr id="155" name="Numer slajdu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Zdjęcie (poziomo)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Obrazek"/>
          <p:cNvSpPr/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63" name="Tekst tytułowy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8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Tekst tytułowy</a:t>
            </a:r>
          </a:p>
        </p:txBody>
      </p:sp>
      <p:sp>
        <p:nvSpPr>
          <p:cNvPr id="164" name="Treść - poziom 1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 algn="ctr">
              <a:spcBef>
                <a:spcPts val="0"/>
              </a:spcBef>
              <a:buClrTx/>
              <a:buSzTx/>
              <a:buFontTx/>
              <a:buNone/>
              <a:defRPr sz="37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65" name="Numer slajdu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ytuł i punktory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kst tytułowy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8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Tekst tytułowy</a:t>
            </a:r>
          </a:p>
        </p:txBody>
      </p:sp>
      <p:sp>
        <p:nvSpPr>
          <p:cNvPr id="173" name="Treść - poziom 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</p:spPr>
        <p:txBody>
          <a:bodyPr/>
          <a:lstStyle>
            <a:lvl1pPr marL="444500" indent="-444500">
              <a:spcBef>
                <a:spcPts val="4200"/>
              </a:spcBef>
              <a:buClrTx/>
              <a:buSzPct val="145000"/>
              <a:buFontTx/>
              <a:buChar char="•"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indent="-444500">
              <a:spcBef>
                <a:spcPts val="4200"/>
              </a:spcBef>
              <a:buClrTx/>
              <a:buSzPct val="145000"/>
              <a:buFontTx/>
              <a:buChar char="•"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indent="-444500">
              <a:spcBef>
                <a:spcPts val="4200"/>
              </a:spcBef>
              <a:buClrTx/>
              <a:buSzPct val="145000"/>
              <a:buFontTx/>
              <a:buChar char="•"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indent="-444500">
              <a:spcBef>
                <a:spcPts val="4200"/>
              </a:spcBef>
              <a:buClrTx/>
              <a:buSzPct val="145000"/>
              <a:buFontTx/>
              <a:buChar char="•"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indent="-444500">
              <a:spcBef>
                <a:spcPts val="4200"/>
              </a:spcBef>
              <a:buClrTx/>
              <a:buSzPct val="145000"/>
              <a:buFontTx/>
              <a:buChar char="•"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74" name="Numer slajdu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Zdjęcie (poziom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ia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Linia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Linia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" name="Linia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Lorem Ipsum Dolor"/>
          <p:cNvSpPr txBox="1"/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Lorem Ipsum Dolor</a:t>
            </a:r>
          </a:p>
        </p:txBody>
      </p:sp>
      <p:sp>
        <p:nvSpPr>
          <p:cNvPr id="31" name="Obrazek"/>
          <p:cNvSpPr/>
          <p:nvPr>
            <p:ph type="pic" idx="14"/>
          </p:nvPr>
        </p:nvSpPr>
        <p:spPr>
          <a:xfrm>
            <a:off x="596900" y="633461"/>
            <a:ext cx="11811000" cy="520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2" name="Tekst tytułowy"/>
          <p:cNvSpPr txBox="1"/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Tekst tytułowy</a:t>
            </a:r>
          </a:p>
        </p:txBody>
      </p:sp>
      <p:sp>
        <p:nvSpPr>
          <p:cNvPr id="33" name="Treść - poziom 1…"/>
          <p:cNvSpPr txBox="1"/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>
                <a:latin typeface="Lato Regular"/>
                <a:ea typeface="Lato Regular"/>
                <a:cs typeface="Lato Regular"/>
                <a:sym typeface="Lato Regular"/>
              </a:defRPr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>
                <a:latin typeface="Lato Regular"/>
                <a:ea typeface="Lato Regular"/>
                <a:cs typeface="Lato Regular"/>
                <a:sym typeface="Lato Regular"/>
              </a:defRPr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>
                <a:latin typeface="Lato Regular"/>
                <a:ea typeface="Lato Regular"/>
                <a:cs typeface="Lato Regular"/>
                <a:sym typeface="Lato Regular"/>
              </a:defRPr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>
                <a:latin typeface="Lato Regular"/>
                <a:ea typeface="Lato Regular"/>
                <a:cs typeface="Lato Regular"/>
                <a:sym typeface="Lato Regular"/>
              </a:defRPr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>
                <a:latin typeface="Lato Regular"/>
                <a:ea typeface="Lato Regular"/>
                <a:cs typeface="Lato Regular"/>
                <a:sym typeface="Lato Regular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4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ytuł (na środk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 tytułowy"/>
          <p:cNvSpPr txBox="1"/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42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Zdjęcie (piono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ia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Linia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" name="Lorem Ipsum Dolor"/>
          <p:cNvSpPr txBox="1"/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Lorem Ipsum Dolor</a:t>
            </a:r>
          </a:p>
        </p:txBody>
      </p:sp>
      <p:sp>
        <p:nvSpPr>
          <p:cNvPr id="52" name="Obrazek"/>
          <p:cNvSpPr/>
          <p:nvPr>
            <p:ph type="pic" sz="half" idx="14"/>
          </p:nvPr>
        </p:nvSpPr>
        <p:spPr>
          <a:xfrm>
            <a:off x="6818219" y="647699"/>
            <a:ext cx="5588001" cy="8331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Tekst tytułowy"/>
          <p:cNvSpPr txBox="1"/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pPr/>
            <a:r>
              <a:t>Tekst tytułowy</a:t>
            </a:r>
          </a:p>
        </p:txBody>
      </p:sp>
      <p:sp>
        <p:nvSpPr>
          <p:cNvPr id="54" name="Treść - poziom 1…"/>
          <p:cNvSpPr txBox="1"/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>
                <a:latin typeface="Lato Regular"/>
                <a:ea typeface="Lato Regular"/>
                <a:cs typeface="Lato Regular"/>
                <a:sym typeface="Lato Regular"/>
              </a:defRPr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>
                <a:latin typeface="Lato Regular"/>
                <a:ea typeface="Lato Regular"/>
                <a:cs typeface="Lato Regular"/>
                <a:sym typeface="Lato Regular"/>
              </a:defRPr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>
                <a:latin typeface="Lato Regular"/>
                <a:ea typeface="Lato Regular"/>
                <a:cs typeface="Lato Regular"/>
                <a:sym typeface="Lato Regular"/>
              </a:defRPr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>
                <a:latin typeface="Lato Regular"/>
                <a:ea typeface="Lato Regular"/>
                <a:cs typeface="Lato Regular"/>
                <a:sym typeface="Lato Regular"/>
              </a:defRPr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>
                <a:latin typeface="Lato Regular"/>
                <a:ea typeface="Lato Regular"/>
                <a:cs typeface="Lato Regular"/>
                <a:sym typeface="Lato Regular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5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ytuł (na gór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kst tytułow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63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kst tytułow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71" name="Treść - poziom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Lato Regular"/>
                <a:ea typeface="Lato Regular"/>
                <a:cs typeface="Lato Regular"/>
                <a:sym typeface="Lato Regular"/>
              </a:defRPr>
            </a:lvl1pPr>
            <a:lvl2pPr>
              <a:defRPr>
                <a:latin typeface="Lato Regular"/>
                <a:ea typeface="Lato Regular"/>
                <a:cs typeface="Lato Regular"/>
                <a:sym typeface="Lato Regular"/>
              </a:defRPr>
            </a:lvl2pPr>
            <a:lvl3pPr>
              <a:defRPr>
                <a:latin typeface="Lato Regular"/>
                <a:ea typeface="Lato Regular"/>
                <a:cs typeface="Lato Regular"/>
                <a:sym typeface="Lato Regular"/>
              </a:defRPr>
            </a:lvl3pPr>
            <a:lvl4pPr>
              <a:defRPr>
                <a:latin typeface="Lato Regular"/>
                <a:ea typeface="Lato Regular"/>
                <a:cs typeface="Lato Regular"/>
                <a:sym typeface="Lato Regular"/>
              </a:defRPr>
            </a:lvl4pPr>
            <a:lvl5pPr>
              <a:defRPr>
                <a:latin typeface="Lato Regular"/>
                <a:ea typeface="Lato Regular"/>
                <a:cs typeface="Lato Regular"/>
                <a:sym typeface="Lato Regular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2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Obrazek"/>
          <p:cNvSpPr/>
          <p:nvPr>
            <p:ph type="pic" sz="half" idx="13"/>
          </p:nvPr>
        </p:nvSpPr>
        <p:spPr>
          <a:xfrm>
            <a:off x="6819900" y="2654300"/>
            <a:ext cx="5588000" cy="635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Tekst tytułow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81" name="Treść - poziom 1…"/>
          <p:cNvSpPr txBox="1"/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>
                <a:latin typeface="Lato Regular"/>
                <a:ea typeface="Lato Regular"/>
                <a:cs typeface="Lato Regular"/>
                <a:sym typeface="Lato Regular"/>
              </a:defRPr>
            </a:lvl1pPr>
            <a:lvl2pPr marL="787400" indent="-393700">
              <a:spcBef>
                <a:spcPts val="1800"/>
              </a:spcBef>
              <a:buSzPct val="65000"/>
              <a:defRPr sz="3000">
                <a:latin typeface="Lato Regular"/>
                <a:ea typeface="Lato Regular"/>
                <a:cs typeface="Lato Regular"/>
                <a:sym typeface="Lato Regular"/>
              </a:defRPr>
            </a:lvl2pPr>
            <a:lvl3pPr marL="1181100" indent="-393700">
              <a:spcBef>
                <a:spcPts val="1800"/>
              </a:spcBef>
              <a:buSzPct val="65000"/>
              <a:defRPr sz="3000">
                <a:latin typeface="Lato Regular"/>
                <a:ea typeface="Lato Regular"/>
                <a:cs typeface="Lato Regular"/>
                <a:sym typeface="Lato Regular"/>
              </a:defRPr>
            </a:lvl3pPr>
            <a:lvl4pPr marL="1574800" indent="-393700">
              <a:spcBef>
                <a:spcPts val="1800"/>
              </a:spcBef>
              <a:buSzPct val="65000"/>
              <a:defRPr sz="3000">
                <a:latin typeface="Lato Regular"/>
                <a:ea typeface="Lato Regular"/>
                <a:cs typeface="Lato Regular"/>
                <a:sym typeface="Lato Regular"/>
              </a:defRPr>
            </a:lvl4pPr>
            <a:lvl5pPr marL="1968500" indent="-393700">
              <a:spcBef>
                <a:spcPts val="1800"/>
              </a:spcBef>
              <a:buSzPct val="65000"/>
              <a:defRPr sz="3000">
                <a:latin typeface="Lato Regular"/>
                <a:ea typeface="Lato Regular"/>
                <a:cs typeface="Lato Regular"/>
                <a:sym typeface="Lato Regular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82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reść - poziom 1…"/>
          <p:cNvSpPr txBox="1"/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>
            <a:lvl1pPr>
              <a:defRPr>
                <a:latin typeface="Lato Regular"/>
                <a:ea typeface="Lato Regular"/>
                <a:cs typeface="Lato Regular"/>
                <a:sym typeface="Lato Regular"/>
              </a:defRPr>
            </a:lvl1pPr>
            <a:lvl2pPr>
              <a:defRPr>
                <a:latin typeface="Lato Regular"/>
                <a:ea typeface="Lato Regular"/>
                <a:cs typeface="Lato Regular"/>
                <a:sym typeface="Lato Regular"/>
              </a:defRPr>
            </a:lvl2pPr>
            <a:lvl3pPr>
              <a:defRPr>
                <a:latin typeface="Lato Regular"/>
                <a:ea typeface="Lato Regular"/>
                <a:cs typeface="Lato Regular"/>
                <a:sym typeface="Lato Regular"/>
              </a:defRPr>
            </a:lvl3pPr>
            <a:lvl4pPr>
              <a:defRPr>
                <a:latin typeface="Lato Regular"/>
                <a:ea typeface="Lato Regular"/>
                <a:cs typeface="Lato Regular"/>
                <a:sym typeface="Lato Regular"/>
              </a:defRPr>
            </a:lvl4pPr>
            <a:lvl5pPr>
              <a:defRPr>
                <a:latin typeface="Lato Regular"/>
                <a:ea typeface="Lato Regular"/>
                <a:cs typeface="Lato Regular"/>
                <a:sym typeface="Lato Regular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90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Obrazek"/>
          <p:cNvSpPr/>
          <p:nvPr>
            <p:ph type="pic" sz="quarter" idx="13"/>
          </p:nvPr>
        </p:nvSpPr>
        <p:spPr>
          <a:xfrm>
            <a:off x="6856319" y="4772799"/>
            <a:ext cx="5499101" cy="4229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Obrazek"/>
          <p:cNvSpPr/>
          <p:nvPr>
            <p:ph type="pic" sz="quarter" idx="14"/>
          </p:nvPr>
        </p:nvSpPr>
        <p:spPr>
          <a:xfrm>
            <a:off x="6860562" y="609600"/>
            <a:ext cx="5499101" cy="3530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Obrazek"/>
          <p:cNvSpPr/>
          <p:nvPr>
            <p:ph type="pic" sz="half" idx="15"/>
          </p:nvPr>
        </p:nvSpPr>
        <p:spPr>
          <a:xfrm>
            <a:off x="557119" y="609599"/>
            <a:ext cx="5588001" cy="8394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ia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Linia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Tekst tytułowy"/>
          <p:cNvSpPr txBox="1"/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Tekst tytułowy</a:t>
            </a:r>
          </a:p>
        </p:txBody>
      </p:sp>
      <p:sp>
        <p:nvSpPr>
          <p:cNvPr id="5" name="Treść - poziom 1…"/>
          <p:cNvSpPr txBox="1"/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" name="Numer slajdu"/>
          <p:cNvSpPr txBox="1"/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</p:sldLayoutIdLst>
  <p:transition xmlns:p14="http://schemas.microsoft.com/office/powerpoint/2010/main" spd="med" advClick="1"/>
  <p:txStyles>
    <p:titleStyle>
      <a:lvl1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Lato Regular"/>
          <a:ea typeface="Lato Regular"/>
          <a:cs typeface="Lato Regular"/>
          <a:sym typeface="Lato Regular"/>
        </a:defRPr>
      </a:lvl1pPr>
      <a:lvl2pPr marL="0" marR="0" indent="22860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Lato Regular"/>
          <a:ea typeface="Lato Regular"/>
          <a:cs typeface="Lato Regular"/>
          <a:sym typeface="Lato Regular"/>
        </a:defRPr>
      </a:lvl2pPr>
      <a:lvl3pPr marL="0" marR="0" indent="45720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Lato Regular"/>
          <a:ea typeface="Lato Regular"/>
          <a:cs typeface="Lato Regular"/>
          <a:sym typeface="Lato Regular"/>
        </a:defRPr>
      </a:lvl3pPr>
      <a:lvl4pPr marL="0" marR="0" indent="68580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Lato Regular"/>
          <a:ea typeface="Lato Regular"/>
          <a:cs typeface="Lato Regular"/>
          <a:sym typeface="Lato Regular"/>
        </a:defRPr>
      </a:lvl4pPr>
      <a:lvl5pPr marL="0" marR="0" indent="91440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Lato Regular"/>
          <a:ea typeface="Lato Regular"/>
          <a:cs typeface="Lato Regular"/>
          <a:sym typeface="Lato Regular"/>
        </a:defRPr>
      </a:lvl5pPr>
      <a:lvl6pPr marL="0" marR="0" indent="114300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Lato Regular"/>
          <a:ea typeface="Lato Regular"/>
          <a:cs typeface="Lato Regular"/>
          <a:sym typeface="Lato Regular"/>
        </a:defRPr>
      </a:lvl6pPr>
      <a:lvl7pPr marL="0" marR="0" indent="137160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Lato Regular"/>
          <a:ea typeface="Lato Regular"/>
          <a:cs typeface="Lato Regular"/>
          <a:sym typeface="Lato Regular"/>
        </a:defRPr>
      </a:lvl7pPr>
      <a:lvl8pPr marL="0" marR="0" indent="160020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Lato Regular"/>
          <a:ea typeface="Lato Regular"/>
          <a:cs typeface="Lato Regular"/>
          <a:sym typeface="Lato Regular"/>
        </a:defRPr>
      </a:lvl8pPr>
      <a:lvl9pPr marL="0" marR="0" indent="182880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Lato Regular"/>
          <a:ea typeface="Lato Regular"/>
          <a:cs typeface="Lato Regular"/>
          <a:sym typeface="Lato Regular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video" Target="../media/media3.mp4"/><Relationship Id="rId4" Type="http://schemas.microsoft.com/office/2007/relationships/media" Target="../media/media3.mp4"/><Relationship Id="rId5" Type="http://schemas.openxmlformats.org/officeDocument/2006/relationships/image" Target="../media/image11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Relationship Id="rId3" Type="http://schemas.openxmlformats.org/officeDocument/2006/relationships/image" Target="../media/image1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Relationship Id="rId3" Type="http://schemas.openxmlformats.org/officeDocument/2006/relationships/image" Target="../media/image13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14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Relationship Id="rId3" Type="http://schemas.openxmlformats.org/officeDocument/2006/relationships/image" Target="../media/image1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Relationship Id="rId3" Type="http://schemas.openxmlformats.org/officeDocument/2006/relationships/image" Target="../media/image16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Relationship Id="rId3" Type="http://schemas.openxmlformats.org/officeDocument/2006/relationships/image" Target="../media/image17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18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19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Relationship Id="rId3" Type="http://schemas.openxmlformats.org/officeDocument/2006/relationships/image" Target="../media/image2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4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3" Type="http://schemas.microsoft.com/office/2007/relationships/media" Target="../media/media4.mp4"/><Relationship Id="rId4" Type="http://schemas.openxmlformats.org/officeDocument/2006/relationships/image" Target="../media/image23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video" Target="../media/media5.mp4"/><Relationship Id="rId4" Type="http://schemas.microsoft.com/office/2007/relationships/media" Target="../media/media5.mp4"/><Relationship Id="rId5" Type="http://schemas.openxmlformats.org/officeDocument/2006/relationships/image" Target="../media/image24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Relationship Id="rId3" Type="http://schemas.openxmlformats.org/officeDocument/2006/relationships/image" Target="../media/image25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tif"/><Relationship Id="rId3" Type="http://schemas.openxmlformats.org/officeDocument/2006/relationships/image" Target="../media/image28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video" Target="../media/media6.mp4"/><Relationship Id="rId4" Type="http://schemas.microsoft.com/office/2007/relationships/media" Target="../media/media6.mp4"/><Relationship Id="rId5" Type="http://schemas.openxmlformats.org/officeDocument/2006/relationships/image" Target="../media/image30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Relationship Id="rId3" Type="http://schemas.openxmlformats.org/officeDocument/2006/relationships/image" Target="../media/image31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video" Target="../media/media2.mp4"/><Relationship Id="rId4" Type="http://schemas.microsoft.com/office/2007/relationships/media" Target="../media/media2.mp4"/><Relationship Id="rId5" Type="http://schemas.openxmlformats.org/officeDocument/2006/relationships/image" Target="../media/image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farmto table.png" descr="farmto tab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IMG_1021.PNG"/>
          <p:cNvGrpSpPr/>
          <p:nvPr/>
        </p:nvGrpSpPr>
        <p:grpSpPr>
          <a:xfrm>
            <a:off x="2009272" y="729476"/>
            <a:ext cx="9210907" cy="8294649"/>
            <a:chOff x="0" y="0"/>
            <a:chExt cx="9210906" cy="8294647"/>
          </a:xfrm>
        </p:grpSpPr>
        <p:pic>
          <p:nvPicPr>
            <p:cNvPr id="208" name="IMG_1021.PNG" descr="IMG_102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8200" t="28792" r="18200" b="28792"/>
            <a:stretch>
              <a:fillRect/>
            </a:stretch>
          </p:blipFill>
          <p:spPr>
            <a:xfrm>
              <a:off x="127000" y="88900"/>
              <a:ext cx="8956907" cy="79644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7" name="IMG_1021.PNG" descr="IMG_1021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9210908" cy="829464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olak. Ekspert od wszystkiego. Ze średnią czytelnictwa 1 książka rocznie."/>
          <p:cNvSpPr txBox="1"/>
          <p:nvPr>
            <p:ph type="body" idx="14"/>
          </p:nvPr>
        </p:nvSpPr>
        <p:spPr>
          <a:xfrm>
            <a:off x="2349110" y="3775848"/>
            <a:ext cx="8306581" cy="1219201"/>
          </a:xfrm>
          <a:prstGeom prst="rect">
            <a:avLst/>
          </a:prstGeom>
        </p:spPr>
        <p:txBody>
          <a:bodyPr/>
          <a:lstStyle/>
          <a:p>
            <a:pPr/>
            <a:r>
              <a:t>Polak. Ekspert od wszystkiego. Ze średnią czytelnictwa 1 książka rocznie.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IMG_0990.PNG"/>
          <p:cNvGrpSpPr/>
          <p:nvPr/>
        </p:nvGrpSpPr>
        <p:grpSpPr>
          <a:xfrm>
            <a:off x="852540" y="930181"/>
            <a:ext cx="11574294" cy="8167812"/>
            <a:chOff x="0" y="0"/>
            <a:chExt cx="11574293" cy="8167811"/>
          </a:xfrm>
        </p:grpSpPr>
        <p:pic>
          <p:nvPicPr>
            <p:cNvPr id="214" name="IMG_0990.PNG" descr="IMG_099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151" t="6313" r="2151" b="43993"/>
            <a:stretch>
              <a:fillRect/>
            </a:stretch>
          </p:blipFill>
          <p:spPr>
            <a:xfrm>
              <a:off x="127000" y="88900"/>
              <a:ext cx="11320294" cy="78376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3" name="IMG_0990.PNG" descr="IMG_0990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574294" cy="816781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rostokąt"/>
          <p:cNvSpPr/>
          <p:nvPr/>
        </p:nvSpPr>
        <p:spPr>
          <a:xfrm>
            <a:off x="-8467" y="-42334"/>
            <a:ext cx="13021735" cy="983826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218" name="Ajlawju Łódź.mp4" descr="Ajlawju Łódź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Filmy, które stają się naturalnymi viralami …."/>
          <p:cNvSpPr txBox="1"/>
          <p:nvPr/>
        </p:nvSpPr>
        <p:spPr>
          <a:xfrm>
            <a:off x="3524808" y="425449"/>
            <a:ext cx="595518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Filmy, które stają się naturalnymi viralami ….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6522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Obrazek"/>
          <p:cNvGrpSpPr/>
          <p:nvPr/>
        </p:nvGrpSpPr>
        <p:grpSpPr>
          <a:xfrm>
            <a:off x="330199" y="655666"/>
            <a:ext cx="12066004" cy="8442268"/>
            <a:chOff x="0" y="0"/>
            <a:chExt cx="12066002" cy="8442266"/>
          </a:xfrm>
        </p:grpSpPr>
        <p:pic>
          <p:nvPicPr>
            <p:cNvPr id="222" name="Obrazek" descr="Obrazek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1812003" cy="81120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1" name="Obrazek" descr="Obrazek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066003" cy="844226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Obrazek"/>
          <p:cNvGrpSpPr/>
          <p:nvPr/>
        </p:nvGrpSpPr>
        <p:grpSpPr>
          <a:xfrm>
            <a:off x="702629" y="556012"/>
            <a:ext cx="11599542" cy="8793976"/>
            <a:chOff x="0" y="0"/>
            <a:chExt cx="11599541" cy="8793974"/>
          </a:xfrm>
        </p:grpSpPr>
        <p:pic>
          <p:nvPicPr>
            <p:cNvPr id="226" name="Obrazek" descr="Obrazek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1345542" cy="84637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5" name="Obrazek" descr="Obrazek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599542" cy="879397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Obrazek"/>
          <p:cNvGrpSpPr/>
          <p:nvPr/>
        </p:nvGrpSpPr>
        <p:grpSpPr>
          <a:xfrm>
            <a:off x="445911" y="340783"/>
            <a:ext cx="12112978" cy="9224434"/>
            <a:chOff x="0" y="0"/>
            <a:chExt cx="12112977" cy="9224433"/>
          </a:xfrm>
        </p:grpSpPr>
        <p:pic>
          <p:nvPicPr>
            <p:cNvPr id="230" name="Obrazek" descr="Obrazek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1858978" cy="889423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9" name="Obrazek" descr="Obrazek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112978" cy="922443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Obrazek"/>
          <p:cNvGrpSpPr/>
          <p:nvPr/>
        </p:nvGrpSpPr>
        <p:grpSpPr>
          <a:xfrm>
            <a:off x="1114649" y="505649"/>
            <a:ext cx="10775502" cy="8894702"/>
            <a:chOff x="0" y="0"/>
            <a:chExt cx="10775500" cy="8894701"/>
          </a:xfrm>
        </p:grpSpPr>
        <p:pic>
          <p:nvPicPr>
            <p:cNvPr id="234" name="Obrazek" descr="Obrazek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6999" y="88900"/>
              <a:ext cx="10521502" cy="85645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3" name="Obrazek" descr="Obrazek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10775502" cy="889470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Obrazek"/>
          <p:cNvGrpSpPr/>
          <p:nvPr/>
        </p:nvGrpSpPr>
        <p:grpSpPr>
          <a:xfrm>
            <a:off x="568481" y="560916"/>
            <a:ext cx="11867838" cy="8483114"/>
            <a:chOff x="0" y="0"/>
            <a:chExt cx="11867836" cy="8483113"/>
          </a:xfrm>
        </p:grpSpPr>
        <p:pic>
          <p:nvPicPr>
            <p:cNvPr id="238" name="Obrazek" descr="Obrazek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1613837" cy="81529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7" name="Obrazek" descr="Obrazek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867837" cy="848311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Obrazek"/>
          <p:cNvGrpSpPr/>
          <p:nvPr/>
        </p:nvGrpSpPr>
        <p:grpSpPr>
          <a:xfrm>
            <a:off x="2607733" y="567266"/>
            <a:ext cx="7789334" cy="8619068"/>
            <a:chOff x="0" y="0"/>
            <a:chExt cx="7789333" cy="8619066"/>
          </a:xfrm>
        </p:grpSpPr>
        <p:pic>
          <p:nvPicPr>
            <p:cNvPr id="242" name="Obrazek" descr="Obrazek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7535334" cy="82888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1" name="Obrazek" descr="Obrazek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789334" cy="861906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Emocje napędzają intern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Emocje napędzają internet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IMG_0967 2.JPG"/>
          <p:cNvGrpSpPr/>
          <p:nvPr/>
        </p:nvGrpSpPr>
        <p:grpSpPr>
          <a:xfrm>
            <a:off x="471463" y="2484966"/>
            <a:ext cx="12061874" cy="3836370"/>
            <a:chOff x="0" y="0"/>
            <a:chExt cx="12061873" cy="3836369"/>
          </a:xfrm>
        </p:grpSpPr>
        <p:pic>
          <p:nvPicPr>
            <p:cNvPr id="246" name="IMG_0967 2.JPG" descr="IMG_0967 2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1807874" cy="350617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5" name="IMG_0967 2.JPG" descr="IMG_0967 2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061874" cy="3836370"/>
            </a:xfrm>
            <a:prstGeom prst="rect">
              <a:avLst/>
            </a:prstGeom>
            <a:effectLst/>
          </p:spPr>
        </p:pic>
      </p:grpSp>
      <p:sp>
        <p:nvSpPr>
          <p:cNvPr id="248" name="Prostokąt"/>
          <p:cNvSpPr/>
          <p:nvPr/>
        </p:nvSpPr>
        <p:spPr>
          <a:xfrm>
            <a:off x="8902501" y="4394200"/>
            <a:ext cx="3242007" cy="702602"/>
          </a:xfrm>
          <a:prstGeom prst="rect">
            <a:avLst/>
          </a:prstGeom>
          <a:ln w="63500">
            <a:solidFill>
              <a:schemeClr val="accent5">
                <a:hueOff val="-411174"/>
                <a:satOff val="4030"/>
                <a:lumOff val="-2986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Reakcja: śmiec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Reakcja: śmiech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odział na 2 frakcje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Podział na 2 frakcje.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Frakcja 1: będzie bronić tej dziewczyn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700"/>
            </a:pPr>
            <a:r>
              <a:t>Frakcja 1: będzie bronić tej dziewczyny</a:t>
            </a:r>
          </a:p>
          <a:p>
            <a:pPr>
              <a:defRPr sz="4700"/>
            </a:pPr>
            <a:r>
              <a:t>Frakcja 2: będzie wyśmiewać i atakować</a:t>
            </a:r>
          </a:p>
          <a:p>
            <a:pPr>
              <a:defRPr sz="4700"/>
            </a:pPr>
            <a:r>
              <a:t>Efekt? Wojna obu frakcji.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Jak się zakończy ta pomyłka onlin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300"/>
            </a:lvl1pPr>
          </a:lstStyle>
          <a:p>
            <a:pPr/>
            <a:r>
              <a:t>Jak się zakończy ta pomyłka online?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Picture 2"/>
          <p:cNvGrpSpPr/>
          <p:nvPr/>
        </p:nvGrpSpPr>
        <p:grpSpPr>
          <a:xfrm>
            <a:off x="647932" y="2393350"/>
            <a:ext cx="11708936" cy="4221833"/>
            <a:chOff x="0" y="0"/>
            <a:chExt cx="11708934" cy="4221832"/>
          </a:xfrm>
        </p:grpSpPr>
        <p:pic>
          <p:nvPicPr>
            <p:cNvPr id="259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1454935" cy="38916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8" name="Picture 2" descr="Picture 2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708935" cy="422183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yndrom Metki"/>
          <p:cNvSpPr txBox="1"/>
          <p:nvPr>
            <p:ph type="title"/>
          </p:nvPr>
        </p:nvSpPr>
        <p:spPr>
          <a:xfrm>
            <a:off x="1270000" y="2524521"/>
            <a:ext cx="10464800" cy="1529558"/>
          </a:xfrm>
          <a:prstGeom prst="rect">
            <a:avLst/>
          </a:prstGeom>
        </p:spPr>
        <p:txBody>
          <a:bodyPr/>
          <a:lstStyle/>
          <a:p>
            <a:pPr/>
            <a:r>
              <a:t>Syndrom Metki</a:t>
            </a:r>
          </a:p>
        </p:txBody>
      </p:sp>
      <p:sp>
        <p:nvSpPr>
          <p:cNvPr id="263" name="czyli wydawało mi się,…"/>
          <p:cNvSpPr txBox="1"/>
          <p:nvPr>
            <p:ph type="body" sz="quarter" idx="1"/>
          </p:nvPr>
        </p:nvSpPr>
        <p:spPr>
          <a:xfrm>
            <a:off x="1270000" y="4768850"/>
            <a:ext cx="10464800" cy="1130300"/>
          </a:xfrm>
          <a:prstGeom prst="rect">
            <a:avLst/>
          </a:prstGeom>
        </p:spPr>
        <p:txBody>
          <a:bodyPr/>
          <a:lstStyle/>
          <a:p>
            <a:pPr defTabSz="537463">
              <a:defRPr sz="3404"/>
            </a:pPr>
            <a:r>
              <a:t>czyli wydawało mi się, </a:t>
            </a:r>
          </a:p>
          <a:p>
            <a:pPr defTabSz="537463">
              <a:defRPr sz="3404"/>
            </a:pPr>
            <a:r>
              <a:rPr i="1"/>
              <a:t>„ze widziałem kotecka…”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rupuj"/>
          <p:cNvGrpSpPr/>
          <p:nvPr/>
        </p:nvGrpSpPr>
        <p:grpSpPr>
          <a:xfrm>
            <a:off x="2850141" y="7980915"/>
            <a:ext cx="4914859" cy="1202619"/>
            <a:chOff x="0" y="0"/>
            <a:chExt cx="4914858" cy="1202618"/>
          </a:xfrm>
        </p:grpSpPr>
        <p:sp>
          <p:nvSpPr>
            <p:cNvPr id="265" name="Stereotypy"/>
            <p:cNvSpPr txBox="1"/>
            <p:nvPr/>
          </p:nvSpPr>
          <p:spPr>
            <a:xfrm>
              <a:off x="3236325" y="506246"/>
              <a:ext cx="1678534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Stereotypy</a:t>
              </a:r>
            </a:p>
          </p:txBody>
        </p:sp>
        <p:sp>
          <p:nvSpPr>
            <p:cNvPr id="266" name="Zagrożenie biologiczne"/>
            <p:cNvSpPr/>
            <p:nvPr/>
          </p:nvSpPr>
          <p:spPr>
            <a:xfrm>
              <a:off x="-1" y="-1"/>
              <a:ext cx="1330889" cy="1202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266" fill="norm" stroke="1" extrusionOk="0">
                  <a:moveTo>
                    <a:pt x="7817" y="4"/>
                  </a:moveTo>
                  <a:cubicBezTo>
                    <a:pt x="7793" y="-3"/>
                    <a:pt x="7766" y="0"/>
                    <a:pt x="7739" y="17"/>
                  </a:cubicBezTo>
                  <a:cubicBezTo>
                    <a:pt x="5945" y="1162"/>
                    <a:pt x="4740" y="3281"/>
                    <a:pt x="4740" y="5711"/>
                  </a:cubicBezTo>
                  <a:cubicBezTo>
                    <a:pt x="4740" y="6569"/>
                    <a:pt x="4894" y="7386"/>
                    <a:pt x="5168" y="8138"/>
                  </a:cubicBezTo>
                  <a:cubicBezTo>
                    <a:pt x="4433" y="8256"/>
                    <a:pt x="3706" y="8518"/>
                    <a:pt x="3024" y="8947"/>
                  </a:cubicBezTo>
                  <a:cubicBezTo>
                    <a:pt x="1093" y="10162"/>
                    <a:pt x="12" y="12359"/>
                    <a:pt x="0" y="14624"/>
                  </a:cubicBezTo>
                  <a:cubicBezTo>
                    <a:pt x="-1" y="14762"/>
                    <a:pt x="184" y="14777"/>
                    <a:pt x="205" y="14641"/>
                  </a:cubicBezTo>
                  <a:cubicBezTo>
                    <a:pt x="430" y="13230"/>
                    <a:pt x="1204" y="11934"/>
                    <a:pt x="2431" y="11162"/>
                  </a:cubicBezTo>
                  <a:cubicBezTo>
                    <a:pt x="4532" y="9840"/>
                    <a:pt x="7188" y="10535"/>
                    <a:pt x="8528" y="12689"/>
                  </a:cubicBezTo>
                  <a:lnTo>
                    <a:pt x="9291" y="12208"/>
                  </a:lnTo>
                  <a:cubicBezTo>
                    <a:pt x="9067" y="11450"/>
                    <a:pt x="9348" y="10599"/>
                    <a:pt x="10007" y="10185"/>
                  </a:cubicBezTo>
                  <a:cubicBezTo>
                    <a:pt x="10153" y="10093"/>
                    <a:pt x="10309" y="10037"/>
                    <a:pt x="10465" y="10000"/>
                  </a:cubicBezTo>
                  <a:lnTo>
                    <a:pt x="10465" y="9032"/>
                  </a:lnTo>
                  <a:cubicBezTo>
                    <a:pt x="8083" y="8845"/>
                    <a:pt x="6202" y="6685"/>
                    <a:pt x="6202" y="4042"/>
                  </a:cubicBezTo>
                  <a:cubicBezTo>
                    <a:pt x="6202" y="2497"/>
                    <a:pt x="6846" y="1120"/>
                    <a:pt x="7855" y="202"/>
                  </a:cubicBezTo>
                  <a:cubicBezTo>
                    <a:pt x="7928" y="136"/>
                    <a:pt x="7887" y="26"/>
                    <a:pt x="7817" y="4"/>
                  </a:cubicBezTo>
                  <a:close/>
                  <a:moveTo>
                    <a:pt x="13780" y="4"/>
                  </a:moveTo>
                  <a:cubicBezTo>
                    <a:pt x="13709" y="26"/>
                    <a:pt x="13670" y="136"/>
                    <a:pt x="13743" y="202"/>
                  </a:cubicBezTo>
                  <a:cubicBezTo>
                    <a:pt x="14752" y="1120"/>
                    <a:pt x="15396" y="2497"/>
                    <a:pt x="15396" y="4042"/>
                  </a:cubicBezTo>
                  <a:cubicBezTo>
                    <a:pt x="15396" y="6685"/>
                    <a:pt x="13515" y="8845"/>
                    <a:pt x="11133" y="9032"/>
                  </a:cubicBezTo>
                  <a:lnTo>
                    <a:pt x="11133" y="9998"/>
                  </a:lnTo>
                  <a:cubicBezTo>
                    <a:pt x="11554" y="10097"/>
                    <a:pt x="11940" y="10377"/>
                    <a:pt x="12172" y="10817"/>
                  </a:cubicBezTo>
                  <a:cubicBezTo>
                    <a:pt x="12405" y="11256"/>
                    <a:pt x="12434" y="11759"/>
                    <a:pt x="12302" y="12206"/>
                  </a:cubicBezTo>
                  <a:lnTo>
                    <a:pt x="13070" y="12689"/>
                  </a:lnTo>
                  <a:cubicBezTo>
                    <a:pt x="14410" y="10535"/>
                    <a:pt x="17066" y="9840"/>
                    <a:pt x="19167" y="11162"/>
                  </a:cubicBezTo>
                  <a:cubicBezTo>
                    <a:pt x="20394" y="11934"/>
                    <a:pt x="21168" y="13228"/>
                    <a:pt x="21393" y="14639"/>
                  </a:cubicBezTo>
                  <a:cubicBezTo>
                    <a:pt x="21414" y="14775"/>
                    <a:pt x="21599" y="14762"/>
                    <a:pt x="21598" y="14624"/>
                  </a:cubicBezTo>
                  <a:cubicBezTo>
                    <a:pt x="21585" y="12359"/>
                    <a:pt x="20504" y="10162"/>
                    <a:pt x="18574" y="8947"/>
                  </a:cubicBezTo>
                  <a:cubicBezTo>
                    <a:pt x="17892" y="8518"/>
                    <a:pt x="17165" y="8256"/>
                    <a:pt x="16430" y="8138"/>
                  </a:cubicBezTo>
                  <a:cubicBezTo>
                    <a:pt x="16704" y="7386"/>
                    <a:pt x="16858" y="6569"/>
                    <a:pt x="16858" y="5711"/>
                  </a:cubicBezTo>
                  <a:cubicBezTo>
                    <a:pt x="16858" y="3281"/>
                    <a:pt x="15653" y="1162"/>
                    <a:pt x="13859" y="17"/>
                  </a:cubicBezTo>
                  <a:cubicBezTo>
                    <a:pt x="13832" y="0"/>
                    <a:pt x="13803" y="-3"/>
                    <a:pt x="13780" y="4"/>
                  </a:cubicBezTo>
                  <a:close/>
                  <a:moveTo>
                    <a:pt x="10799" y="5433"/>
                  </a:moveTo>
                  <a:cubicBezTo>
                    <a:pt x="9597" y="5433"/>
                    <a:pt x="8481" y="5840"/>
                    <a:pt x="7559" y="6531"/>
                  </a:cubicBezTo>
                  <a:cubicBezTo>
                    <a:pt x="7851" y="6980"/>
                    <a:pt x="8219" y="7367"/>
                    <a:pt x="8644" y="7668"/>
                  </a:cubicBezTo>
                  <a:cubicBezTo>
                    <a:pt x="9278" y="7262"/>
                    <a:pt x="10012" y="7025"/>
                    <a:pt x="10799" y="7025"/>
                  </a:cubicBezTo>
                  <a:cubicBezTo>
                    <a:pt x="11586" y="7025"/>
                    <a:pt x="12320" y="7262"/>
                    <a:pt x="12954" y="7668"/>
                  </a:cubicBezTo>
                  <a:cubicBezTo>
                    <a:pt x="13379" y="7367"/>
                    <a:pt x="13747" y="6982"/>
                    <a:pt x="14039" y="6533"/>
                  </a:cubicBezTo>
                  <a:cubicBezTo>
                    <a:pt x="13117" y="5842"/>
                    <a:pt x="12001" y="5433"/>
                    <a:pt x="10799" y="5433"/>
                  </a:cubicBezTo>
                  <a:close/>
                  <a:moveTo>
                    <a:pt x="5088" y="11193"/>
                  </a:moveTo>
                  <a:cubicBezTo>
                    <a:pt x="5077" y="11354"/>
                    <a:pt x="5067" y="11515"/>
                    <a:pt x="5067" y="11680"/>
                  </a:cubicBezTo>
                  <a:cubicBezTo>
                    <a:pt x="5067" y="14159"/>
                    <a:pt x="6403" y="16301"/>
                    <a:pt x="8329" y="17309"/>
                  </a:cubicBezTo>
                  <a:cubicBezTo>
                    <a:pt x="8538" y="16810"/>
                    <a:pt x="8661" y="16270"/>
                    <a:pt x="8688" y="15721"/>
                  </a:cubicBezTo>
                  <a:cubicBezTo>
                    <a:pt x="7399" y="14918"/>
                    <a:pt x="6527" y="13409"/>
                    <a:pt x="6527" y="11680"/>
                  </a:cubicBezTo>
                  <a:cubicBezTo>
                    <a:pt x="6527" y="11667"/>
                    <a:pt x="6529" y="11657"/>
                    <a:pt x="6529" y="11645"/>
                  </a:cubicBezTo>
                  <a:cubicBezTo>
                    <a:pt x="6085" y="11398"/>
                    <a:pt x="5596" y="11244"/>
                    <a:pt x="5088" y="11193"/>
                  </a:cubicBezTo>
                  <a:close/>
                  <a:moveTo>
                    <a:pt x="16508" y="11193"/>
                  </a:moveTo>
                  <a:cubicBezTo>
                    <a:pt x="16000" y="11244"/>
                    <a:pt x="15513" y="11398"/>
                    <a:pt x="15069" y="11645"/>
                  </a:cubicBezTo>
                  <a:cubicBezTo>
                    <a:pt x="15069" y="11657"/>
                    <a:pt x="15070" y="11668"/>
                    <a:pt x="15071" y="11680"/>
                  </a:cubicBezTo>
                  <a:cubicBezTo>
                    <a:pt x="15071" y="13410"/>
                    <a:pt x="14199" y="14918"/>
                    <a:pt x="12910" y="15721"/>
                  </a:cubicBezTo>
                  <a:cubicBezTo>
                    <a:pt x="12937" y="16270"/>
                    <a:pt x="13060" y="16810"/>
                    <a:pt x="13269" y="17309"/>
                  </a:cubicBezTo>
                  <a:cubicBezTo>
                    <a:pt x="15195" y="16301"/>
                    <a:pt x="16531" y="14159"/>
                    <a:pt x="16531" y="11680"/>
                  </a:cubicBezTo>
                  <a:cubicBezTo>
                    <a:pt x="16531" y="11515"/>
                    <a:pt x="16519" y="11354"/>
                    <a:pt x="16508" y="11193"/>
                  </a:cubicBezTo>
                  <a:close/>
                  <a:moveTo>
                    <a:pt x="11967" y="12834"/>
                  </a:moveTo>
                  <a:cubicBezTo>
                    <a:pt x="11859" y="12964"/>
                    <a:pt x="11737" y="13084"/>
                    <a:pt x="11591" y="13176"/>
                  </a:cubicBezTo>
                  <a:cubicBezTo>
                    <a:pt x="10932" y="13590"/>
                    <a:pt x="10115" y="13429"/>
                    <a:pt x="9625" y="12838"/>
                  </a:cubicBezTo>
                  <a:lnTo>
                    <a:pt x="8861" y="13319"/>
                  </a:lnTo>
                  <a:cubicBezTo>
                    <a:pt x="9904" y="15660"/>
                    <a:pt x="9127" y="18514"/>
                    <a:pt x="7026" y="19835"/>
                  </a:cubicBezTo>
                  <a:cubicBezTo>
                    <a:pt x="5799" y="20607"/>
                    <a:pt x="4383" y="20691"/>
                    <a:pt x="3149" y="20197"/>
                  </a:cubicBezTo>
                  <a:cubicBezTo>
                    <a:pt x="3030" y="20149"/>
                    <a:pt x="2950" y="20331"/>
                    <a:pt x="3060" y="20399"/>
                  </a:cubicBezTo>
                  <a:cubicBezTo>
                    <a:pt x="4867" y="21520"/>
                    <a:pt x="7153" y="21597"/>
                    <a:pt x="9084" y="20382"/>
                  </a:cubicBezTo>
                  <a:cubicBezTo>
                    <a:pt x="9766" y="19953"/>
                    <a:pt x="10338" y="19399"/>
                    <a:pt x="10799" y="18765"/>
                  </a:cubicBezTo>
                  <a:cubicBezTo>
                    <a:pt x="11260" y="19399"/>
                    <a:pt x="11832" y="19953"/>
                    <a:pt x="12514" y="20382"/>
                  </a:cubicBezTo>
                  <a:cubicBezTo>
                    <a:pt x="14445" y="21597"/>
                    <a:pt x="16731" y="21520"/>
                    <a:pt x="18538" y="20399"/>
                  </a:cubicBezTo>
                  <a:cubicBezTo>
                    <a:pt x="18648" y="20331"/>
                    <a:pt x="18568" y="20149"/>
                    <a:pt x="18449" y="20197"/>
                  </a:cubicBezTo>
                  <a:cubicBezTo>
                    <a:pt x="17215" y="20691"/>
                    <a:pt x="15799" y="20607"/>
                    <a:pt x="14572" y="19835"/>
                  </a:cubicBezTo>
                  <a:cubicBezTo>
                    <a:pt x="12471" y="18514"/>
                    <a:pt x="11694" y="15660"/>
                    <a:pt x="12737" y="13319"/>
                  </a:cubicBezTo>
                  <a:lnTo>
                    <a:pt x="11967" y="12834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271" name="Grupuj"/>
          <p:cNvGrpSpPr/>
          <p:nvPr/>
        </p:nvGrpSpPr>
        <p:grpSpPr>
          <a:xfrm>
            <a:off x="3095155" y="549310"/>
            <a:ext cx="5564433" cy="2135348"/>
            <a:chOff x="0" y="0"/>
            <a:chExt cx="5564432" cy="2135346"/>
          </a:xfrm>
        </p:grpSpPr>
        <p:sp>
          <p:nvSpPr>
            <p:cNvPr id="268" name="Konstruktywna krytyka"/>
            <p:cNvSpPr txBox="1"/>
            <p:nvPr/>
          </p:nvSpPr>
          <p:spPr>
            <a:xfrm>
              <a:off x="2096722" y="524026"/>
              <a:ext cx="3467711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Konstruktywna krytyka</a:t>
              </a:r>
            </a:p>
          </p:txBody>
        </p:sp>
        <p:sp>
          <p:nvSpPr>
            <p:cNvPr id="269" name="Błyskawica"/>
            <p:cNvSpPr/>
            <p:nvPr/>
          </p:nvSpPr>
          <p:spPr>
            <a:xfrm>
              <a:off x="0" y="0"/>
              <a:ext cx="840859" cy="150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08" y="0"/>
                  </a:moveTo>
                  <a:lnTo>
                    <a:pt x="0" y="12520"/>
                  </a:lnTo>
                  <a:lnTo>
                    <a:pt x="12017" y="12520"/>
                  </a:lnTo>
                  <a:lnTo>
                    <a:pt x="9664" y="21600"/>
                  </a:lnTo>
                  <a:lnTo>
                    <a:pt x="21600" y="8375"/>
                  </a:lnTo>
                  <a:lnTo>
                    <a:pt x="11515" y="8375"/>
                  </a:lnTo>
                  <a:lnTo>
                    <a:pt x="16221" y="0"/>
                  </a:lnTo>
                  <a:lnTo>
                    <a:pt x="680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70" name="Strzałka"/>
            <p:cNvSpPr/>
            <p:nvPr/>
          </p:nvSpPr>
          <p:spPr>
            <a:xfrm rot="5400000">
              <a:off x="3486953" y="1438154"/>
              <a:ext cx="687249" cy="707137"/>
            </a:xfrm>
            <a:prstGeom prst="rightArrow">
              <a:avLst>
                <a:gd name="adj1" fmla="val 32000"/>
                <a:gd name="adj2" fmla="val 65852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275" name="Grupuj"/>
          <p:cNvGrpSpPr/>
          <p:nvPr/>
        </p:nvGrpSpPr>
        <p:grpSpPr>
          <a:xfrm>
            <a:off x="2933784" y="2579181"/>
            <a:ext cx="4579299" cy="2002010"/>
            <a:chOff x="0" y="0"/>
            <a:chExt cx="4579298" cy="2002008"/>
          </a:xfrm>
        </p:grpSpPr>
        <p:sp>
          <p:nvSpPr>
            <p:cNvPr id="272" name="Trolling"/>
            <p:cNvSpPr txBox="1"/>
            <p:nvPr/>
          </p:nvSpPr>
          <p:spPr>
            <a:xfrm>
              <a:off x="3404598" y="568488"/>
              <a:ext cx="1174701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Trolling</a:t>
              </a:r>
            </a:p>
          </p:txBody>
        </p:sp>
        <p:sp>
          <p:nvSpPr>
            <p:cNvPr id="273" name="Ogień"/>
            <p:cNvSpPr/>
            <p:nvPr/>
          </p:nvSpPr>
          <p:spPr>
            <a:xfrm>
              <a:off x="-1" y="0"/>
              <a:ext cx="1163602" cy="1360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fill="norm" stroke="1" extrusionOk="0">
                  <a:moveTo>
                    <a:pt x="11239" y="0"/>
                  </a:moveTo>
                  <a:cubicBezTo>
                    <a:pt x="2970" y="4003"/>
                    <a:pt x="2989" y="11005"/>
                    <a:pt x="3722" y="14791"/>
                  </a:cubicBezTo>
                  <a:cubicBezTo>
                    <a:pt x="2739" y="13911"/>
                    <a:pt x="1717" y="12459"/>
                    <a:pt x="1372" y="10120"/>
                  </a:cubicBezTo>
                  <a:cubicBezTo>
                    <a:pt x="-1043" y="14091"/>
                    <a:pt x="-153" y="18364"/>
                    <a:pt x="3127" y="21600"/>
                  </a:cubicBezTo>
                  <a:cubicBezTo>
                    <a:pt x="4667" y="20445"/>
                    <a:pt x="8635" y="16716"/>
                    <a:pt x="8134" y="10564"/>
                  </a:cubicBezTo>
                  <a:cubicBezTo>
                    <a:pt x="10070" y="11636"/>
                    <a:pt x="11307" y="14756"/>
                    <a:pt x="11441" y="17747"/>
                  </a:cubicBezTo>
                  <a:cubicBezTo>
                    <a:pt x="12400" y="16981"/>
                    <a:pt x="13309" y="15598"/>
                    <a:pt x="13699" y="14116"/>
                  </a:cubicBezTo>
                  <a:cubicBezTo>
                    <a:pt x="15274" y="15860"/>
                    <a:pt x="16001" y="18709"/>
                    <a:pt x="15599" y="21600"/>
                  </a:cubicBezTo>
                  <a:cubicBezTo>
                    <a:pt x="15613" y="21600"/>
                    <a:pt x="15624" y="21600"/>
                    <a:pt x="15637" y="21600"/>
                  </a:cubicBezTo>
                  <a:cubicBezTo>
                    <a:pt x="20557" y="18093"/>
                    <a:pt x="19757" y="8611"/>
                    <a:pt x="13922" y="5682"/>
                  </a:cubicBezTo>
                  <a:cubicBezTo>
                    <a:pt x="14632" y="7271"/>
                    <a:pt x="14621" y="8912"/>
                    <a:pt x="14346" y="10290"/>
                  </a:cubicBezTo>
                  <a:cubicBezTo>
                    <a:pt x="12223" y="8105"/>
                    <a:pt x="9861" y="5847"/>
                    <a:pt x="1123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74" name="Strzałka"/>
            <p:cNvSpPr/>
            <p:nvPr/>
          </p:nvSpPr>
          <p:spPr>
            <a:xfrm rot="5400000">
              <a:off x="3648324" y="1304816"/>
              <a:ext cx="687249" cy="707137"/>
            </a:xfrm>
            <a:prstGeom prst="rightArrow">
              <a:avLst>
                <a:gd name="adj1" fmla="val 32000"/>
                <a:gd name="adj2" fmla="val 65852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279" name="Grupuj"/>
          <p:cNvGrpSpPr/>
          <p:nvPr/>
        </p:nvGrpSpPr>
        <p:grpSpPr>
          <a:xfrm>
            <a:off x="3008349" y="4608330"/>
            <a:ext cx="4270953" cy="1869395"/>
            <a:chOff x="0" y="0"/>
            <a:chExt cx="4270951" cy="1869393"/>
          </a:xfrm>
        </p:grpSpPr>
        <p:sp>
          <p:nvSpPr>
            <p:cNvPr id="276" name="Hejt"/>
            <p:cNvSpPr txBox="1"/>
            <p:nvPr/>
          </p:nvSpPr>
          <p:spPr>
            <a:xfrm>
              <a:off x="3563815" y="435873"/>
              <a:ext cx="707137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Hejt</a:t>
              </a:r>
            </a:p>
          </p:txBody>
        </p:sp>
        <p:sp>
          <p:nvSpPr>
            <p:cNvPr id="277" name="Czaszka"/>
            <p:cNvSpPr/>
            <p:nvPr/>
          </p:nvSpPr>
          <p:spPr>
            <a:xfrm>
              <a:off x="0" y="0"/>
              <a:ext cx="1014471" cy="1448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1" h="21547" fill="norm" stroke="1" extrusionOk="0">
                  <a:moveTo>
                    <a:pt x="10621" y="0"/>
                  </a:moveTo>
                  <a:cubicBezTo>
                    <a:pt x="8452" y="0"/>
                    <a:pt x="6450" y="505"/>
                    <a:pt x="4985" y="1420"/>
                  </a:cubicBezTo>
                  <a:cubicBezTo>
                    <a:pt x="3496" y="2351"/>
                    <a:pt x="2676" y="3652"/>
                    <a:pt x="2676" y="5082"/>
                  </a:cubicBezTo>
                  <a:cubicBezTo>
                    <a:pt x="2676" y="6422"/>
                    <a:pt x="3143" y="6794"/>
                    <a:pt x="4370" y="7570"/>
                  </a:cubicBezTo>
                  <a:cubicBezTo>
                    <a:pt x="4340" y="7270"/>
                    <a:pt x="4246" y="7098"/>
                    <a:pt x="4021" y="6689"/>
                  </a:cubicBezTo>
                  <a:cubicBezTo>
                    <a:pt x="3978" y="6612"/>
                    <a:pt x="3931" y="6527"/>
                    <a:pt x="3879" y="6433"/>
                  </a:cubicBezTo>
                  <a:cubicBezTo>
                    <a:pt x="3439" y="5619"/>
                    <a:pt x="3776" y="4807"/>
                    <a:pt x="3791" y="4773"/>
                  </a:cubicBezTo>
                  <a:lnTo>
                    <a:pt x="4155" y="4851"/>
                  </a:lnTo>
                  <a:lnTo>
                    <a:pt x="4521" y="4929"/>
                  </a:lnTo>
                  <a:cubicBezTo>
                    <a:pt x="4518" y="4936"/>
                    <a:pt x="4245" y="5601"/>
                    <a:pt x="4590" y="6237"/>
                  </a:cubicBezTo>
                  <a:cubicBezTo>
                    <a:pt x="4640" y="6331"/>
                    <a:pt x="4687" y="6414"/>
                    <a:pt x="4729" y="6491"/>
                  </a:cubicBezTo>
                  <a:cubicBezTo>
                    <a:pt x="5021" y="7020"/>
                    <a:pt x="5143" y="7240"/>
                    <a:pt x="5143" y="7835"/>
                  </a:cubicBezTo>
                  <a:cubicBezTo>
                    <a:pt x="5143" y="8142"/>
                    <a:pt x="5028" y="8416"/>
                    <a:pt x="4918" y="8681"/>
                  </a:cubicBezTo>
                  <a:cubicBezTo>
                    <a:pt x="4785" y="8999"/>
                    <a:pt x="4670" y="9274"/>
                    <a:pt x="4760" y="9569"/>
                  </a:cubicBezTo>
                  <a:cubicBezTo>
                    <a:pt x="4915" y="10082"/>
                    <a:pt x="5546" y="10399"/>
                    <a:pt x="6042" y="10399"/>
                  </a:cubicBezTo>
                  <a:cubicBezTo>
                    <a:pt x="7019" y="10399"/>
                    <a:pt x="7441" y="11009"/>
                    <a:pt x="7573" y="11479"/>
                  </a:cubicBezTo>
                  <a:lnTo>
                    <a:pt x="8480" y="11479"/>
                  </a:lnTo>
                  <a:lnTo>
                    <a:pt x="8480" y="10919"/>
                  </a:lnTo>
                  <a:lnTo>
                    <a:pt x="9243" y="10919"/>
                  </a:lnTo>
                  <a:lnTo>
                    <a:pt x="9243" y="11479"/>
                  </a:lnTo>
                  <a:lnTo>
                    <a:pt x="10238" y="11479"/>
                  </a:lnTo>
                  <a:lnTo>
                    <a:pt x="10238" y="10919"/>
                  </a:lnTo>
                  <a:lnTo>
                    <a:pt x="11001" y="10919"/>
                  </a:lnTo>
                  <a:lnTo>
                    <a:pt x="11001" y="11479"/>
                  </a:lnTo>
                  <a:lnTo>
                    <a:pt x="11999" y="11479"/>
                  </a:lnTo>
                  <a:lnTo>
                    <a:pt x="11999" y="10919"/>
                  </a:lnTo>
                  <a:lnTo>
                    <a:pt x="12760" y="10919"/>
                  </a:lnTo>
                  <a:lnTo>
                    <a:pt x="12760" y="11479"/>
                  </a:lnTo>
                  <a:lnTo>
                    <a:pt x="13669" y="11479"/>
                  </a:lnTo>
                  <a:cubicBezTo>
                    <a:pt x="13801" y="11009"/>
                    <a:pt x="14223" y="10399"/>
                    <a:pt x="15200" y="10399"/>
                  </a:cubicBezTo>
                  <a:cubicBezTo>
                    <a:pt x="15696" y="10399"/>
                    <a:pt x="16327" y="10082"/>
                    <a:pt x="16482" y="9569"/>
                  </a:cubicBezTo>
                  <a:cubicBezTo>
                    <a:pt x="16572" y="9274"/>
                    <a:pt x="16457" y="8999"/>
                    <a:pt x="16324" y="8681"/>
                  </a:cubicBezTo>
                  <a:cubicBezTo>
                    <a:pt x="16214" y="8416"/>
                    <a:pt x="16099" y="8142"/>
                    <a:pt x="16099" y="7835"/>
                  </a:cubicBezTo>
                  <a:cubicBezTo>
                    <a:pt x="16099" y="7239"/>
                    <a:pt x="16219" y="7020"/>
                    <a:pt x="16511" y="6491"/>
                  </a:cubicBezTo>
                  <a:cubicBezTo>
                    <a:pt x="16553" y="6414"/>
                    <a:pt x="16599" y="6331"/>
                    <a:pt x="16650" y="6237"/>
                  </a:cubicBezTo>
                  <a:cubicBezTo>
                    <a:pt x="16994" y="5601"/>
                    <a:pt x="16724" y="4936"/>
                    <a:pt x="16721" y="4929"/>
                  </a:cubicBezTo>
                  <a:lnTo>
                    <a:pt x="17451" y="4773"/>
                  </a:lnTo>
                  <a:cubicBezTo>
                    <a:pt x="17466" y="4807"/>
                    <a:pt x="17804" y="5619"/>
                    <a:pt x="17362" y="6433"/>
                  </a:cubicBezTo>
                  <a:cubicBezTo>
                    <a:pt x="17311" y="6527"/>
                    <a:pt x="17264" y="6611"/>
                    <a:pt x="17221" y="6688"/>
                  </a:cubicBezTo>
                  <a:cubicBezTo>
                    <a:pt x="16996" y="7097"/>
                    <a:pt x="16901" y="7270"/>
                    <a:pt x="16872" y="7570"/>
                  </a:cubicBezTo>
                  <a:cubicBezTo>
                    <a:pt x="18099" y="6794"/>
                    <a:pt x="18566" y="6422"/>
                    <a:pt x="18566" y="5082"/>
                  </a:cubicBezTo>
                  <a:cubicBezTo>
                    <a:pt x="18566" y="3652"/>
                    <a:pt x="17744" y="2352"/>
                    <a:pt x="16255" y="1420"/>
                  </a:cubicBezTo>
                  <a:cubicBezTo>
                    <a:pt x="14790" y="505"/>
                    <a:pt x="12790" y="0"/>
                    <a:pt x="10621" y="0"/>
                  </a:cubicBezTo>
                  <a:close/>
                  <a:moveTo>
                    <a:pt x="7922" y="5910"/>
                  </a:moveTo>
                  <a:cubicBezTo>
                    <a:pt x="10338" y="5910"/>
                    <a:pt x="9900" y="7158"/>
                    <a:pt x="9461" y="7626"/>
                  </a:cubicBezTo>
                  <a:cubicBezTo>
                    <a:pt x="9021" y="8094"/>
                    <a:pt x="7592" y="9302"/>
                    <a:pt x="6384" y="8054"/>
                  </a:cubicBezTo>
                  <a:cubicBezTo>
                    <a:pt x="5176" y="6806"/>
                    <a:pt x="6275" y="5910"/>
                    <a:pt x="7922" y="5910"/>
                  </a:cubicBezTo>
                  <a:close/>
                  <a:moveTo>
                    <a:pt x="13319" y="5910"/>
                  </a:moveTo>
                  <a:cubicBezTo>
                    <a:pt x="14966" y="5910"/>
                    <a:pt x="16063" y="6806"/>
                    <a:pt x="14855" y="8054"/>
                  </a:cubicBezTo>
                  <a:cubicBezTo>
                    <a:pt x="13647" y="9302"/>
                    <a:pt x="12220" y="8094"/>
                    <a:pt x="11781" y="7626"/>
                  </a:cubicBezTo>
                  <a:cubicBezTo>
                    <a:pt x="11342" y="7158"/>
                    <a:pt x="10904" y="5910"/>
                    <a:pt x="13319" y="5910"/>
                  </a:cubicBezTo>
                  <a:close/>
                  <a:moveTo>
                    <a:pt x="10621" y="8587"/>
                  </a:moveTo>
                  <a:cubicBezTo>
                    <a:pt x="11915" y="8863"/>
                    <a:pt x="11935" y="9797"/>
                    <a:pt x="11568" y="10103"/>
                  </a:cubicBezTo>
                  <a:cubicBezTo>
                    <a:pt x="11202" y="10409"/>
                    <a:pt x="10621" y="9935"/>
                    <a:pt x="10621" y="9935"/>
                  </a:cubicBezTo>
                  <a:cubicBezTo>
                    <a:pt x="10621" y="9935"/>
                    <a:pt x="10040" y="10409"/>
                    <a:pt x="9674" y="10103"/>
                  </a:cubicBezTo>
                  <a:cubicBezTo>
                    <a:pt x="9307" y="9797"/>
                    <a:pt x="9327" y="8863"/>
                    <a:pt x="10621" y="8587"/>
                  </a:cubicBezTo>
                  <a:close/>
                  <a:moveTo>
                    <a:pt x="5992" y="10937"/>
                  </a:moveTo>
                  <a:cubicBezTo>
                    <a:pt x="6051" y="12945"/>
                    <a:pt x="6696" y="13311"/>
                    <a:pt x="7391" y="13396"/>
                  </a:cubicBezTo>
                  <a:cubicBezTo>
                    <a:pt x="8607" y="13545"/>
                    <a:pt x="10601" y="13547"/>
                    <a:pt x="10621" y="13547"/>
                  </a:cubicBezTo>
                  <a:cubicBezTo>
                    <a:pt x="10641" y="13547"/>
                    <a:pt x="12634" y="13545"/>
                    <a:pt x="13848" y="13396"/>
                  </a:cubicBezTo>
                  <a:cubicBezTo>
                    <a:pt x="14988" y="13256"/>
                    <a:pt x="15221" y="12164"/>
                    <a:pt x="15250" y="10937"/>
                  </a:cubicBezTo>
                  <a:cubicBezTo>
                    <a:pt x="15233" y="10938"/>
                    <a:pt x="15215" y="10941"/>
                    <a:pt x="15197" y="10941"/>
                  </a:cubicBezTo>
                  <a:cubicBezTo>
                    <a:pt x="14628" y="10941"/>
                    <a:pt x="14455" y="11406"/>
                    <a:pt x="14403" y="11637"/>
                  </a:cubicBezTo>
                  <a:lnTo>
                    <a:pt x="14403" y="12580"/>
                  </a:lnTo>
                  <a:lnTo>
                    <a:pt x="13640" y="12580"/>
                  </a:lnTo>
                  <a:lnTo>
                    <a:pt x="13640" y="12020"/>
                  </a:lnTo>
                  <a:lnTo>
                    <a:pt x="12760" y="12020"/>
                  </a:lnTo>
                  <a:lnTo>
                    <a:pt x="12760" y="12580"/>
                  </a:lnTo>
                  <a:lnTo>
                    <a:pt x="11997" y="12580"/>
                  </a:lnTo>
                  <a:lnTo>
                    <a:pt x="11997" y="12020"/>
                  </a:lnTo>
                  <a:lnTo>
                    <a:pt x="11001" y="12020"/>
                  </a:lnTo>
                  <a:lnTo>
                    <a:pt x="11001" y="12580"/>
                  </a:lnTo>
                  <a:lnTo>
                    <a:pt x="10238" y="12580"/>
                  </a:lnTo>
                  <a:lnTo>
                    <a:pt x="10238" y="12020"/>
                  </a:lnTo>
                  <a:lnTo>
                    <a:pt x="9243" y="12020"/>
                  </a:lnTo>
                  <a:lnTo>
                    <a:pt x="9243" y="12580"/>
                  </a:lnTo>
                  <a:lnTo>
                    <a:pt x="8480" y="12580"/>
                  </a:lnTo>
                  <a:lnTo>
                    <a:pt x="8480" y="12020"/>
                  </a:lnTo>
                  <a:lnTo>
                    <a:pt x="7599" y="12020"/>
                  </a:lnTo>
                  <a:lnTo>
                    <a:pt x="7599" y="12580"/>
                  </a:lnTo>
                  <a:lnTo>
                    <a:pt x="6836" y="12580"/>
                  </a:lnTo>
                  <a:lnTo>
                    <a:pt x="6836" y="11637"/>
                  </a:lnTo>
                  <a:cubicBezTo>
                    <a:pt x="6785" y="11406"/>
                    <a:pt x="6611" y="10941"/>
                    <a:pt x="6042" y="10941"/>
                  </a:cubicBezTo>
                  <a:cubicBezTo>
                    <a:pt x="6025" y="10941"/>
                    <a:pt x="6008" y="10938"/>
                    <a:pt x="5992" y="10937"/>
                  </a:cubicBezTo>
                  <a:close/>
                  <a:moveTo>
                    <a:pt x="18724" y="11960"/>
                  </a:moveTo>
                  <a:cubicBezTo>
                    <a:pt x="18679" y="11960"/>
                    <a:pt x="18630" y="11962"/>
                    <a:pt x="18578" y="11965"/>
                  </a:cubicBezTo>
                  <a:cubicBezTo>
                    <a:pt x="17773" y="12017"/>
                    <a:pt x="17571" y="12819"/>
                    <a:pt x="16975" y="13190"/>
                  </a:cubicBezTo>
                  <a:cubicBezTo>
                    <a:pt x="16446" y="13520"/>
                    <a:pt x="3685" y="18765"/>
                    <a:pt x="3126" y="19006"/>
                  </a:cubicBezTo>
                  <a:cubicBezTo>
                    <a:pt x="2780" y="19156"/>
                    <a:pt x="2366" y="19181"/>
                    <a:pt x="1954" y="19181"/>
                  </a:cubicBezTo>
                  <a:cubicBezTo>
                    <a:pt x="1744" y="19181"/>
                    <a:pt x="1534" y="19175"/>
                    <a:pt x="1334" y="19175"/>
                  </a:cubicBezTo>
                  <a:cubicBezTo>
                    <a:pt x="731" y="19175"/>
                    <a:pt x="215" y="19234"/>
                    <a:pt x="37" y="19710"/>
                  </a:cubicBezTo>
                  <a:cubicBezTo>
                    <a:pt x="-177" y="20284"/>
                    <a:pt x="567" y="20350"/>
                    <a:pt x="1329" y="20802"/>
                  </a:cubicBezTo>
                  <a:cubicBezTo>
                    <a:pt x="1924" y="21156"/>
                    <a:pt x="1829" y="21547"/>
                    <a:pt x="2523" y="21547"/>
                  </a:cubicBezTo>
                  <a:cubicBezTo>
                    <a:pt x="2570" y="21547"/>
                    <a:pt x="2622" y="21545"/>
                    <a:pt x="2676" y="21541"/>
                  </a:cubicBezTo>
                  <a:cubicBezTo>
                    <a:pt x="3480" y="21487"/>
                    <a:pt x="3676" y="20683"/>
                    <a:pt x="4269" y="20310"/>
                  </a:cubicBezTo>
                  <a:cubicBezTo>
                    <a:pt x="4796" y="19978"/>
                    <a:pt x="17548" y="14736"/>
                    <a:pt x="18109" y="14497"/>
                  </a:cubicBezTo>
                  <a:cubicBezTo>
                    <a:pt x="18446" y="14353"/>
                    <a:pt x="18847" y="14327"/>
                    <a:pt x="19248" y="14327"/>
                  </a:cubicBezTo>
                  <a:cubicBezTo>
                    <a:pt x="19480" y="14327"/>
                    <a:pt x="19714" y="14336"/>
                    <a:pt x="19934" y="14336"/>
                  </a:cubicBezTo>
                  <a:cubicBezTo>
                    <a:pt x="20523" y="14336"/>
                    <a:pt x="21024" y="14272"/>
                    <a:pt x="21202" y="13805"/>
                  </a:cubicBezTo>
                  <a:cubicBezTo>
                    <a:pt x="21421" y="13232"/>
                    <a:pt x="20676" y="13163"/>
                    <a:pt x="19917" y="12708"/>
                  </a:cubicBezTo>
                  <a:cubicBezTo>
                    <a:pt x="19323" y="12351"/>
                    <a:pt x="19425" y="11960"/>
                    <a:pt x="18724" y="11960"/>
                  </a:cubicBezTo>
                  <a:close/>
                  <a:moveTo>
                    <a:pt x="2384" y="11965"/>
                  </a:moveTo>
                  <a:cubicBezTo>
                    <a:pt x="1828" y="12014"/>
                    <a:pt x="1878" y="12376"/>
                    <a:pt x="1324" y="12708"/>
                  </a:cubicBezTo>
                  <a:cubicBezTo>
                    <a:pt x="566" y="13163"/>
                    <a:pt x="-179" y="13232"/>
                    <a:pt x="40" y="13805"/>
                  </a:cubicBezTo>
                  <a:cubicBezTo>
                    <a:pt x="399" y="14747"/>
                    <a:pt x="2077" y="14046"/>
                    <a:pt x="3133" y="14497"/>
                  </a:cubicBezTo>
                  <a:cubicBezTo>
                    <a:pt x="3352" y="14590"/>
                    <a:pt x="5429" y="15447"/>
                    <a:pt x="7913" y="16476"/>
                  </a:cubicBezTo>
                  <a:cubicBezTo>
                    <a:pt x="8576" y="16201"/>
                    <a:pt x="9270" y="15914"/>
                    <a:pt x="9963" y="15625"/>
                  </a:cubicBezTo>
                  <a:cubicBezTo>
                    <a:pt x="7086" y="14426"/>
                    <a:pt x="4499" y="13335"/>
                    <a:pt x="4267" y="13190"/>
                  </a:cubicBezTo>
                  <a:cubicBezTo>
                    <a:pt x="3671" y="12819"/>
                    <a:pt x="3468" y="12017"/>
                    <a:pt x="2664" y="11965"/>
                  </a:cubicBezTo>
                  <a:cubicBezTo>
                    <a:pt x="2556" y="11958"/>
                    <a:pt x="2464" y="11958"/>
                    <a:pt x="2384" y="11965"/>
                  </a:cubicBezTo>
                  <a:close/>
                  <a:moveTo>
                    <a:pt x="13327" y="17024"/>
                  </a:moveTo>
                  <a:cubicBezTo>
                    <a:pt x="12662" y="17299"/>
                    <a:pt x="11972" y="17587"/>
                    <a:pt x="11279" y="17875"/>
                  </a:cubicBezTo>
                  <a:cubicBezTo>
                    <a:pt x="14155" y="19074"/>
                    <a:pt x="16739" y="20164"/>
                    <a:pt x="16970" y="20310"/>
                  </a:cubicBezTo>
                  <a:cubicBezTo>
                    <a:pt x="17563" y="20683"/>
                    <a:pt x="17762" y="21487"/>
                    <a:pt x="18566" y="21541"/>
                  </a:cubicBezTo>
                  <a:cubicBezTo>
                    <a:pt x="19428" y="21600"/>
                    <a:pt x="19275" y="21180"/>
                    <a:pt x="19910" y="20802"/>
                  </a:cubicBezTo>
                  <a:cubicBezTo>
                    <a:pt x="20673" y="20350"/>
                    <a:pt x="21417" y="20284"/>
                    <a:pt x="21202" y="19710"/>
                  </a:cubicBezTo>
                  <a:cubicBezTo>
                    <a:pt x="20850" y="18767"/>
                    <a:pt x="19169" y="19461"/>
                    <a:pt x="18116" y="19006"/>
                  </a:cubicBezTo>
                  <a:cubicBezTo>
                    <a:pt x="17898" y="18912"/>
                    <a:pt x="15814" y="18054"/>
                    <a:pt x="13327" y="1702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78" name="Strzałka"/>
            <p:cNvSpPr/>
            <p:nvPr/>
          </p:nvSpPr>
          <p:spPr>
            <a:xfrm rot="5400000">
              <a:off x="3573759" y="1172201"/>
              <a:ext cx="687249" cy="707137"/>
            </a:xfrm>
            <a:prstGeom prst="rightArrow">
              <a:avLst>
                <a:gd name="adj1" fmla="val 32000"/>
                <a:gd name="adj2" fmla="val 65852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280" name="Linia"/>
          <p:cNvSpPr/>
          <p:nvPr/>
        </p:nvSpPr>
        <p:spPr>
          <a:xfrm rot="5400000">
            <a:off x="6709109" y="5907532"/>
            <a:ext cx="687249" cy="707137"/>
          </a:xfrm>
          <a:prstGeom prst="rightArrow">
            <a:avLst>
              <a:gd name="adj1" fmla="val 0"/>
              <a:gd name="adj2" fmla="val 0"/>
            </a:avLst>
          </a:prstGeom>
          <a:solidFill>
            <a:srgbClr val="F8BA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284" name="Grupuj"/>
          <p:cNvGrpSpPr/>
          <p:nvPr/>
        </p:nvGrpSpPr>
        <p:grpSpPr>
          <a:xfrm>
            <a:off x="2749832" y="6827642"/>
            <a:ext cx="5107827" cy="1546616"/>
            <a:chOff x="0" y="0"/>
            <a:chExt cx="5107826" cy="1546614"/>
          </a:xfrm>
        </p:grpSpPr>
        <p:sp>
          <p:nvSpPr>
            <p:cNvPr id="281" name="Postprawda"/>
            <p:cNvSpPr txBox="1"/>
            <p:nvPr/>
          </p:nvSpPr>
          <p:spPr>
            <a:xfrm>
              <a:off x="3243974" y="113094"/>
              <a:ext cx="1863853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Postprawda</a:t>
              </a:r>
            </a:p>
          </p:txBody>
        </p:sp>
        <p:sp>
          <p:nvSpPr>
            <p:cNvPr id="282" name="Usta"/>
            <p:cNvSpPr/>
            <p:nvPr/>
          </p:nvSpPr>
          <p:spPr>
            <a:xfrm>
              <a:off x="-1" y="0"/>
              <a:ext cx="1531506" cy="687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5" h="20959" fill="norm" stroke="1" extrusionOk="0">
                  <a:moveTo>
                    <a:pt x="13664" y="7"/>
                  </a:moveTo>
                  <a:cubicBezTo>
                    <a:pt x="13051" y="69"/>
                    <a:pt x="12495" y="551"/>
                    <a:pt x="12126" y="1269"/>
                  </a:cubicBezTo>
                  <a:cubicBezTo>
                    <a:pt x="11094" y="3275"/>
                    <a:pt x="10277" y="3264"/>
                    <a:pt x="9247" y="1269"/>
                  </a:cubicBezTo>
                  <a:cubicBezTo>
                    <a:pt x="8507" y="-164"/>
                    <a:pt x="7032" y="-641"/>
                    <a:pt x="5823" y="1269"/>
                  </a:cubicBezTo>
                  <a:cubicBezTo>
                    <a:pt x="4198" y="3840"/>
                    <a:pt x="1572" y="7316"/>
                    <a:pt x="329" y="8932"/>
                  </a:cubicBezTo>
                  <a:cubicBezTo>
                    <a:pt x="-42" y="9415"/>
                    <a:pt x="-113" y="10521"/>
                    <a:pt x="184" y="11205"/>
                  </a:cubicBezTo>
                  <a:cubicBezTo>
                    <a:pt x="1477" y="14185"/>
                    <a:pt x="5037" y="20959"/>
                    <a:pt x="10686" y="20959"/>
                  </a:cubicBezTo>
                  <a:cubicBezTo>
                    <a:pt x="16339" y="20959"/>
                    <a:pt x="19899" y="14179"/>
                    <a:pt x="21190" y="11202"/>
                  </a:cubicBezTo>
                  <a:cubicBezTo>
                    <a:pt x="21487" y="10518"/>
                    <a:pt x="21417" y="9412"/>
                    <a:pt x="21047" y="8928"/>
                  </a:cubicBezTo>
                  <a:cubicBezTo>
                    <a:pt x="19746" y="7227"/>
                    <a:pt x="16941" y="3505"/>
                    <a:pt x="15549" y="1269"/>
                  </a:cubicBezTo>
                  <a:cubicBezTo>
                    <a:pt x="14948" y="304"/>
                    <a:pt x="14277" y="-55"/>
                    <a:pt x="13664" y="7"/>
                  </a:cubicBezTo>
                  <a:close/>
                  <a:moveTo>
                    <a:pt x="10184" y="8476"/>
                  </a:moveTo>
                  <a:cubicBezTo>
                    <a:pt x="10496" y="8473"/>
                    <a:pt x="10686" y="8476"/>
                    <a:pt x="10686" y="8476"/>
                  </a:cubicBezTo>
                  <a:cubicBezTo>
                    <a:pt x="10686" y="8476"/>
                    <a:pt x="13746" y="8400"/>
                    <a:pt x="15344" y="9071"/>
                  </a:cubicBezTo>
                  <a:cubicBezTo>
                    <a:pt x="16942" y="9741"/>
                    <a:pt x="20509" y="10096"/>
                    <a:pt x="20411" y="10155"/>
                  </a:cubicBezTo>
                  <a:cubicBezTo>
                    <a:pt x="9918" y="16394"/>
                    <a:pt x="962" y="10155"/>
                    <a:pt x="962" y="10155"/>
                  </a:cubicBezTo>
                  <a:cubicBezTo>
                    <a:pt x="1064" y="10155"/>
                    <a:pt x="4429" y="9741"/>
                    <a:pt x="6027" y="9071"/>
                  </a:cubicBezTo>
                  <a:cubicBezTo>
                    <a:pt x="7226" y="8568"/>
                    <a:pt x="9248" y="8486"/>
                    <a:pt x="10184" y="847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83" name="Strzałka"/>
            <p:cNvSpPr/>
            <p:nvPr/>
          </p:nvSpPr>
          <p:spPr>
            <a:xfrm rot="5400000">
              <a:off x="3832276" y="849422"/>
              <a:ext cx="687249" cy="707137"/>
            </a:xfrm>
            <a:prstGeom prst="rightArrow">
              <a:avLst>
                <a:gd name="adj1" fmla="val 32000"/>
                <a:gd name="adj2" fmla="val 65852"/>
              </a:avLst>
            </a:prstGeom>
            <a:solidFill>
              <a:srgbClr val="F8BA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288" name="Grupuj"/>
          <p:cNvGrpSpPr/>
          <p:nvPr/>
        </p:nvGrpSpPr>
        <p:grpSpPr>
          <a:xfrm>
            <a:off x="1980765" y="2907086"/>
            <a:ext cx="10484778" cy="3939428"/>
            <a:chOff x="-38100" y="-38100"/>
            <a:chExt cx="10484776" cy="3939427"/>
          </a:xfrm>
        </p:grpSpPr>
        <p:pic>
          <p:nvPicPr>
            <p:cNvPr id="285" name="Prostokąt" descr="Prostokąt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38100" y="-38100"/>
              <a:ext cx="10484777" cy="3939428"/>
            </a:xfrm>
            <a:prstGeom prst="rect">
              <a:avLst/>
            </a:prstGeom>
            <a:effectLst/>
          </p:spPr>
        </p:pic>
        <p:sp>
          <p:nvSpPr>
            <p:cNvPr id="287" name="BUZZ…"/>
            <p:cNvSpPr txBox="1"/>
            <p:nvPr/>
          </p:nvSpPr>
          <p:spPr>
            <a:xfrm>
              <a:off x="6828578" y="1004335"/>
              <a:ext cx="3099246" cy="1482024"/>
            </a:xfrm>
            <a:prstGeom prst="rect">
              <a:avLst/>
            </a:prstGeom>
            <a:solidFill>
              <a:srgbClr val="CB297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5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BUZZ</a:t>
              </a:r>
            </a:p>
            <a:p>
              <a:pPr>
                <a:defRPr sz="45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CLICKBAIT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2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7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2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5" grpId="2"/>
      <p:bldP build="whole" bldLvl="1" animBg="1" rev="0" advAuto="0" spid="279" grpId="3"/>
      <p:bldP build="whole" bldLvl="1" animBg="1" rev="0" advAuto="0" spid="271" grpId="1"/>
      <p:bldP build="whole" bldLvl="1" animBg="1" rev="0" advAuto="0" spid="284" grpId="4"/>
      <p:bldP build="whole" bldLvl="1" animBg="1" rev="0" advAuto="0" spid="267" grpId="5"/>
      <p:bldP build="whole" bldLvl="1" animBg="1" rev="0" advAuto="0" spid="288" grpId="6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asset-18.png" descr="asset-18.png"/>
          <p:cNvPicPr>
            <a:picLocks noChangeAspect="1"/>
          </p:cNvPicPr>
          <p:nvPr/>
        </p:nvPicPr>
        <p:blipFill>
          <a:blip r:embed="rId3">
            <a:extLst/>
          </a:blip>
          <a:srcRect l="0" t="6869" r="0" b="13738"/>
          <a:stretch>
            <a:fillRect/>
          </a:stretch>
        </p:blipFill>
        <p:spPr>
          <a:xfrm>
            <a:off x="1923454" y="29765"/>
            <a:ext cx="9157929" cy="96941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-1"/>
            <a:ext cx="13004801" cy="9753602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KTO UTONIE  WIĘCEJ NIE BĘDZIE SIĘ KĄPAŁ W MORZU"/>
          <p:cNvSpPr/>
          <p:nvPr/>
        </p:nvSpPr>
        <p:spPr>
          <a:xfrm>
            <a:off x="-4168" y="-37307"/>
            <a:ext cx="13013136" cy="1270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KTO UTONIE  WIĘCEJ NIE BĘDZIE SIĘ KĄPAŁ W MORZU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rostokąt"/>
          <p:cNvSpPr/>
          <p:nvPr/>
        </p:nvSpPr>
        <p:spPr>
          <a:xfrm>
            <a:off x="-8467" y="-42334"/>
            <a:ext cx="13021735" cy="983826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188" name="funny-kid.mp4" descr="funny-kid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204633" y="-29634"/>
            <a:ext cx="9812868" cy="9812868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Chłopiec widzi pierwszy raz w życiu wyścigi motocykli.…"/>
          <p:cNvSpPr txBox="1"/>
          <p:nvPr/>
        </p:nvSpPr>
        <p:spPr>
          <a:xfrm>
            <a:off x="255320" y="1511299"/>
            <a:ext cx="2775947" cy="673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Chłopiec widzi pierwszy raz w życiu wyścigi motocykli.</a:t>
            </a:r>
          </a:p>
          <a:p>
            <a:pPr algn="l"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</a:p>
          <a:p>
            <a:pPr algn="l"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Organizatorom tak spodobała się jego reakcja, że zaprosili go na spotkanie VIPów.</a:t>
            </a:r>
          </a:p>
          <a:p>
            <a:pPr algn="l"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</a:p>
          <a:p>
            <a:pPr algn="l"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Bez mediów społecznościowych zapewne nigdy nie zobaczyliby tego filmu i pozostałby w rodzinnym archiwum.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9000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Emocje, emocje, emocje …"/>
          <p:cNvSpPr txBox="1"/>
          <p:nvPr>
            <p:ph type="title"/>
          </p:nvPr>
        </p:nvSpPr>
        <p:spPr>
          <a:xfrm>
            <a:off x="507999" y="3365500"/>
            <a:ext cx="11988801" cy="2413001"/>
          </a:xfrm>
          <a:prstGeom prst="rect">
            <a:avLst/>
          </a:prstGeom>
        </p:spPr>
        <p:txBody>
          <a:bodyPr/>
          <a:lstStyle/>
          <a:p>
            <a:pPr/>
            <a:r>
              <a:t>Emocje, emocje, emocje 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11011697_826522987440782_633726169_n.mp4" descr="11011697_826522987440782_633726169_n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075266"/>
            <a:ext cx="13004801" cy="8669868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Lead lokalnej www: RADNY XXX WRACA PO SESJI MIEJSKIEJ"/>
          <p:cNvSpPr/>
          <p:nvPr/>
        </p:nvSpPr>
        <p:spPr>
          <a:xfrm>
            <a:off x="-93134" y="-93134"/>
            <a:ext cx="13191068" cy="1270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Lead lokalnej www: RADNY XXX WRACA PO SESJI MIEJSKIEJ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32000" fill="hold"/>
                                        <p:tgtEl>
                                          <p:spTgt spid="2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9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Jakie będą komentarz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Jakie będą komentarze?</a:t>
            </a:r>
          </a:p>
        </p:txBody>
      </p:sp>
      <p:sp>
        <p:nvSpPr>
          <p:cNvPr id="303" name="- Ale się upił!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- Ale się upił!</a:t>
            </a:r>
          </a:p>
          <a:p>
            <a:pPr/>
            <a:r>
              <a:t>- Ale jest głupi!</a:t>
            </a:r>
          </a:p>
          <a:p>
            <a:pPr/>
            <a:r>
              <a:t>- Dajcie mu spokój, fajny jest!</a:t>
            </a:r>
          </a:p>
          <a:p>
            <a:pPr/>
            <a:r>
              <a:t>- Przecież nic złego nie robi!</a:t>
            </a:r>
          </a:p>
          <a:p>
            <a:pPr/>
            <a:r>
              <a:t>- To niegodne radnego! Wywalić go!</a:t>
            </a:r>
          </a:p>
          <a:p>
            <a:pPr/>
            <a:r>
              <a:t>- Jak można tak pić za nasze pieniądze?!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rostokąt"/>
          <p:cNvSpPr/>
          <p:nvPr/>
        </p:nvSpPr>
        <p:spPr>
          <a:xfrm>
            <a:off x="-8467" y="-42334"/>
            <a:ext cx="13021735" cy="983826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306" name="British-Poles-fbdown.net.mp4" descr="British-Poles-fbdown.net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54679" y="1188443"/>
            <a:ext cx="13114158" cy="7376714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tereotypy najtrudniej przełamywać."/>
          <p:cNvSpPr txBox="1"/>
          <p:nvPr/>
        </p:nvSpPr>
        <p:spPr>
          <a:xfrm>
            <a:off x="2489041" y="215899"/>
            <a:ext cx="802671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Stereotypy najtrudniej przełamywać.</a:t>
            </a:r>
          </a:p>
        </p:txBody>
      </p:sp>
      <p:sp>
        <p:nvSpPr>
          <p:cNvPr id="308" name="Emocje. Fakty. Prawda. Czas."/>
          <p:cNvSpPr txBox="1"/>
          <p:nvPr/>
        </p:nvSpPr>
        <p:spPr>
          <a:xfrm>
            <a:off x="3331051" y="8657166"/>
            <a:ext cx="634269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Emocje. Fakty. Prawda. Czas.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937000" fill="hold"/>
                                        <p:tgtEl>
                                          <p:spTgt spid="3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0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Niemcy walczyli z opinią „złych produktów” około 20-30 lat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Niemcy walczyli z opinią „złych produktów” około 20-30 lat.</a:t>
            </a:r>
          </a:p>
          <a:p>
            <a:pPr/>
            <a:r>
              <a:t>Japońskie produkty przełamały stereotyp „kiepskich” po około 20 latach.</a:t>
            </a:r>
          </a:p>
          <a:p>
            <a:pPr/>
            <a:r>
              <a:t>Ile czasu zajmie przekonanie świata, że Made in Poland może być wartościowe i atrakcyjne?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Hejtotwórczy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Hejtotwórczy</a:t>
            </a:r>
          </a:p>
          <a:p>
            <a:pPr/>
            <a:r>
              <a:t>Aroganci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Arogancja"/>
          <p:cNvSpPr txBox="1"/>
          <p:nvPr/>
        </p:nvSpPr>
        <p:spPr>
          <a:xfrm>
            <a:off x="1266376" y="8693337"/>
            <a:ext cx="159898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Arogancja</a:t>
            </a:r>
          </a:p>
        </p:txBody>
      </p:sp>
      <p:grpSp>
        <p:nvGrpSpPr>
          <p:cNvPr id="317" name="Obrazek"/>
          <p:cNvGrpSpPr/>
          <p:nvPr/>
        </p:nvGrpSpPr>
        <p:grpSpPr>
          <a:xfrm>
            <a:off x="1214078" y="684658"/>
            <a:ext cx="10904455" cy="8156867"/>
            <a:chOff x="0" y="0"/>
            <a:chExt cx="10904453" cy="8156865"/>
          </a:xfrm>
        </p:grpSpPr>
        <p:pic>
          <p:nvPicPr>
            <p:cNvPr id="316" name="Obrazek" descr="Obrazek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0650454" cy="782666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5" name="Obrazek" descr="Obrazek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904454" cy="815686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Bufonada urzędnika gwarantuje błyskawiczne zainteresowanie sieci. #buzz"/>
          <p:cNvSpPr txBox="1"/>
          <p:nvPr>
            <p:ph type="title"/>
          </p:nvPr>
        </p:nvSpPr>
        <p:spPr>
          <a:xfrm>
            <a:off x="2043115" y="3520532"/>
            <a:ext cx="9422036" cy="2413001"/>
          </a:xfrm>
          <a:prstGeom prst="rect">
            <a:avLst/>
          </a:prstGeom>
        </p:spPr>
        <p:txBody>
          <a:bodyPr/>
          <a:lstStyle>
            <a:lvl1pPr defTabSz="449833">
              <a:spcBef>
                <a:spcPts val="1200"/>
              </a:spcBef>
              <a:defRPr sz="5390"/>
            </a:lvl1pPr>
          </a:lstStyle>
          <a:p>
            <a:pPr/>
            <a:r>
              <a:t>Bufonada urzędnika gwarantuje błyskawiczne zainteresowanie sieci. #buzz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Konkluzj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Konkluzje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24/7 to standar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24/7 to standard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17353" t="17048" r="16889" b="17193"/>
          <a:stretch>
            <a:fillRect/>
          </a:stretch>
        </p:blipFill>
        <p:spPr>
          <a:xfrm>
            <a:off x="-1" y="0"/>
            <a:ext cx="13004802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Kreator społecznośc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Kreator społeczności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Obrazek" descr="Obrazek"/>
          <p:cNvPicPr>
            <a:picLocks noChangeAspect="0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69900" y="544561"/>
            <a:ext cx="12065000" cy="5537201"/>
          </a:xfrm>
          <a:prstGeom prst="rect">
            <a:avLst/>
          </a:prstGeom>
        </p:spPr>
      </p:pic>
      <p:sp>
        <p:nvSpPr>
          <p:cNvPr id="328" name="Tworzy Armię Aniołó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500"/>
            </a:lvl1pPr>
          </a:lstStyle>
          <a:p>
            <a:pPr/>
            <a:r>
              <a:t>Tworzy Armię Aniołów</a:t>
            </a:r>
          </a:p>
        </p:txBody>
      </p:sp>
      <p:sp>
        <p:nvSpPr>
          <p:cNvPr id="329" name="Dobry, inteligentny, buduje.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Dobry, inteligentny, buduje.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Obrazek" descr="Obrazek"/>
          <p:cNvPicPr>
            <a:picLocks noChangeAspect="0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69900" y="544561"/>
            <a:ext cx="12065000" cy="5537201"/>
          </a:xfrm>
          <a:prstGeom prst="rect">
            <a:avLst/>
          </a:prstGeom>
        </p:spPr>
      </p:pic>
      <p:sp>
        <p:nvSpPr>
          <p:cNvPr id="332" name="Tworzy Armię Zombi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/>
            <a:r>
              <a:t>Tworzy Armię Zombie</a:t>
            </a:r>
          </a:p>
        </p:txBody>
      </p:sp>
      <p:sp>
        <p:nvSpPr>
          <p:cNvPr id="333" name="Ogłupiony, zły, niszczy.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Ogłupiony, zły, niszczy.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Obrazek"/>
          <p:cNvGrpSpPr/>
          <p:nvPr/>
        </p:nvGrpSpPr>
        <p:grpSpPr>
          <a:xfrm>
            <a:off x="1995168" y="246806"/>
            <a:ext cx="9014464" cy="8914278"/>
            <a:chOff x="0" y="0"/>
            <a:chExt cx="9014462" cy="8914276"/>
          </a:xfrm>
        </p:grpSpPr>
        <p:pic>
          <p:nvPicPr>
            <p:cNvPr id="336" name="Obrazek" descr="Obrazek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8760463" cy="858407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5" name="Obrazek" descr="Obrazek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014463" cy="891427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–Gazeta Tczewska, 10.2015"/>
          <p:cNvSpPr txBox="1"/>
          <p:nvPr>
            <p:ph type="body" idx="13"/>
          </p:nvPr>
        </p:nvSpPr>
        <p:spPr>
          <a:xfrm>
            <a:off x="533400" y="7990859"/>
            <a:ext cx="11938000" cy="609601"/>
          </a:xfrm>
          <a:prstGeom prst="rect">
            <a:avLst/>
          </a:prstGeom>
        </p:spPr>
        <p:txBody>
          <a:bodyPr/>
          <a:lstStyle/>
          <a:p>
            <a:pPr/>
            <a:r>
              <a:t>–Gazeta Tczewska, 10.2015</a:t>
            </a:r>
          </a:p>
        </p:txBody>
      </p:sp>
      <p:sp>
        <p:nvSpPr>
          <p:cNvPr id="340" name="Zabił go hejt w internecie?…"/>
          <p:cNvSpPr txBox="1"/>
          <p:nvPr>
            <p:ph type="body" idx="14"/>
          </p:nvPr>
        </p:nvSpPr>
        <p:spPr>
          <a:xfrm>
            <a:off x="1269999" y="1816099"/>
            <a:ext cx="10464801" cy="5588001"/>
          </a:xfrm>
          <a:prstGeom prst="rect">
            <a:avLst/>
          </a:prstGeom>
        </p:spPr>
        <p:txBody>
          <a:bodyPr/>
          <a:lstStyle/>
          <a:p>
            <a:pPr algn="l">
              <a:defRPr sz="2200"/>
            </a:pPr>
            <a:r>
              <a:rPr>
                <a:latin typeface="Lato Bold"/>
                <a:ea typeface="Lato Bold"/>
                <a:cs typeface="Lato Bold"/>
                <a:sym typeface="Lato Bold"/>
              </a:rPr>
              <a:t>Zabił go hejt w internecie?</a:t>
            </a:r>
            <a:br/>
          </a:p>
          <a:p>
            <a:pPr algn="l">
              <a:defRPr sz="2200"/>
            </a:pPr>
            <a:r>
              <a:rPr>
                <a:latin typeface="Lato Bold"/>
                <a:ea typeface="Lato Bold"/>
                <a:cs typeface="Lato Bold"/>
                <a:sym typeface="Lato Bold"/>
              </a:rPr>
              <a:t>GNIEW.</a:t>
            </a:r>
            <a:r>
              <a:t> Mieszkańcy Gniewu wciąż nie mogą otrząsnąć się po tragicznej śmierci Wojciecha Szulca. Przełożona wiceburmistrza uważa, że zabiła go ludzka podłość pod postacią anonimowych komentarzy w internecie. - Mówiłam: nie czytaj tego, po co zawracasz sobie tym głowę. Nie słuchał mnie. O tym, że bardzo przejmował się tą nagonką jestem w 100 proc. przekonana – mówi Maria Taraszkiewicz-Gurzyńska. Dręczenie w internecie zbiera swoje tragiczne żniwo. Wydawało nam się, że ofiarami psychicznego wyżywania się w sieci mogą być osoby młode, o wątłej odporności psychicznej, które przerasta nagłe upublicznienie osobistych spraw, ale na pewno nie gruboskórni, zaprawieni w boju politycy i samorządowcy. Po tragicznej śmierci wiceburmistrza niczym nieuzasadniona fala nienawiści ruszyła na radnych, którzy domagali się wyjaśnienia tzw. afery drogowej. A od czego są radni jeśli nie od dbania o sprawy gminy? Teraz pisze się o nich: „mają krew na rękach”. Czy potrzeba kolejnej ofiary, by nasycić głód anonimowych hejterów?”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Każdy może dziś nagłośnić dowolną bzdurę. Nic tego nie powstrzyma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7256">
              <a:spcBef>
                <a:spcPts val="1000"/>
              </a:spcBef>
              <a:defRPr sz="4760"/>
            </a:lvl1pPr>
          </a:lstStyle>
          <a:p>
            <a:pPr/>
            <a:r>
              <a:t>Każdy może dziś nagłośnić dowolną bzdurę. Nic tego nie powstrzyma.</a:t>
            </a:r>
          </a:p>
        </p:txBody>
      </p:sp>
      <p:sp>
        <p:nvSpPr>
          <p:cNvPr id="343" name="#postprawda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5100"/>
            </a:lvl1pPr>
          </a:lstStyle>
          <a:p>
            <a:pPr/>
            <a:r>
              <a:t>#postprawda</a:t>
            </a:r>
          </a:p>
        </p:txBody>
      </p:sp>
      <p:sp>
        <p:nvSpPr>
          <p:cNvPr id="344" name="Zagrożenie biologiczne"/>
          <p:cNvSpPr/>
          <p:nvPr/>
        </p:nvSpPr>
        <p:spPr>
          <a:xfrm>
            <a:off x="3962858" y="606348"/>
            <a:ext cx="5994438" cy="5416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266" fill="norm" stroke="1" extrusionOk="0">
                <a:moveTo>
                  <a:pt x="7817" y="4"/>
                </a:moveTo>
                <a:cubicBezTo>
                  <a:pt x="7793" y="-3"/>
                  <a:pt x="7766" y="0"/>
                  <a:pt x="7739" y="17"/>
                </a:cubicBezTo>
                <a:cubicBezTo>
                  <a:pt x="5945" y="1162"/>
                  <a:pt x="4740" y="3281"/>
                  <a:pt x="4740" y="5711"/>
                </a:cubicBezTo>
                <a:cubicBezTo>
                  <a:pt x="4740" y="6569"/>
                  <a:pt x="4894" y="7386"/>
                  <a:pt x="5168" y="8138"/>
                </a:cubicBezTo>
                <a:cubicBezTo>
                  <a:pt x="4433" y="8256"/>
                  <a:pt x="3706" y="8518"/>
                  <a:pt x="3024" y="8947"/>
                </a:cubicBezTo>
                <a:cubicBezTo>
                  <a:pt x="1093" y="10162"/>
                  <a:pt x="12" y="12359"/>
                  <a:pt x="0" y="14624"/>
                </a:cubicBezTo>
                <a:cubicBezTo>
                  <a:pt x="-1" y="14762"/>
                  <a:pt x="184" y="14777"/>
                  <a:pt x="205" y="14641"/>
                </a:cubicBezTo>
                <a:cubicBezTo>
                  <a:pt x="430" y="13230"/>
                  <a:pt x="1204" y="11934"/>
                  <a:pt x="2431" y="11162"/>
                </a:cubicBezTo>
                <a:cubicBezTo>
                  <a:pt x="4532" y="9840"/>
                  <a:pt x="7188" y="10535"/>
                  <a:pt x="8528" y="12689"/>
                </a:cubicBezTo>
                <a:lnTo>
                  <a:pt x="9291" y="12208"/>
                </a:lnTo>
                <a:cubicBezTo>
                  <a:pt x="9067" y="11450"/>
                  <a:pt x="9348" y="10599"/>
                  <a:pt x="10007" y="10185"/>
                </a:cubicBezTo>
                <a:cubicBezTo>
                  <a:pt x="10153" y="10093"/>
                  <a:pt x="10309" y="10037"/>
                  <a:pt x="10465" y="10000"/>
                </a:cubicBezTo>
                <a:lnTo>
                  <a:pt x="10465" y="9032"/>
                </a:lnTo>
                <a:cubicBezTo>
                  <a:pt x="8083" y="8845"/>
                  <a:pt x="6202" y="6685"/>
                  <a:pt x="6202" y="4042"/>
                </a:cubicBezTo>
                <a:cubicBezTo>
                  <a:pt x="6202" y="2497"/>
                  <a:pt x="6846" y="1120"/>
                  <a:pt x="7855" y="202"/>
                </a:cubicBezTo>
                <a:cubicBezTo>
                  <a:pt x="7928" y="136"/>
                  <a:pt x="7887" y="26"/>
                  <a:pt x="7817" y="4"/>
                </a:cubicBezTo>
                <a:close/>
                <a:moveTo>
                  <a:pt x="13780" y="4"/>
                </a:moveTo>
                <a:cubicBezTo>
                  <a:pt x="13709" y="26"/>
                  <a:pt x="13670" y="136"/>
                  <a:pt x="13743" y="202"/>
                </a:cubicBezTo>
                <a:cubicBezTo>
                  <a:pt x="14752" y="1120"/>
                  <a:pt x="15396" y="2497"/>
                  <a:pt x="15396" y="4042"/>
                </a:cubicBezTo>
                <a:cubicBezTo>
                  <a:pt x="15396" y="6685"/>
                  <a:pt x="13515" y="8845"/>
                  <a:pt x="11133" y="9032"/>
                </a:cubicBezTo>
                <a:lnTo>
                  <a:pt x="11133" y="9998"/>
                </a:lnTo>
                <a:cubicBezTo>
                  <a:pt x="11554" y="10097"/>
                  <a:pt x="11940" y="10377"/>
                  <a:pt x="12172" y="10817"/>
                </a:cubicBezTo>
                <a:cubicBezTo>
                  <a:pt x="12405" y="11256"/>
                  <a:pt x="12434" y="11759"/>
                  <a:pt x="12302" y="12206"/>
                </a:cubicBezTo>
                <a:lnTo>
                  <a:pt x="13070" y="12689"/>
                </a:lnTo>
                <a:cubicBezTo>
                  <a:pt x="14410" y="10535"/>
                  <a:pt x="17066" y="9840"/>
                  <a:pt x="19167" y="11162"/>
                </a:cubicBezTo>
                <a:cubicBezTo>
                  <a:pt x="20394" y="11934"/>
                  <a:pt x="21168" y="13228"/>
                  <a:pt x="21393" y="14639"/>
                </a:cubicBezTo>
                <a:cubicBezTo>
                  <a:pt x="21414" y="14775"/>
                  <a:pt x="21599" y="14762"/>
                  <a:pt x="21598" y="14624"/>
                </a:cubicBezTo>
                <a:cubicBezTo>
                  <a:pt x="21585" y="12359"/>
                  <a:pt x="20504" y="10162"/>
                  <a:pt x="18574" y="8947"/>
                </a:cubicBezTo>
                <a:cubicBezTo>
                  <a:pt x="17892" y="8518"/>
                  <a:pt x="17165" y="8256"/>
                  <a:pt x="16430" y="8138"/>
                </a:cubicBezTo>
                <a:cubicBezTo>
                  <a:pt x="16704" y="7386"/>
                  <a:pt x="16858" y="6569"/>
                  <a:pt x="16858" y="5711"/>
                </a:cubicBezTo>
                <a:cubicBezTo>
                  <a:pt x="16858" y="3281"/>
                  <a:pt x="15653" y="1162"/>
                  <a:pt x="13859" y="17"/>
                </a:cubicBezTo>
                <a:cubicBezTo>
                  <a:pt x="13832" y="0"/>
                  <a:pt x="13803" y="-3"/>
                  <a:pt x="13780" y="4"/>
                </a:cubicBezTo>
                <a:close/>
                <a:moveTo>
                  <a:pt x="10799" y="5433"/>
                </a:moveTo>
                <a:cubicBezTo>
                  <a:pt x="9597" y="5433"/>
                  <a:pt x="8481" y="5840"/>
                  <a:pt x="7559" y="6531"/>
                </a:cubicBezTo>
                <a:cubicBezTo>
                  <a:pt x="7851" y="6980"/>
                  <a:pt x="8219" y="7367"/>
                  <a:pt x="8644" y="7668"/>
                </a:cubicBezTo>
                <a:cubicBezTo>
                  <a:pt x="9278" y="7262"/>
                  <a:pt x="10012" y="7025"/>
                  <a:pt x="10799" y="7025"/>
                </a:cubicBezTo>
                <a:cubicBezTo>
                  <a:pt x="11586" y="7025"/>
                  <a:pt x="12320" y="7262"/>
                  <a:pt x="12954" y="7668"/>
                </a:cubicBezTo>
                <a:cubicBezTo>
                  <a:pt x="13379" y="7367"/>
                  <a:pt x="13747" y="6982"/>
                  <a:pt x="14039" y="6533"/>
                </a:cubicBezTo>
                <a:cubicBezTo>
                  <a:pt x="13117" y="5842"/>
                  <a:pt x="12001" y="5433"/>
                  <a:pt x="10799" y="5433"/>
                </a:cubicBezTo>
                <a:close/>
                <a:moveTo>
                  <a:pt x="5088" y="11193"/>
                </a:moveTo>
                <a:cubicBezTo>
                  <a:pt x="5077" y="11354"/>
                  <a:pt x="5067" y="11515"/>
                  <a:pt x="5067" y="11680"/>
                </a:cubicBezTo>
                <a:cubicBezTo>
                  <a:pt x="5067" y="14159"/>
                  <a:pt x="6403" y="16301"/>
                  <a:pt x="8329" y="17309"/>
                </a:cubicBezTo>
                <a:cubicBezTo>
                  <a:pt x="8538" y="16810"/>
                  <a:pt x="8661" y="16270"/>
                  <a:pt x="8688" y="15721"/>
                </a:cubicBezTo>
                <a:cubicBezTo>
                  <a:pt x="7399" y="14918"/>
                  <a:pt x="6527" y="13409"/>
                  <a:pt x="6527" y="11680"/>
                </a:cubicBezTo>
                <a:cubicBezTo>
                  <a:pt x="6527" y="11667"/>
                  <a:pt x="6529" y="11657"/>
                  <a:pt x="6529" y="11645"/>
                </a:cubicBezTo>
                <a:cubicBezTo>
                  <a:pt x="6085" y="11398"/>
                  <a:pt x="5596" y="11244"/>
                  <a:pt x="5088" y="11193"/>
                </a:cubicBezTo>
                <a:close/>
                <a:moveTo>
                  <a:pt x="16508" y="11193"/>
                </a:moveTo>
                <a:cubicBezTo>
                  <a:pt x="16000" y="11244"/>
                  <a:pt x="15513" y="11398"/>
                  <a:pt x="15069" y="11645"/>
                </a:cubicBezTo>
                <a:cubicBezTo>
                  <a:pt x="15069" y="11657"/>
                  <a:pt x="15070" y="11668"/>
                  <a:pt x="15071" y="11680"/>
                </a:cubicBezTo>
                <a:cubicBezTo>
                  <a:pt x="15071" y="13410"/>
                  <a:pt x="14199" y="14918"/>
                  <a:pt x="12910" y="15721"/>
                </a:cubicBezTo>
                <a:cubicBezTo>
                  <a:pt x="12937" y="16270"/>
                  <a:pt x="13060" y="16810"/>
                  <a:pt x="13269" y="17309"/>
                </a:cubicBezTo>
                <a:cubicBezTo>
                  <a:pt x="15195" y="16301"/>
                  <a:pt x="16531" y="14159"/>
                  <a:pt x="16531" y="11680"/>
                </a:cubicBezTo>
                <a:cubicBezTo>
                  <a:pt x="16531" y="11515"/>
                  <a:pt x="16519" y="11354"/>
                  <a:pt x="16508" y="11193"/>
                </a:cubicBezTo>
                <a:close/>
                <a:moveTo>
                  <a:pt x="11967" y="12834"/>
                </a:moveTo>
                <a:cubicBezTo>
                  <a:pt x="11859" y="12964"/>
                  <a:pt x="11737" y="13084"/>
                  <a:pt x="11591" y="13176"/>
                </a:cubicBezTo>
                <a:cubicBezTo>
                  <a:pt x="10932" y="13590"/>
                  <a:pt x="10115" y="13429"/>
                  <a:pt x="9625" y="12838"/>
                </a:cubicBezTo>
                <a:lnTo>
                  <a:pt x="8861" y="13319"/>
                </a:lnTo>
                <a:cubicBezTo>
                  <a:pt x="9904" y="15660"/>
                  <a:pt x="9127" y="18514"/>
                  <a:pt x="7026" y="19835"/>
                </a:cubicBezTo>
                <a:cubicBezTo>
                  <a:pt x="5799" y="20607"/>
                  <a:pt x="4383" y="20691"/>
                  <a:pt x="3149" y="20197"/>
                </a:cubicBezTo>
                <a:cubicBezTo>
                  <a:pt x="3030" y="20149"/>
                  <a:pt x="2950" y="20331"/>
                  <a:pt x="3060" y="20399"/>
                </a:cubicBezTo>
                <a:cubicBezTo>
                  <a:pt x="4867" y="21520"/>
                  <a:pt x="7153" y="21597"/>
                  <a:pt x="9084" y="20382"/>
                </a:cubicBezTo>
                <a:cubicBezTo>
                  <a:pt x="9766" y="19953"/>
                  <a:pt x="10338" y="19399"/>
                  <a:pt x="10799" y="18765"/>
                </a:cubicBezTo>
                <a:cubicBezTo>
                  <a:pt x="11260" y="19399"/>
                  <a:pt x="11832" y="19953"/>
                  <a:pt x="12514" y="20382"/>
                </a:cubicBezTo>
                <a:cubicBezTo>
                  <a:pt x="14445" y="21597"/>
                  <a:pt x="16731" y="21520"/>
                  <a:pt x="18538" y="20399"/>
                </a:cubicBezTo>
                <a:cubicBezTo>
                  <a:pt x="18648" y="20331"/>
                  <a:pt x="18568" y="20149"/>
                  <a:pt x="18449" y="20197"/>
                </a:cubicBezTo>
                <a:cubicBezTo>
                  <a:pt x="17215" y="20691"/>
                  <a:pt x="15799" y="20607"/>
                  <a:pt x="14572" y="19835"/>
                </a:cubicBezTo>
                <a:cubicBezTo>
                  <a:pt x="12471" y="18514"/>
                  <a:pt x="11694" y="15660"/>
                  <a:pt x="12737" y="13319"/>
                </a:cubicBezTo>
                <a:lnTo>
                  <a:pt x="11967" y="12834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wórca społecznośc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Twórca społeczności</a:t>
            </a:r>
          </a:p>
        </p:txBody>
      </p:sp>
      <p:sp>
        <p:nvSpPr>
          <p:cNvPr id="347" name="Społeczność tworzy się wokół ludzi, ale i wydarzeń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Społeczność tworzy się wokół ludzi, ale i wydarzeń. </a:t>
            </a:r>
          </a:p>
          <a:p>
            <a:pPr/>
            <a:r>
              <a:t>Wydarzenia internetowe stają się świetnym materiałem dla mediów elektronicznych i klasycznych. Clickbait króluje (niestety!). To nakręca medialną kulę śniegową.</a:t>
            </a:r>
          </a:p>
          <a:p>
            <a:pPr/>
            <a:r>
              <a:t>Wydarzeniem może być absolutnie wszystko. Dowolny banał nagłośniony przez influencera czy coś „dramatycznego”. </a:t>
            </a:r>
          </a:p>
          <a:p>
            <a:pPr/>
            <a:r>
              <a:t>Postępuje tabloidyzacja społeczeństwa: „pokoloruj drwala”.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7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Jak reagować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Jak reagować?</a:t>
            </a:r>
          </a:p>
        </p:txBody>
      </p:sp>
      <p:sp>
        <p:nvSpPr>
          <p:cNvPr id="350" name="Monitoring dyskusji. Błyskawiczne reakcje. Obsługa w social media wypierać będzie obsługę telefoniczną. #OBSERWUJ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00062" indent="-500062">
              <a:buClrTx/>
              <a:buSzPct val="50000"/>
              <a:buFontTx/>
              <a:buBlip>
                <a:blip r:embed="rId2"/>
              </a:buBlip>
            </a:pPr>
            <a:r>
              <a:t>Monitoring dyskusji. Błyskawiczne reakcje. Obsługa w social media wypierać będzie obsługę telefoniczną. </a:t>
            </a:r>
            <a:r>
              <a:rPr>
                <a:solidFill>
                  <a:srgbClr val="FF2600"/>
                </a:solidFill>
                <a:latin typeface="Lato Bold"/>
                <a:ea typeface="Lato Bold"/>
                <a:cs typeface="Lato Bold"/>
                <a:sym typeface="Lato Bold"/>
              </a:rPr>
              <a:t>#OBSERWUJ</a:t>
            </a:r>
            <a:endParaRPr>
              <a:solidFill>
                <a:srgbClr val="FFFB00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marL="500062" indent="-500062">
              <a:buClrTx/>
              <a:buSzPct val="50000"/>
              <a:buFontTx/>
              <a:buBlip>
                <a:blip r:embed="rId2"/>
              </a:buBlip>
            </a:pPr>
            <a:r>
              <a:t>Zdecydowana eliminacja hejterów. Blokowanie. Zgłaszanie naruszeń. Obserwacja procesów astroturfingu. </a:t>
            </a:r>
            <a:r>
              <a:rPr>
                <a:solidFill>
                  <a:srgbClr val="FF2600"/>
                </a:solidFill>
                <a:latin typeface="Lato Bold"/>
                <a:ea typeface="Lato Bold"/>
                <a:cs typeface="Lato Bold"/>
                <a:sym typeface="Lato Bold"/>
              </a:rPr>
              <a:t>#REAGUJ</a:t>
            </a:r>
            <a:endParaRPr>
              <a:solidFill>
                <a:srgbClr val="FFFB00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marL="500062" indent="-500062">
              <a:buClrTx/>
              <a:buSzPct val="50000"/>
              <a:buFontTx/>
              <a:buBlip>
                <a:blip r:embed="rId2"/>
              </a:buBlip>
            </a:pPr>
            <a:r>
              <a:t>Profesjonalna komunikacja specjalistów social media: język społeczności, kompetencje w rozwiązaniu problemu, empatia, pozbycie się megalomanii. </a:t>
            </a:r>
            <a:r>
              <a:rPr>
                <a:solidFill>
                  <a:srgbClr val="FF2600"/>
                </a:solidFill>
                <a:latin typeface="Lato Bold"/>
                <a:ea typeface="Lato Bold"/>
                <a:cs typeface="Lato Bold"/>
                <a:sym typeface="Lato Bold"/>
              </a:rPr>
              <a:t>#EDUKUJ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Jak reagować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Jak reagować?</a:t>
            </a:r>
          </a:p>
        </p:txBody>
      </p:sp>
      <p:sp>
        <p:nvSpPr>
          <p:cNvPr id="353" name="Upraszczaj procesy i przepływ informacji. Bądź komunikatywny, otwarty, przejrzysty #KOMUNIKACJA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00062" indent="-500062">
              <a:buClrTx/>
              <a:buSzPct val="50000"/>
              <a:buFontTx/>
              <a:buBlip>
                <a:blip r:embed="rId2"/>
              </a:buBlip>
            </a:pPr>
            <a:r>
              <a:t>Upraszczaj procesy i przepływ informacji. Bądź komunikatywny, otwarty, przejrzysty </a:t>
            </a:r>
            <a:r>
              <a:rPr>
                <a:solidFill>
                  <a:srgbClr val="FF2600"/>
                </a:solidFill>
                <a:latin typeface="Lato Bold"/>
                <a:ea typeface="Lato Bold"/>
                <a:cs typeface="Lato Bold"/>
                <a:sym typeface="Lato Bold"/>
              </a:rPr>
              <a:t>#KOMUNIKACJA</a:t>
            </a:r>
            <a:endParaRPr>
              <a:solidFill>
                <a:srgbClr val="FF2600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marL="500062" indent="-500062">
              <a:buClrTx/>
              <a:buSzPct val="50000"/>
              <a:buFontTx/>
              <a:buBlip>
                <a:blip r:embed="rId2"/>
              </a:buBlip>
            </a:pPr>
            <a:r>
              <a:t>Natychmiast i zdecydowanie prostuj bzdury, niejasności, nieścisłości. Szczególnie ważne są niezależne jednostki.  </a:t>
            </a:r>
            <a:r>
              <a:rPr>
                <a:solidFill>
                  <a:srgbClr val="FF2600"/>
                </a:solidFill>
                <a:latin typeface="Lato Bold"/>
                <a:ea typeface="Lato Bold"/>
                <a:cs typeface="Lato Bold"/>
                <a:sym typeface="Lato Bold"/>
              </a:rPr>
              <a:t>#FACKCHECKING</a:t>
            </a:r>
            <a:endParaRPr>
              <a:solidFill>
                <a:srgbClr val="FFFB00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marL="500062" indent="-500062">
              <a:buClrTx/>
              <a:buSzPct val="50000"/>
              <a:buFontTx/>
              <a:buBlip>
                <a:blip r:embed="rId2"/>
              </a:buBlip>
            </a:pPr>
            <a:r>
              <a:t>Nie pozostawiaj samotnymi negatywnych opinii i komentarzy. </a:t>
            </a:r>
            <a:r>
              <a:rPr>
                <a:solidFill>
                  <a:srgbClr val="FF2600"/>
                </a:solidFill>
                <a:latin typeface="Lato Bold"/>
                <a:ea typeface="Lato Bold"/>
                <a:cs typeface="Lato Bold"/>
                <a:sym typeface="Lato Bold"/>
              </a:rPr>
              <a:t>#REAGUJ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ROSTA RECEPT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PROSTA RECEPTA</a:t>
            </a:r>
          </a:p>
        </p:txBody>
      </p:sp>
      <p:sp>
        <p:nvSpPr>
          <p:cNvPr id="356" name="PROSZĘ, DZIĘKUJĘ, PRZEPRASZAM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4800"/>
            </a:lvl1pPr>
          </a:lstStyle>
          <a:p>
            <a:pPr/>
            <a:r>
              <a:t>PROSZĘ, DZIĘKUJĘ, PRZEPRASZAM.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6958" t="19980" r="13020" b="0"/>
          <a:stretch>
            <a:fillRect/>
          </a:stretch>
        </p:blipFill>
        <p:spPr>
          <a:xfrm>
            <a:off x="-1" y="-1"/>
            <a:ext cx="1300480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„- Jest Pan brudnym Arabem”: do syryjskiego lekarza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„- Jest Pan brudnym Arabem”: do syryjskiego lekarza.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rostokąt"/>
          <p:cNvSpPr/>
          <p:nvPr/>
        </p:nvSpPr>
        <p:spPr>
          <a:xfrm>
            <a:off x="-8467" y="-42334"/>
            <a:ext cx="13021735" cy="983826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361" name="(SabWap.CoM)_Stadion-Narodowy-S-oneczny-Patrol-Baywatch-On-National-Stadium-In-Poland.mp4" descr="(SabWap.CoM)_Stadion-Narodowy-S-oneczny-Patrol-Baywatch-On-National-Stadium-In-Poland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55034" y="867833"/>
            <a:ext cx="13114868" cy="7351009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… kochajcie piłkę nożną czyli każdy hejt zwalczajcie humorem"/>
          <p:cNvSpPr txBox="1"/>
          <p:nvPr/>
        </p:nvSpPr>
        <p:spPr>
          <a:xfrm>
            <a:off x="2363673" y="8561916"/>
            <a:ext cx="827745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… kochajcie piłkę nożną czyli każdy hejt zwalczajcie humorem</a:t>
            </a:r>
          </a:p>
        </p:txBody>
      </p:sp>
      <p:sp>
        <p:nvSpPr>
          <p:cNvPr id="363" name="Ponieważ jesteśmy na stadionie w Tychach …."/>
          <p:cNvSpPr txBox="1"/>
          <p:nvPr/>
        </p:nvSpPr>
        <p:spPr>
          <a:xfrm>
            <a:off x="3419195" y="425449"/>
            <a:ext cx="616641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Ponieważ jesteśmy na stadionie w Tychach ….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60000" fill="hold"/>
                                        <p:tgtEl>
                                          <p:spTgt spid="3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61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Obraz 1"/>
          <p:cNvGrpSpPr/>
          <p:nvPr/>
        </p:nvGrpSpPr>
        <p:grpSpPr>
          <a:xfrm>
            <a:off x="937288" y="750574"/>
            <a:ext cx="11130224" cy="8252452"/>
            <a:chOff x="0" y="0"/>
            <a:chExt cx="11130222" cy="8252451"/>
          </a:xfrm>
        </p:grpSpPr>
        <p:pic>
          <p:nvPicPr>
            <p:cNvPr id="366" name="Obraz 1" descr="Obraz 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11815"/>
            <a:stretch>
              <a:fillRect/>
            </a:stretch>
          </p:blipFill>
          <p:spPr>
            <a:xfrm>
              <a:off x="126999" y="88900"/>
              <a:ext cx="10876224" cy="792225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5" name="Obraz 1" descr="Obraz 1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1130223" cy="825245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DZIĘKUJĘ ZA UWAGĘ…"/>
          <p:cNvSpPr txBox="1"/>
          <p:nvPr>
            <p:ph type="title"/>
          </p:nvPr>
        </p:nvSpPr>
        <p:spPr>
          <a:xfrm>
            <a:off x="508000" y="3333323"/>
            <a:ext cx="11988800" cy="2413001"/>
          </a:xfrm>
          <a:prstGeom prst="rect">
            <a:avLst/>
          </a:prstGeom>
        </p:spPr>
        <p:txBody>
          <a:bodyPr/>
          <a:lstStyle/>
          <a:p>
            <a:pPr defTabSz="455675">
              <a:spcBef>
                <a:spcPts val="1200"/>
              </a:spcBef>
              <a:defRPr sz="4601"/>
            </a:pPr>
            <a:r>
              <a:t>DZIĘKUJĘ ZA UWAGĘ</a:t>
            </a:r>
          </a:p>
          <a:p>
            <a:pPr defTabSz="455675">
              <a:spcBef>
                <a:spcPts val="1200"/>
              </a:spcBef>
              <a:defRPr sz="4601"/>
            </a:pPr>
          </a:p>
          <a:p>
            <a:pPr defTabSz="455675">
              <a:spcBef>
                <a:spcPts val="1200"/>
              </a:spcBef>
              <a:defRPr sz="4601"/>
            </a:pPr>
            <a:r>
              <a:t>kotarbinski.com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77"/>
          <a:stretch>
            <a:fillRect/>
          </a:stretch>
        </p:blipFill>
        <p:spPr>
          <a:xfrm>
            <a:off x="3217664" y="1170781"/>
            <a:ext cx="6569274" cy="74122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rostokąt"/>
          <p:cNvSpPr/>
          <p:nvPr/>
        </p:nvSpPr>
        <p:spPr>
          <a:xfrm>
            <a:off x="-8467" y="-42334"/>
            <a:ext cx="13021735" cy="983826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198" name="swiat-sie-kreci-wpadka.mp4" descr="swiat-sie-kreci-wpadka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219199"/>
            <a:ext cx="13004801" cy="7315201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Internauci kochają mięsiste wpadki na żywo …"/>
          <p:cNvSpPr txBox="1"/>
          <p:nvPr/>
        </p:nvSpPr>
        <p:spPr>
          <a:xfrm>
            <a:off x="3384676" y="357716"/>
            <a:ext cx="623544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/>
            <a:r>
              <a:t>Internauci kochają mięsiste wpadki na żywo 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9312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Media społecznościow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Media społecznościowe</a:t>
            </a:r>
          </a:p>
        </p:txBody>
      </p:sp>
      <p:sp>
        <p:nvSpPr>
          <p:cNvPr id="202" name="Szybkie…"/>
          <p:cNvSpPr txBox="1"/>
          <p:nvPr>
            <p:ph type="body" idx="1"/>
          </p:nvPr>
        </p:nvSpPr>
        <p:spPr>
          <a:xfrm>
            <a:off x="508000" y="2324099"/>
            <a:ext cx="11988800" cy="6096001"/>
          </a:xfrm>
          <a:prstGeom prst="rect">
            <a:avLst/>
          </a:prstGeom>
        </p:spPr>
        <p:txBody>
          <a:bodyPr/>
          <a:lstStyle/>
          <a:p>
            <a:pPr algn="ctr">
              <a:defRPr sz="6400"/>
            </a:pPr>
            <a:r>
              <a:t>Szybkie</a:t>
            </a:r>
          </a:p>
          <a:p>
            <a:pPr algn="ctr">
              <a:defRPr sz="6400"/>
            </a:pPr>
            <a:r>
              <a:t>Emocjonalne</a:t>
            </a:r>
          </a:p>
          <a:p>
            <a:pPr algn="ctr">
              <a:defRPr sz="6400"/>
            </a:pPr>
            <a:r>
              <a:t>Anonimowe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–Tomasz Raczek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–Tomasz Raczek</a:t>
            </a:r>
          </a:p>
        </p:txBody>
      </p:sp>
      <p:sp>
        <p:nvSpPr>
          <p:cNvPr id="205" name="„- Rozmawiajcie o filmach”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„- Rozmawiajcie o filmach”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