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11" r:id="rId2"/>
    <p:sldId id="341" r:id="rId3"/>
    <p:sldId id="342" r:id="rId4"/>
    <p:sldId id="344" r:id="rId5"/>
    <p:sldId id="345" r:id="rId6"/>
    <p:sldId id="346" r:id="rId7"/>
    <p:sldId id="347" r:id="rId8"/>
    <p:sldId id="429" r:id="rId9"/>
    <p:sldId id="430" r:id="rId10"/>
    <p:sldId id="367" r:id="rId11"/>
    <p:sldId id="426" r:id="rId12"/>
    <p:sldId id="332" r:id="rId13"/>
    <p:sldId id="427" r:id="rId14"/>
    <p:sldId id="371" r:id="rId15"/>
    <p:sldId id="432" r:id="rId16"/>
    <p:sldId id="431" r:id="rId17"/>
    <p:sldId id="433" r:id="rId18"/>
    <p:sldId id="348" r:id="rId19"/>
    <p:sldId id="349" r:id="rId20"/>
    <p:sldId id="366" r:id="rId21"/>
    <p:sldId id="356" r:id="rId22"/>
    <p:sldId id="405" r:id="rId23"/>
    <p:sldId id="406" r:id="rId24"/>
    <p:sldId id="407" r:id="rId25"/>
    <p:sldId id="412" r:id="rId26"/>
    <p:sldId id="416" r:id="rId27"/>
    <p:sldId id="417" r:id="rId28"/>
    <p:sldId id="418" r:id="rId29"/>
    <p:sldId id="419" r:id="rId30"/>
    <p:sldId id="420" r:id="rId31"/>
    <p:sldId id="404" r:id="rId32"/>
  </p:sldIdLst>
  <p:sldSz cx="9144000" cy="6858000" type="screen4x3"/>
  <p:notesSz cx="6797675" cy="9926638"/>
  <p:custDataLst>
    <p:tags r:id="rId35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11"/>
            <p14:sldId id="341"/>
            <p14:sldId id="342"/>
            <p14:sldId id="344"/>
            <p14:sldId id="345"/>
            <p14:sldId id="346"/>
            <p14:sldId id="347"/>
            <p14:sldId id="429"/>
            <p14:sldId id="430"/>
            <p14:sldId id="367"/>
            <p14:sldId id="426"/>
            <p14:sldId id="332"/>
            <p14:sldId id="427"/>
            <p14:sldId id="371"/>
            <p14:sldId id="432"/>
            <p14:sldId id="431"/>
            <p14:sldId id="433"/>
            <p14:sldId id="348"/>
            <p14:sldId id="349"/>
            <p14:sldId id="366"/>
            <p14:sldId id="356"/>
            <p14:sldId id="405"/>
            <p14:sldId id="406"/>
            <p14:sldId id="407"/>
            <p14:sldId id="412"/>
            <p14:sldId id="416"/>
            <p14:sldId id="417"/>
            <p14:sldId id="418"/>
            <p14:sldId id="419"/>
            <p14:sldId id="420"/>
            <p14:sldId id="4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89348" autoAdjust="0"/>
  </p:normalViewPr>
  <p:slideViewPr>
    <p:cSldViewPr>
      <p:cViewPr varScale="1">
        <p:scale>
          <a:sx n="70" d="100"/>
          <a:sy n="70" d="100"/>
        </p:scale>
        <p:origin x="13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bert.roman\AppData\Local\Microsoft\Windows\INetCache\Content.Outlook\8L28V6L4\Harmonogram%20uruchamiania%20rezerw%20celowych%20bud&#380;etu%20pa&#324;stwa%20w%202018%20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458498183397434E-2"/>
          <c:y val="0.22040189978891234"/>
          <c:w val="0.84262698448469819"/>
          <c:h val="0.718088036514461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0.17371141975308643"/>
                  <c:y val="-0.16227047421078658"/>
                </c:manualLayout>
              </c:layout>
              <c:tx>
                <c:rich>
                  <a:bodyPr/>
                  <a:lstStyle/>
                  <a:p>
                    <a:fld id="{F60FCD6A-3BF7-4B84-B0BC-471BECD1A3AE}" type="CATEGORYNAME">
                      <a:rPr lang="pl-PL"/>
                      <a:pPr/>
                      <a:t>[NAZWA KATEGORII]</a:t>
                    </a:fld>
                    <a:r>
                      <a:rPr lang="pl-PL" baseline="0" dirty="0"/>
                      <a:t>
</a:t>
                    </a:r>
                    <a:r>
                      <a:rPr lang="pl-PL" baseline="0" dirty="0" smtClean="0"/>
                      <a:t>61%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7752624671916006E-2"/>
                  <c:y val="-3.7425855541871569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pozostałe</a:t>
                    </a:r>
                    <a:r>
                      <a:rPr lang="pl-PL" baseline="0" dirty="0" smtClean="0"/>
                      <a:t> dochody samorządów </a:t>
                    </a:r>
                  </a:p>
                  <a:p>
                    <a:r>
                      <a:rPr lang="pl-PL" baseline="0" dirty="0" smtClean="0"/>
                      <a:t>(z wyłączeniem subwencji oświatowej) 33%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53555458345487"/>
                      <c:h val="0.3800772078952496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6420773792164867"/>
                  <c:y val="-2.94633494492441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495370370370369"/>
                      <c:h val="0.3193968486699623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Arkusz1!$A$4:$A$6</c:f>
              <c:strCache>
                <c:ptCount val="3"/>
                <c:pt idx="0">
                  <c:v>Część oświatowa subwencji ogólnej</c:v>
                </c:pt>
                <c:pt idx="1">
                  <c:v>pozstałe dochody samorządów (z wyłączeniem subwencji oświatowej)</c:v>
                </c:pt>
                <c:pt idx="2">
                  <c:v>budżet centralny (dotacje, budżety ministrów, wojewodów, ...)</c:v>
                </c:pt>
              </c:strCache>
            </c:strRef>
          </c:cat>
          <c:val>
            <c:numRef>
              <c:f>Arkusz1!$B$4:$B$6</c:f>
              <c:numCache>
                <c:formatCode>#,##0</c:formatCode>
                <c:ptCount val="3"/>
                <c:pt idx="0">
                  <c:v>39509195</c:v>
                </c:pt>
                <c:pt idx="1">
                  <c:v>20561709</c:v>
                </c:pt>
                <c:pt idx="2">
                  <c:v>3492582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</c:dPt>
          <c:dLbls>
            <c:dLbl>
              <c:idx val="2"/>
              <c:layout>
                <c:manualLayout>
                  <c:x val="3.6249404106323872E-2"/>
                  <c:y val="0.151299572142523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Arkusz1!$A$31:$A$33</c:f>
              <c:strCache>
                <c:ptCount val="3"/>
                <c:pt idx="0">
                  <c:v>Zwiększenie dostępności wychowania przedszkolnego</c:v>
                </c:pt>
                <c:pt idx="1">
                  <c:v>Środki na wyrównywanie szans edukacyjnych dzieci i młodzieży, zapewnienie uczniom objętym obowiązkiem szkolnym dostępu do bezpłatnych podręczników, materiałów edukacyjnych i materiałów ćwiczeniowych oraz realizację programu rządowego „Aktywna tablica"</c:v>
                </c:pt>
                <c:pt idx="2">
                  <c:v>Pozostałe będące w dyspozycji MEN</c:v>
                </c:pt>
              </c:strCache>
            </c:strRef>
          </c:cat>
          <c:val>
            <c:numRef>
              <c:f>Arkusz1!$B$31:$B$33</c:f>
              <c:numCache>
                <c:formatCode>#,##0</c:formatCode>
                <c:ptCount val="3"/>
                <c:pt idx="0">
                  <c:v>1361000</c:v>
                </c:pt>
                <c:pt idx="1">
                  <c:v>848200</c:v>
                </c:pt>
                <c:pt idx="2">
                  <c:v>120671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350730688935281E-3"/>
          <c:y val="3.9353745814367527E-2"/>
          <c:w val="0.38708003879473313"/>
          <c:h val="0.896455177774482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8BFFC-2AAC-4DC6-9C6D-517B61A9BF0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D9C9169-822E-4696-B220-9C72B66C95CA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bg1"/>
              </a:solidFill>
            </a:rPr>
            <a:t>Minister Edukacji Narodowej </a:t>
          </a:r>
          <a:r>
            <a:rPr lang="pl-PL" sz="1400" dirty="0" smtClean="0">
              <a:solidFill>
                <a:schemeClr val="bg1"/>
              </a:solidFill>
            </a:rPr>
            <a:t>określa sposób podziału części oświatowej subwencji ogólnej (rozporządzenie) oraz dokonuje podziału kwoty subwencji pomiędzy JST </a:t>
          </a:r>
          <a:endParaRPr lang="pl-PL" sz="1400" dirty="0">
            <a:solidFill>
              <a:schemeClr val="bg1"/>
            </a:solidFill>
          </a:endParaRPr>
        </a:p>
      </dgm:t>
    </dgm:pt>
    <dgm:pt modelId="{F312BD3C-93D1-4A9F-B08F-C7A931458E20}" type="parTrans" cxnId="{B14C548B-5374-4710-898D-97F5AFBD31E8}">
      <dgm:prSet/>
      <dgm:spPr/>
      <dgm:t>
        <a:bodyPr/>
        <a:lstStyle/>
        <a:p>
          <a:endParaRPr lang="pl-PL"/>
        </a:p>
      </dgm:t>
    </dgm:pt>
    <dgm:pt modelId="{CD91D717-8815-4DF5-97D3-D5FF5CCF5F4F}" type="sibTrans" cxnId="{B14C548B-5374-4710-898D-97F5AFBD31E8}">
      <dgm:prSet/>
      <dgm:spPr/>
      <dgm:t>
        <a:bodyPr/>
        <a:lstStyle/>
        <a:p>
          <a:endParaRPr lang="pl-PL"/>
        </a:p>
      </dgm:t>
    </dgm:pt>
    <dgm:pt modelId="{CD1A609C-E119-4C96-92C2-89D5E0D76706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bg1"/>
              </a:solidFill>
            </a:rPr>
            <a:t>Minister Finansów</a:t>
          </a:r>
          <a:r>
            <a:rPr lang="pl-PL" sz="1400" dirty="0" smtClean="0">
              <a:solidFill>
                <a:schemeClr val="bg1"/>
              </a:solidFill>
            </a:rPr>
            <a:t> jako dysponent części 82 budżetu państwa planuje kwotę poszczególnych części subwencji ogólnej, informuje jednostki samorządu terytorialnego o wysokości planowanych oraz ostatecznych kwot subwencji ogólnych oraz o ich zmianach,  przekazuje środki do samorządów </a:t>
          </a:r>
        </a:p>
        <a:p>
          <a:r>
            <a:rPr lang="pl-PL" sz="1400" dirty="0" smtClean="0"/>
            <a:t> </a:t>
          </a:r>
          <a:endParaRPr lang="pl-PL" sz="1400" dirty="0"/>
        </a:p>
      </dgm:t>
    </dgm:pt>
    <dgm:pt modelId="{AD8C4E1E-81A0-4068-8BF1-0618892C7E8C}" type="parTrans" cxnId="{A369D456-C5D1-40CF-92B4-D5305409CA24}">
      <dgm:prSet/>
      <dgm:spPr/>
      <dgm:t>
        <a:bodyPr/>
        <a:lstStyle/>
        <a:p>
          <a:endParaRPr lang="pl-PL"/>
        </a:p>
      </dgm:t>
    </dgm:pt>
    <dgm:pt modelId="{E71D6688-DC8D-4B19-BEED-1D91AB46618B}" type="sibTrans" cxnId="{A369D456-C5D1-40CF-92B4-D5305409CA24}">
      <dgm:prSet/>
      <dgm:spPr/>
      <dgm:t>
        <a:bodyPr/>
        <a:lstStyle/>
        <a:p>
          <a:endParaRPr lang="pl-PL"/>
        </a:p>
      </dgm:t>
    </dgm:pt>
    <dgm:pt modelId="{2ACC98B6-CF4E-42C6-8221-D1B1DADA9D11}">
      <dgm:prSet phldrT="[Tekst]" custT="1"/>
      <dgm:spPr/>
      <dgm:t>
        <a:bodyPr/>
        <a:lstStyle/>
        <a:p>
          <a:r>
            <a:rPr lang="pl-PL" sz="1400" b="1" dirty="0" smtClean="0">
              <a:solidFill>
                <a:schemeClr val="bg1"/>
              </a:solidFill>
            </a:rPr>
            <a:t>Organy stanowiące jednostek samorządu </a:t>
          </a:r>
          <a:r>
            <a:rPr lang="pl-PL" sz="1400" dirty="0" smtClean="0">
              <a:solidFill>
                <a:schemeClr val="bg1"/>
              </a:solidFill>
            </a:rPr>
            <a:t>terytorialnego decydują o przeznaczeniu subwencji ogólnej, w tym części oświatowej </a:t>
          </a:r>
          <a:endParaRPr lang="pl-PL" sz="1400" dirty="0">
            <a:solidFill>
              <a:schemeClr val="bg1"/>
            </a:solidFill>
          </a:endParaRPr>
        </a:p>
      </dgm:t>
    </dgm:pt>
    <dgm:pt modelId="{5F0EEEA2-0522-4A2E-AAA6-A7844C240DA1}" type="parTrans" cxnId="{65E09F91-7B1D-4FB1-A859-508AC4FCBE8C}">
      <dgm:prSet/>
      <dgm:spPr/>
      <dgm:t>
        <a:bodyPr/>
        <a:lstStyle/>
        <a:p>
          <a:endParaRPr lang="pl-PL"/>
        </a:p>
      </dgm:t>
    </dgm:pt>
    <dgm:pt modelId="{1571723D-7B30-48F9-B8C8-A60B3DF01E4A}" type="sibTrans" cxnId="{65E09F91-7B1D-4FB1-A859-508AC4FCBE8C}">
      <dgm:prSet/>
      <dgm:spPr/>
      <dgm:t>
        <a:bodyPr/>
        <a:lstStyle/>
        <a:p>
          <a:endParaRPr lang="pl-PL"/>
        </a:p>
      </dgm:t>
    </dgm:pt>
    <dgm:pt modelId="{BF858298-4D5B-489E-B978-37F3347F65C2}" type="pres">
      <dgm:prSet presAssocID="{4D98BFFC-2AAC-4DC6-9C6D-517B61A9BF0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7DFCFDA1-0193-44FB-9E97-5536C3BB95C6}" type="pres">
      <dgm:prSet presAssocID="{5D9C9169-822E-4696-B220-9C72B66C95CA}" presName="Accent1" presStyleCnt="0"/>
      <dgm:spPr/>
    </dgm:pt>
    <dgm:pt modelId="{647344F2-1227-4470-BA1D-6D500D0DBFE7}" type="pres">
      <dgm:prSet presAssocID="{5D9C9169-822E-4696-B220-9C72B66C95CA}" presName="Accent" presStyleLbl="node1" presStyleIdx="0" presStyleCnt="3" custScaleX="213027" custLinFactNeighborX="8275" custLinFactNeighborY="-12694"/>
      <dgm:spPr>
        <a:solidFill>
          <a:srgbClr val="00B0F0"/>
        </a:solidFill>
      </dgm:spPr>
    </dgm:pt>
    <dgm:pt modelId="{965F6309-592F-44C6-B5D1-ECA0185FE9FD}" type="pres">
      <dgm:prSet presAssocID="{5D9C9169-822E-4696-B220-9C72B66C95CA}" presName="Parent1" presStyleLbl="revTx" presStyleIdx="0" presStyleCnt="3" custScaleX="298696" custScaleY="223398" custLinFactNeighborX="7911" custLinFactNeighborY="-228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79DFD2-E988-424D-AA3D-71AE38458B30}" type="pres">
      <dgm:prSet presAssocID="{CD1A609C-E119-4C96-92C2-89D5E0D76706}" presName="Accent2" presStyleCnt="0"/>
      <dgm:spPr/>
    </dgm:pt>
    <dgm:pt modelId="{D07FEF17-1022-40A9-8E5D-32174099402B}" type="pres">
      <dgm:prSet presAssocID="{CD1A609C-E119-4C96-92C2-89D5E0D76706}" presName="Accent" presStyleLbl="node1" presStyleIdx="1" presStyleCnt="3" custScaleX="269607" custLinFactNeighborX="-17992" custLinFactNeighborY="-3663"/>
      <dgm:spPr>
        <a:solidFill>
          <a:srgbClr val="C00000"/>
        </a:solidFill>
      </dgm:spPr>
    </dgm:pt>
    <dgm:pt modelId="{40E82252-D3E4-4D35-B112-9995937F7AF8}" type="pres">
      <dgm:prSet presAssocID="{CD1A609C-E119-4C96-92C2-89D5E0D76706}" presName="Parent2" presStyleLbl="revTx" presStyleIdx="1" presStyleCnt="3" custScaleX="527145" custScaleY="229155" custLinFactNeighborX="35149" custLinFactNeighborY="115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A5DF12-93DC-4BD1-81D0-D67948485E74}" type="pres">
      <dgm:prSet presAssocID="{2ACC98B6-CF4E-42C6-8221-D1B1DADA9D11}" presName="Accent3" presStyleCnt="0"/>
      <dgm:spPr/>
    </dgm:pt>
    <dgm:pt modelId="{71753213-115F-4A0E-9531-4A42B08B1B12}" type="pres">
      <dgm:prSet presAssocID="{2ACC98B6-CF4E-42C6-8221-D1B1DADA9D11}" presName="Accent" presStyleLbl="node1" presStyleIdx="2" presStyleCnt="3" custScaleX="303904" custLinFactNeighborX="8036" custLinFactNeighborY="1930"/>
      <dgm:spPr>
        <a:solidFill>
          <a:srgbClr val="92D050"/>
        </a:solidFill>
      </dgm:spPr>
    </dgm:pt>
    <dgm:pt modelId="{DEE1E609-2122-4F87-84F5-D25898402E90}" type="pres">
      <dgm:prSet presAssocID="{2ACC98B6-CF4E-42C6-8221-D1B1DADA9D11}" presName="Parent3" presStyleLbl="revTx" presStyleIdx="2" presStyleCnt="3" custScaleX="357273" custScaleY="2660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5E09F91-7B1D-4FB1-A859-508AC4FCBE8C}" srcId="{4D98BFFC-2AAC-4DC6-9C6D-517B61A9BF03}" destId="{2ACC98B6-CF4E-42C6-8221-D1B1DADA9D11}" srcOrd="2" destOrd="0" parTransId="{5F0EEEA2-0522-4A2E-AAA6-A7844C240DA1}" sibTransId="{1571723D-7B30-48F9-B8C8-A60B3DF01E4A}"/>
    <dgm:cxn modelId="{A369D456-C5D1-40CF-92B4-D5305409CA24}" srcId="{4D98BFFC-2AAC-4DC6-9C6D-517B61A9BF03}" destId="{CD1A609C-E119-4C96-92C2-89D5E0D76706}" srcOrd="1" destOrd="0" parTransId="{AD8C4E1E-81A0-4068-8BF1-0618892C7E8C}" sibTransId="{E71D6688-DC8D-4B19-BEED-1D91AB46618B}"/>
    <dgm:cxn modelId="{D762B436-01E1-48D2-B2A3-24AE0B8CDBF2}" type="presOf" srcId="{4D98BFFC-2AAC-4DC6-9C6D-517B61A9BF03}" destId="{BF858298-4D5B-489E-B978-37F3347F65C2}" srcOrd="0" destOrd="0" presId="urn:microsoft.com/office/officeart/2009/layout/CircleArrowProcess"/>
    <dgm:cxn modelId="{A00C635A-8389-401D-BADA-9CCD2CEC8E93}" type="presOf" srcId="{5D9C9169-822E-4696-B220-9C72B66C95CA}" destId="{965F6309-592F-44C6-B5D1-ECA0185FE9FD}" srcOrd="0" destOrd="0" presId="urn:microsoft.com/office/officeart/2009/layout/CircleArrowProcess"/>
    <dgm:cxn modelId="{3294327F-A56B-4E5D-BACB-2F36627F965F}" type="presOf" srcId="{2ACC98B6-CF4E-42C6-8221-D1B1DADA9D11}" destId="{DEE1E609-2122-4F87-84F5-D25898402E90}" srcOrd="0" destOrd="0" presId="urn:microsoft.com/office/officeart/2009/layout/CircleArrowProcess"/>
    <dgm:cxn modelId="{B14C548B-5374-4710-898D-97F5AFBD31E8}" srcId="{4D98BFFC-2AAC-4DC6-9C6D-517B61A9BF03}" destId="{5D9C9169-822E-4696-B220-9C72B66C95CA}" srcOrd="0" destOrd="0" parTransId="{F312BD3C-93D1-4A9F-B08F-C7A931458E20}" sibTransId="{CD91D717-8815-4DF5-97D3-D5FF5CCF5F4F}"/>
    <dgm:cxn modelId="{EE1BB328-DE4A-4895-941E-F2EF5CEEEE30}" type="presOf" srcId="{CD1A609C-E119-4C96-92C2-89D5E0D76706}" destId="{40E82252-D3E4-4D35-B112-9995937F7AF8}" srcOrd="0" destOrd="0" presId="urn:microsoft.com/office/officeart/2009/layout/CircleArrowProcess"/>
    <dgm:cxn modelId="{4024747D-264C-43D5-9B31-ECC8DC81C69A}" type="presParOf" srcId="{BF858298-4D5B-489E-B978-37F3347F65C2}" destId="{7DFCFDA1-0193-44FB-9E97-5536C3BB95C6}" srcOrd="0" destOrd="0" presId="urn:microsoft.com/office/officeart/2009/layout/CircleArrowProcess"/>
    <dgm:cxn modelId="{2CED5525-B672-4515-A2B6-15AD3D5B5440}" type="presParOf" srcId="{7DFCFDA1-0193-44FB-9E97-5536C3BB95C6}" destId="{647344F2-1227-4470-BA1D-6D500D0DBFE7}" srcOrd="0" destOrd="0" presId="urn:microsoft.com/office/officeart/2009/layout/CircleArrowProcess"/>
    <dgm:cxn modelId="{B7211B0A-281E-42F0-BB54-0C6EE8876B20}" type="presParOf" srcId="{BF858298-4D5B-489E-B978-37F3347F65C2}" destId="{965F6309-592F-44C6-B5D1-ECA0185FE9FD}" srcOrd="1" destOrd="0" presId="urn:microsoft.com/office/officeart/2009/layout/CircleArrowProcess"/>
    <dgm:cxn modelId="{6D22847C-F2C8-49A1-8501-3ABD4AE7216E}" type="presParOf" srcId="{BF858298-4D5B-489E-B978-37F3347F65C2}" destId="{F279DFD2-E988-424D-AA3D-71AE38458B30}" srcOrd="2" destOrd="0" presId="urn:microsoft.com/office/officeart/2009/layout/CircleArrowProcess"/>
    <dgm:cxn modelId="{4C877D1E-1C0D-4A0F-9B32-7CDF66B4D4C3}" type="presParOf" srcId="{F279DFD2-E988-424D-AA3D-71AE38458B30}" destId="{D07FEF17-1022-40A9-8E5D-32174099402B}" srcOrd="0" destOrd="0" presId="urn:microsoft.com/office/officeart/2009/layout/CircleArrowProcess"/>
    <dgm:cxn modelId="{9CF5B7BB-58D0-4532-81E6-982B47C33304}" type="presParOf" srcId="{BF858298-4D5B-489E-B978-37F3347F65C2}" destId="{40E82252-D3E4-4D35-B112-9995937F7AF8}" srcOrd="3" destOrd="0" presId="urn:microsoft.com/office/officeart/2009/layout/CircleArrowProcess"/>
    <dgm:cxn modelId="{05C5D15C-B0D7-4005-BD75-544CD3DCE9DB}" type="presParOf" srcId="{BF858298-4D5B-489E-B978-37F3347F65C2}" destId="{29A5DF12-93DC-4BD1-81D0-D67948485E74}" srcOrd="4" destOrd="0" presId="urn:microsoft.com/office/officeart/2009/layout/CircleArrowProcess"/>
    <dgm:cxn modelId="{F24340AA-B9B5-41D3-9149-32A4CA2C2E6D}" type="presParOf" srcId="{29A5DF12-93DC-4BD1-81D0-D67948485E74}" destId="{71753213-115F-4A0E-9531-4A42B08B1B12}" srcOrd="0" destOrd="0" presId="urn:microsoft.com/office/officeart/2009/layout/CircleArrowProcess"/>
    <dgm:cxn modelId="{8FFC1990-72B7-4BEF-8AE4-B7AE9148D4D9}" type="presParOf" srcId="{BF858298-4D5B-489E-B978-37F3347F65C2}" destId="{DEE1E609-2122-4F87-84F5-D25898402E90}" srcOrd="5" destOrd="0" presId="urn:microsoft.com/office/officeart/2009/layout/CircleArrow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D9EE6-9184-4DDA-9DE0-201550C6F3CA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B3A3-D4F9-4C71-876E-9149AAC295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028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0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F661-24F1-46A6-8851-9E8DF5B7E3D1}" type="datetime1">
              <a:rPr lang="pl-PL" smtClean="0"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EB8E-510C-461D-8946-1076F2F9F7C2}" type="datetime1">
              <a:rPr lang="pl-PL" smtClean="0"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F07B-61A1-4B86-A096-B1971CAB9597}" type="datetime1">
              <a:rPr lang="pl-PL" smtClean="0"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6232-2EFF-4FD8-8260-905D25068E8A}" type="datetime1">
              <a:rPr lang="pl-PL" smtClean="0"/>
              <a:t>17.04.2018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183BE9-6FE2-4EB5-AA51-6CB57D442658}" type="datetime1">
              <a:rPr lang="pl-PL" smtClean="0"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7853-7F9B-4DAD-AA13-42EFCCC7D5E8}" type="datetime1">
              <a:rPr lang="pl-PL" smtClean="0"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44FB-B5A1-4E3D-9EA5-19F4758C8737}" type="datetime1">
              <a:rPr lang="pl-PL" smtClean="0"/>
              <a:t>17.04.2018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881-2792-48E0-9028-64B38F38A5E4}" type="datetime1">
              <a:rPr lang="pl-PL" smtClean="0"/>
              <a:t>17.04.2018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D7AF-F55C-4F98-AFBA-A4002BEAACFB}" type="datetime1">
              <a:rPr lang="pl-PL" smtClean="0"/>
              <a:t>17.04.2018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9EC6-67E5-4EE2-96D8-06C482317A15}" type="datetime1">
              <a:rPr lang="pl-PL" smtClean="0"/>
              <a:t>17.04.2018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CD48-E808-4937-87C7-2F8FC86DB305}" type="datetime1">
              <a:rPr lang="pl-PL" smtClean="0"/>
              <a:t>17.04.2018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39F9-192C-4C54-8EA0-16C5BEE52F86}" type="datetime1">
              <a:rPr lang="pl-PL" smtClean="0"/>
              <a:t>17.04.2018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4E578B9-56FB-4C4F-8BB9-45F75AB3828D}" type="datetime1">
              <a:rPr lang="pl-PL" smtClean="0"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>
              <a:buFont typeface="Arial" pitchFamily="34" charset="0"/>
              <a:buNone/>
            </a:pPr>
            <a:r>
              <a:rPr lang="pl-PL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Finanse w oświacie</a:t>
            </a:r>
          </a:p>
          <a:p>
            <a:pPr algn="ctr">
              <a:buFont typeface="Arial" pitchFamily="34" charset="0"/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pl-P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pl-P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Kwiecień, 2018 r.</a:t>
            </a:r>
            <a:endParaRPr lang="sv-S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1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Rezerwy celowe</a:t>
            </a:r>
          </a:p>
          <a:p>
            <a:pPr algn="ctr">
              <a:buFont typeface="Arial" pitchFamily="34" charset="0"/>
              <a:buNone/>
            </a:pP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(dotacje)</a:t>
            </a:r>
          </a:p>
          <a:p>
            <a:pPr algn="ctr">
              <a:buFont typeface="Arial" pitchFamily="34" charset="0"/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11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Rezerwy celowe 2018 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99101"/>
              </p:ext>
            </p:extLst>
          </p:nvPr>
        </p:nvGraphicFramePr>
        <p:xfrm>
          <a:off x="179512" y="908315"/>
          <a:ext cx="8784976" cy="57538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6024"/>
                <a:gridCol w="7207878"/>
                <a:gridCol w="1361074"/>
              </a:tblGrid>
              <a:tr h="79249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REZERWY CELOWE W DYSPOZYCJI MINISTRA EDUKACJI NARODOWEJ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2" marR="9052" marT="905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Wysokość środków wg.  ustawy budżetowej na 2018 r. </a:t>
                      </a:r>
                      <a:r>
                        <a:rPr lang="pl-PL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l-PL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 tys. zł)</a:t>
                      </a:r>
                      <a:endParaRPr lang="pl-PL" sz="15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8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Środki na awans zawodowy nauczycieli</a:t>
                      </a:r>
                      <a:endParaRPr lang="pl-PL" sz="15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24 000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6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Stypendia Prezesa Rady Ministrów dla uczniów szczególnie uzdolnionych</a:t>
                      </a:r>
                      <a:endParaRPr lang="pl-PL" sz="15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11 000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12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Środki na wyrównywanie szans edukacyjnych dzieci i młodzieży, zapewnienie uczniom objętym obowiązkiem szkolnym dostępu do bezpłatnych podręczników, materiałów edukacyjnych i materiałów ćwiczeniowych oraz realizację programu rządowego „Aktywna tablica"</a:t>
                      </a:r>
                      <a:endParaRPr lang="pl-PL" sz="15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848 200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8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Środki na realizację zadań w ramach Programu Bezpieczna +</a:t>
                      </a:r>
                      <a:endParaRPr lang="pl-PL" sz="1500" b="1" i="1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18 000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8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Narodowy Program Rozwoju Czytelnictwa - Priorytet 3</a:t>
                      </a:r>
                      <a:endParaRPr lang="pl-PL" sz="1500" b="1" i="1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30 000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12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Utrzymanie rezultatów niektórych projektów zrealizowanych przy udziale środków z UE, w tym systemy informatyczne, a także 310 tys. zł na zadania związane z funkcjonowaniem Zintegrowanego Systemu Kwalifikacji</a:t>
                      </a:r>
                      <a:endParaRPr lang="pl-PL" sz="1500" b="1" i="1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8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Zwiększenie dostępności wychowania przedszkolnego</a:t>
                      </a:r>
                      <a:endParaRPr lang="pl-PL" sz="15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1 361 000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6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Przygotowanie i przeprowadzenie egzaminów potwierdzających kwalifikacje w zawodzie</a:t>
                      </a:r>
                      <a:endParaRPr lang="pl-PL" sz="15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4 361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84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pl-PL" sz="15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Podwyższenie wynagrodzeń nauczycieli zatrudnionych w szkołach i placówkach oświatowych prowadzonych przez organy administracji rządowej </a:t>
                      </a:r>
                      <a:endParaRPr lang="pl-PL" sz="15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33 000</a:t>
                      </a: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8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Suma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2 329 871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052" marR="9052" marT="905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Rezerwy celowe 2018 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352767"/>
              </p:ext>
            </p:extLst>
          </p:nvPr>
        </p:nvGraphicFramePr>
        <p:xfrm>
          <a:off x="19050" y="900746"/>
          <a:ext cx="9124950" cy="5624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9050" y="6525344"/>
            <a:ext cx="912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>
                <a:solidFill>
                  <a:schemeClr val="bg1"/>
                </a:solidFill>
              </a:rPr>
              <a:t>Wysokość środków wg.  ustawy budżetowej na 2018 r</a:t>
            </a:r>
            <a:r>
              <a:rPr lang="pl-PL" b="1" i="1" dirty="0" smtClean="0">
                <a:solidFill>
                  <a:schemeClr val="bg1"/>
                </a:solidFill>
              </a:rPr>
              <a:t>. (</a:t>
            </a:r>
            <a:r>
              <a:rPr lang="pl-PL" b="1" i="1" dirty="0">
                <a:solidFill>
                  <a:schemeClr val="bg1"/>
                </a:solidFill>
              </a:rPr>
              <a:t>w tys. zł)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77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Rezerwy celowe 2018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36382"/>
              </p:ext>
            </p:extLst>
          </p:nvPr>
        </p:nvGraphicFramePr>
        <p:xfrm>
          <a:off x="395536" y="1340767"/>
          <a:ext cx="8352929" cy="49753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6024"/>
                <a:gridCol w="5976664"/>
                <a:gridCol w="2160241"/>
              </a:tblGrid>
              <a:tr h="9361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REZERWY CELOWE W DYSPOZYCJI INNYCH MINISTRÓW URUCHAMIANE PRZEZ MINISTERSTWO EDUKACJI NARODOWEJ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Wysokość środków wg.  ustawy budżetowej na 2018 r. </a:t>
                      </a:r>
                      <a:r>
                        <a:rPr lang="pl-PL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 tys. zł)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4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Pomoc dla repatriantów </a:t>
                      </a:r>
                      <a:endParaRPr lang="pl-PL" sz="20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50 500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27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Implementacja polskiego programu współpracy na rzecz rozwoju oraz wsparcie międzynarodowej współpracy na rzecz demokracji i społeczeństwa obywatelskiego w tym 20.000 tys. zł na TV </a:t>
                      </a:r>
                      <a:r>
                        <a:rPr lang="pl-PL" sz="2000" i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Biełsat</a:t>
                      </a:r>
                      <a:endParaRPr lang="pl-PL" sz="20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1 250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8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pl-PL" sz="20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Środki na realizację programu kompleksowego wsparcia dla rodzin "Za życiem" ustanowionego na podstawie ustawy o wsparciu kobiet w ciąży i rodzin "Za życiem", z wyłączeniem art. 10 tej ustawy</a:t>
                      </a:r>
                      <a:endParaRPr lang="pl-PL" sz="20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53 320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4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20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Realizacja zadań wynikających z ustawy o zdrowiu publicznym</a:t>
                      </a:r>
                      <a:endParaRPr lang="pl-PL" sz="20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Suma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110 070</a:t>
                      </a:r>
                      <a:endParaRPr lang="pl-PL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2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Środki z Unii Europejskiej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628800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chemeClr val="bg1"/>
                </a:solidFill>
              </a:rPr>
              <a:t>Dodatkowym </a:t>
            </a:r>
            <a:r>
              <a:rPr lang="pl-PL" sz="3600" dirty="0">
                <a:solidFill>
                  <a:schemeClr val="bg1"/>
                </a:solidFill>
              </a:rPr>
              <a:t>źródłem finansowania zadań oświatowych są środki przekazywane w ramach funduszy strukturalnych UE</a:t>
            </a:r>
            <a:r>
              <a:rPr lang="pl-PL" sz="3600" smtClean="0">
                <a:solidFill>
                  <a:schemeClr val="bg1"/>
                </a:solidFill>
              </a:rPr>
              <a:t>. </a:t>
            </a:r>
            <a:endParaRPr lang="pl-PL" sz="3600" dirty="0" smtClean="0">
              <a:solidFill>
                <a:schemeClr val="bg1"/>
              </a:solidFill>
            </a:endParaRPr>
          </a:p>
          <a:p>
            <a:pPr algn="ctr"/>
            <a:endParaRPr lang="pl-PL" sz="3600" dirty="0" smtClean="0">
              <a:solidFill>
                <a:schemeClr val="bg1"/>
              </a:solidFill>
            </a:endParaRPr>
          </a:p>
          <a:p>
            <a:pPr algn="ctr"/>
            <a:r>
              <a:rPr lang="pl-PL" sz="3600" dirty="0" smtClean="0">
                <a:solidFill>
                  <a:schemeClr val="bg1"/>
                </a:solidFill>
              </a:rPr>
              <a:t>W 2016 r. realizacja zadań w rozdziałach 801 i 854 finansowanych z udziałem środków UE wyniosła 256 mln zł (bez RPO).</a:t>
            </a:r>
            <a:endParaRPr lang="pl-PL" sz="3600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5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39552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>
              <a:buNone/>
            </a:pP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systemie finansowanie w </a:t>
            </a: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ustawie </a:t>
            </a: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finansowaniu zadań oświatowych</a:t>
            </a:r>
          </a:p>
          <a:p>
            <a:pPr algn="ctr"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9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 przedmiot zmian w ustawie o finansowaniu zadań oświatowych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3000" dirty="0" smtClean="0"/>
              <a:t>Dotacja </a:t>
            </a:r>
            <a:r>
              <a:rPr lang="pl-PL" sz="3000" dirty="0"/>
              <a:t>na zapewnienie uczniom szkół podstawowych i uczniom klas dotychczasowych gimnazjów bezpłatnego dostępu do podręczników, materiałów edukacyjnych i materiałów ćwiczeniowych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3000" dirty="0"/>
              <a:t>Dotacja przedszkolna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3000" dirty="0"/>
              <a:t>Finansowanie świadczeń pomocy materialnej o charakterze socjalnym (stypendia szkolne, zasiłki szkolne)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3000" dirty="0"/>
              <a:t>Dotacje udzielane z budżetów jednostek samorządu terytorialnego dla przedszkoli, szkół i placówek </a:t>
            </a:r>
            <a:r>
              <a:rPr lang="pl-PL" sz="3000" dirty="0" smtClean="0"/>
              <a:t>oświatowych</a:t>
            </a:r>
            <a:endParaRPr lang="pl-PL" sz="3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797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39552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>
              <a:buNone/>
            </a:pP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Algorytm podziału subwencji oświatowej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4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l"/>
            <a:r>
              <a:rPr lang="pl-PL" sz="3000" dirty="0">
                <a:solidFill>
                  <a:schemeClr val="tx1"/>
                </a:solidFill>
              </a:rPr>
              <a:t>Algorytm podziału subwencji oświatowej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Wysokość </a:t>
            </a:r>
            <a:r>
              <a:rPr lang="pl-PL" sz="2400" dirty="0"/>
              <a:t>subwencji oświatowej dla poszczególnych jednostek samorządu terytorialnego  ustalana jest na podstawie nowelizowanego corocznie </a:t>
            </a:r>
            <a:endParaRPr lang="pl-PL" sz="2400" dirty="0" smtClean="0"/>
          </a:p>
          <a:p>
            <a:pPr marL="0" indent="0" algn="ctr">
              <a:buNone/>
            </a:pPr>
            <a:endParaRPr lang="pl-PL" sz="2400" b="1" i="1" dirty="0" smtClean="0"/>
          </a:p>
          <a:p>
            <a:pPr marL="0" indent="0" algn="ctr">
              <a:buNone/>
            </a:pPr>
            <a:r>
              <a:rPr lang="pl-PL" sz="2400" b="1" i="1" dirty="0" smtClean="0"/>
              <a:t>rozporządzenia </a:t>
            </a:r>
            <a:r>
              <a:rPr lang="pl-PL" sz="2400" b="1" i="1" dirty="0"/>
              <a:t>Ministra Edukacji Narodowej w sprawie sposobu podziału części oświatowej subwencji ogólnej dla jednostek  samorządu terytorialnego</a:t>
            </a:r>
            <a:r>
              <a:rPr lang="pl-PL" sz="2400" b="1" i="1" dirty="0" smtClean="0"/>
              <a:t>.</a:t>
            </a:r>
            <a:endParaRPr lang="pl-PL" sz="2400" b="1" i="1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0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l"/>
            <a:r>
              <a:rPr lang="pl-PL" sz="3000" dirty="0">
                <a:solidFill>
                  <a:schemeClr val="tx1"/>
                </a:solidFill>
              </a:rPr>
              <a:t>Algorytm podziału subwencji oświatowej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i="1" dirty="0"/>
              <a:t>C</a:t>
            </a:r>
            <a:r>
              <a:rPr lang="pl-PL" i="1" dirty="0" smtClean="0"/>
              <a:t>zynniki </a:t>
            </a:r>
            <a:r>
              <a:rPr lang="pl-PL" i="1" dirty="0"/>
              <a:t>warunkujące podział subwencji na samorządy:</a:t>
            </a:r>
          </a:p>
          <a:p>
            <a:pPr lvl="1"/>
            <a:r>
              <a:rPr lang="pl-PL" i="1" dirty="0"/>
              <a:t>liczba uczniów (wychowanków);</a:t>
            </a:r>
          </a:p>
          <a:p>
            <a:pPr lvl="1"/>
            <a:r>
              <a:rPr lang="pl-PL" i="1" dirty="0" smtClean="0"/>
              <a:t>struktura </a:t>
            </a:r>
            <a:r>
              <a:rPr lang="pl-PL" i="1" dirty="0"/>
              <a:t>zatrudnienia nauczycieli na terenie danej JST;</a:t>
            </a:r>
          </a:p>
          <a:p>
            <a:pPr lvl="1"/>
            <a:r>
              <a:rPr lang="pl-PL" i="1" dirty="0"/>
              <a:t>rodzaje niepełnosprawności </a:t>
            </a:r>
            <a:r>
              <a:rPr lang="pl-PL" i="1" dirty="0" smtClean="0"/>
              <a:t>uczniów;</a:t>
            </a:r>
            <a:endParaRPr lang="pl-PL" i="1" dirty="0"/>
          </a:p>
          <a:p>
            <a:pPr lvl="1"/>
            <a:r>
              <a:rPr lang="pl-PL" i="1" dirty="0"/>
              <a:t>położenie szkół (duże, małe miasto, wieś</a:t>
            </a:r>
            <a:r>
              <a:rPr lang="pl-PL" i="1" dirty="0" smtClean="0"/>
              <a:t>);</a:t>
            </a:r>
            <a:endParaRPr lang="pl-PL" i="1" dirty="0"/>
          </a:p>
          <a:p>
            <a:pPr lvl="1"/>
            <a:r>
              <a:rPr lang="pl-PL" i="1" dirty="0"/>
              <a:t>typ szkół;</a:t>
            </a:r>
          </a:p>
          <a:p>
            <a:pPr lvl="1"/>
            <a:r>
              <a:rPr lang="pl-PL" i="1" dirty="0"/>
              <a:t>inne czynniki powiązane ze skalą i </a:t>
            </a:r>
            <a:r>
              <a:rPr lang="pl-PL" i="1" dirty="0" smtClean="0"/>
              <a:t>strukturą realizowanych zadań.</a:t>
            </a:r>
            <a:endParaRPr lang="pl-PL" i="1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4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l"/>
            <a:r>
              <a:rPr lang="pl-PL" sz="3000" dirty="0" smtClean="0">
                <a:solidFill>
                  <a:schemeClr val="tx1"/>
                </a:solidFill>
              </a:rPr>
              <a:t>Decentralizacja systemu oświaty w Polsce </a:t>
            </a:r>
            <a:endParaRPr lang="sv-SE" sz="3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Obowiązek zakładania i prowadzenia szkół i placówek publicznych jest obecnie </a:t>
            </a:r>
            <a:r>
              <a:rPr lang="pl-PL" dirty="0" smtClean="0"/>
              <a:t>zadaniem </a:t>
            </a:r>
            <a:r>
              <a:rPr lang="pl-PL" dirty="0"/>
              <a:t>własnym </a:t>
            </a:r>
            <a:r>
              <a:rPr lang="pl-PL" dirty="0" smtClean="0"/>
              <a:t>samorządów.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000" dirty="0" smtClean="0"/>
              <a:t>Jedynie </a:t>
            </a:r>
            <a:r>
              <a:rPr lang="pl-PL" sz="2000" dirty="0"/>
              <a:t>nieliczne jednostki systemu oświaty  pozostawiono w gestii ministrów, np. szkoły artystyczne, </a:t>
            </a:r>
            <a:r>
              <a:rPr lang="pl-PL" sz="2000" dirty="0" smtClean="0"/>
              <a:t>rolnicze.</a:t>
            </a:r>
            <a:endParaRPr lang="pl-PL" sz="2000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8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solidFill>
                  <a:schemeClr val="tx1"/>
                </a:solidFill>
              </a:rPr>
              <a:t>Subwencja oświatowa 2018</a:t>
            </a:r>
            <a:endParaRPr lang="sv-SE" sz="4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484784"/>
            <a:ext cx="84456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i="1" dirty="0" smtClean="0"/>
              <a:t>Kwota </a:t>
            </a:r>
            <a:r>
              <a:rPr lang="pl-PL" sz="2800" i="1" dirty="0"/>
              <a:t>części oświatowej subwencji ogólnej na rok </a:t>
            </a:r>
            <a:r>
              <a:rPr lang="pl-PL" sz="2800" i="1" dirty="0" smtClean="0"/>
              <a:t>2018 wynosi </a:t>
            </a:r>
            <a:r>
              <a:rPr lang="pl-PL" sz="2800" b="1" dirty="0" smtClean="0"/>
              <a:t>43.075 mln zł</a:t>
            </a:r>
            <a:r>
              <a:rPr lang="pl-PL" sz="2800" dirty="0" smtClean="0"/>
              <a:t> </a:t>
            </a:r>
            <a:r>
              <a:rPr lang="pl-PL" sz="2800" i="1" dirty="0" smtClean="0"/>
              <a:t>i jest </a:t>
            </a:r>
            <a:r>
              <a:rPr lang="pl-PL" sz="2800" i="1" dirty="0"/>
              <a:t>wyższa od kwoty </a:t>
            </a:r>
            <a:r>
              <a:rPr lang="pl-PL" sz="2800" i="1" dirty="0" smtClean="0"/>
              <a:t>na </a:t>
            </a:r>
            <a:r>
              <a:rPr lang="pl-PL" sz="2800" i="1" dirty="0"/>
              <a:t>rok 2017 (</a:t>
            </a:r>
            <a:r>
              <a:rPr lang="pl-PL" sz="2800" b="1" dirty="0" smtClean="0"/>
              <a:t>41.909 mln </a:t>
            </a:r>
            <a:r>
              <a:rPr lang="pl-PL" sz="2800" b="1" dirty="0"/>
              <a:t>zł</a:t>
            </a:r>
            <a:r>
              <a:rPr lang="pl-PL" sz="2800" i="1" dirty="0"/>
              <a:t>) o </a:t>
            </a:r>
            <a:r>
              <a:rPr lang="pl-PL" sz="2800" b="1" dirty="0" smtClean="0"/>
              <a:t>1.166 </a:t>
            </a:r>
            <a:r>
              <a:rPr lang="pl-PL" sz="2800" b="1" dirty="0"/>
              <a:t>mln zł</a:t>
            </a:r>
            <a:r>
              <a:rPr lang="pl-PL" sz="2800" i="1" dirty="0"/>
              <a:t>, tj. o </a:t>
            </a:r>
            <a:r>
              <a:rPr lang="pl-PL" sz="2800" b="1" dirty="0"/>
              <a:t>2,8 %</a:t>
            </a:r>
            <a:r>
              <a:rPr lang="pl-PL" sz="2800" i="1" dirty="0"/>
              <a:t>.</a:t>
            </a:r>
          </a:p>
          <a:p>
            <a:pPr marL="0" indent="0" algn="ctr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W </a:t>
            </a:r>
            <a:r>
              <a:rPr lang="pl-PL" sz="2800" dirty="0"/>
              <a:t>kwocie subwencji uwzględniono m. in. dodatkowe środki w związku z podwyższeniem wynagrodzeń nauczycieli o </a:t>
            </a:r>
            <a:r>
              <a:rPr lang="pl-PL" sz="2800" b="1" dirty="0" smtClean="0"/>
              <a:t>5,35%</a:t>
            </a:r>
            <a:r>
              <a:rPr lang="pl-PL" sz="2800" dirty="0" smtClean="0"/>
              <a:t> </a:t>
            </a:r>
            <a:r>
              <a:rPr lang="pl-PL" sz="2800" dirty="0"/>
              <a:t>od 1 kwietnia 2018 </a:t>
            </a:r>
            <a:r>
              <a:rPr lang="pl-PL" sz="2800" dirty="0" smtClean="0"/>
              <a:t>roku. </a:t>
            </a:r>
            <a:endParaRPr lang="pl-PL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7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solidFill>
                  <a:schemeClr val="tx1"/>
                </a:solidFill>
              </a:rPr>
              <a:t>Subwencja oświatowa 2018</a:t>
            </a:r>
            <a:endParaRPr lang="sv-SE" sz="4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484784"/>
            <a:ext cx="844562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 smtClean="0"/>
              <a:t>Główne zmiany </a:t>
            </a:r>
            <a:r>
              <a:rPr lang="pl-PL" sz="2800" b="1" dirty="0"/>
              <a:t>w </a:t>
            </a:r>
            <a:r>
              <a:rPr lang="pl-PL" sz="2800" b="1" dirty="0" smtClean="0"/>
              <a:t>podziale </a:t>
            </a:r>
            <a:r>
              <a:rPr lang="pl-PL" sz="2800" b="1" dirty="0"/>
              <a:t>subwencji na 2018 r.:</a:t>
            </a:r>
            <a:endParaRPr lang="pl-PL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i="1" dirty="0"/>
              <a:t>Kształcenie zawodowe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i="1" dirty="0"/>
              <a:t>Szkoły dla dorosłych – subwencja za efekt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i="1" dirty="0"/>
              <a:t>Małe szkoły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i="1" dirty="0"/>
              <a:t>Mniejszości narodowe i etniczne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i="1" dirty="0"/>
              <a:t>Wskaźniki zmniejszające i zwiększające liczbę uczniów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i="1" dirty="0"/>
              <a:t>Wskaźnik „R”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i="1" dirty="0"/>
              <a:t>Wprowadzenie wagi na uczniów nauczanych indywidualnie.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/>
              <a:t>Ad 1. Kształcenie zawodowe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mtClean="0"/>
              <a:t>Finansowanie szkół zawodowych według 4 wag :</a:t>
            </a:r>
          </a:p>
          <a:p>
            <a:pPr marL="514350" indent="-514350">
              <a:buFont typeface="+mj-lt"/>
              <a:buAutoNum type="arabicPeriod"/>
            </a:pPr>
            <a:r>
              <a:rPr lang="pl-PL" smtClean="0"/>
              <a:t>Niski koszt kształcenia (waga </a:t>
            </a:r>
            <a:r>
              <a:rPr lang="pl-PL" smtClean="0">
                <a:solidFill>
                  <a:srgbClr val="FFC000"/>
                </a:solidFill>
              </a:rPr>
              <a:t>0,23</a:t>
            </a:r>
            <a:r>
              <a:rPr lang="pl-PL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smtClean="0"/>
              <a:t>Średni koszt kształcenia (waga </a:t>
            </a:r>
            <a:r>
              <a:rPr lang="pl-PL" smtClean="0">
                <a:solidFill>
                  <a:srgbClr val="FFC000"/>
                </a:solidFill>
              </a:rPr>
              <a:t>0,29</a:t>
            </a:r>
            <a:r>
              <a:rPr lang="pl-PL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smtClean="0"/>
              <a:t>Wyższy koszt kształcenia (waga </a:t>
            </a:r>
            <a:r>
              <a:rPr lang="pl-PL" smtClean="0">
                <a:solidFill>
                  <a:srgbClr val="FFC000"/>
                </a:solidFill>
              </a:rPr>
              <a:t>0,35</a:t>
            </a:r>
            <a:r>
              <a:rPr lang="pl-PL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smtClean="0"/>
              <a:t>Najdroższy koszt kształcenia (waga </a:t>
            </a:r>
            <a:r>
              <a:rPr lang="pl-PL" smtClean="0">
                <a:solidFill>
                  <a:srgbClr val="FFC000"/>
                </a:solidFill>
              </a:rPr>
              <a:t>0,40</a:t>
            </a:r>
            <a:r>
              <a:rPr lang="pl-PL" smtClean="0"/>
              <a:t>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6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smtClean="0"/>
              <a:t>Ad 1. Kształcenie zawodowe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Zróżnicowanie środków z subwencji ze względu na koszt kształcenia w zawodach:</a:t>
            </a:r>
          </a:p>
          <a:p>
            <a:r>
              <a:rPr lang="pl-PL" dirty="0" smtClean="0"/>
              <a:t>Zróżnicowanie wag nie dotyczy szkół policealnych (za wyjątkiem </a:t>
            </a:r>
            <a:r>
              <a:rPr lang="pl-PL" dirty="0" smtClean="0">
                <a:solidFill>
                  <a:srgbClr val="FFC000"/>
                </a:solidFill>
              </a:rPr>
              <a:t>technika administracji</a:t>
            </a:r>
            <a:r>
              <a:rPr lang="pl-PL" dirty="0" smtClean="0"/>
              <a:t> i </a:t>
            </a:r>
            <a:r>
              <a:rPr lang="pl-PL" dirty="0" smtClean="0">
                <a:solidFill>
                  <a:srgbClr val="FFC000"/>
                </a:solidFill>
              </a:rPr>
              <a:t>technika bezpieczeństwa i higieny pracy</a:t>
            </a:r>
            <a:r>
              <a:rPr lang="pl-PL" dirty="0" smtClean="0"/>
              <a:t>).</a:t>
            </a:r>
          </a:p>
          <a:p>
            <a:r>
              <a:rPr lang="pl-PL" dirty="0" smtClean="0"/>
              <a:t>Zmiany spowodują zwiększenie środków naliczanych na szkoły zawodowe o ok. </a:t>
            </a:r>
            <a:r>
              <a:rPr lang="pl-PL" dirty="0" smtClean="0">
                <a:solidFill>
                  <a:srgbClr val="FFC000"/>
                </a:solidFill>
              </a:rPr>
              <a:t>120 mln zł</a:t>
            </a:r>
            <a:r>
              <a:rPr lang="pl-PL" dirty="0" smtClean="0"/>
              <a:t>.</a:t>
            </a:r>
          </a:p>
          <a:p>
            <a:r>
              <a:rPr lang="pl-PL" dirty="0" smtClean="0"/>
              <a:t>Zasadnicze zróżnicowanie planowane jest na rok </a:t>
            </a:r>
            <a:r>
              <a:rPr lang="pl-PL" dirty="0" smtClean="0">
                <a:solidFill>
                  <a:srgbClr val="FFC000"/>
                </a:solidFill>
              </a:rPr>
              <a:t>2019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3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smtClean="0"/>
              <a:t>Ad 1. Kształcenie zawodowe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 smtClean="0"/>
              <a:t>Pozostałe zmiany:</a:t>
            </a:r>
          </a:p>
          <a:p>
            <a:pPr lvl="0"/>
            <a:r>
              <a:rPr lang="pl-PL" dirty="0" smtClean="0"/>
              <a:t>wyodrębnienie </a:t>
            </a:r>
            <a:r>
              <a:rPr lang="pl-PL" dirty="0" smtClean="0">
                <a:solidFill>
                  <a:srgbClr val="FFC000"/>
                </a:solidFill>
              </a:rPr>
              <a:t>nowej wagi </a:t>
            </a:r>
            <a:r>
              <a:rPr lang="pl-PL" dirty="0" smtClean="0"/>
              <a:t>o wartości </a:t>
            </a:r>
            <a:r>
              <a:rPr lang="pl-PL" dirty="0" smtClean="0">
                <a:solidFill>
                  <a:srgbClr val="FFC000"/>
                </a:solidFill>
              </a:rPr>
              <a:t>0,12 </a:t>
            </a:r>
            <a:r>
              <a:rPr lang="pl-PL" dirty="0" smtClean="0"/>
              <a:t>w szkołach policealnych kształcących uczniów w zawodzie:</a:t>
            </a:r>
          </a:p>
          <a:p>
            <a:pPr lvl="1"/>
            <a:r>
              <a:rPr lang="pl-PL" dirty="0" smtClean="0">
                <a:solidFill>
                  <a:srgbClr val="FFC000"/>
                </a:solidFill>
              </a:rPr>
              <a:t>technik administracji </a:t>
            </a:r>
          </a:p>
          <a:p>
            <a:pPr lvl="1"/>
            <a:r>
              <a:rPr lang="pl-PL" dirty="0" smtClean="0">
                <a:solidFill>
                  <a:srgbClr val="FFC000"/>
                </a:solidFill>
              </a:rPr>
              <a:t>technik bezpieczeństwa i higieny pracy </a:t>
            </a:r>
          </a:p>
          <a:p>
            <a:r>
              <a:rPr lang="pl-PL" dirty="0" smtClean="0">
                <a:solidFill>
                  <a:srgbClr val="FFC000"/>
                </a:solidFill>
              </a:rPr>
              <a:t>wyłączenie tej kategorii uczniów </a:t>
            </a:r>
            <a:r>
              <a:rPr lang="pl-PL" dirty="0" smtClean="0"/>
              <a:t>z dotychczasowej wagi o wartości 0,23 dla uczniów szkół zawodowych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8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3426" y="4573"/>
            <a:ext cx="8229600" cy="1143000"/>
          </a:xfrm>
        </p:spPr>
        <p:txBody>
          <a:bodyPr>
            <a:normAutofit/>
          </a:bodyPr>
          <a:lstStyle/>
          <a:p>
            <a:r>
              <a:rPr lang="pl-PL" smtClean="0"/>
              <a:t>Ad 2. Szkoły dla dorosłych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3426" y="1259632"/>
            <a:ext cx="8315037" cy="5193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2800" b="1" dirty="0" smtClean="0"/>
          </a:p>
          <a:p>
            <a:pPr algn="just">
              <a:spcAft>
                <a:spcPts val="600"/>
              </a:spcAft>
            </a:pPr>
            <a:r>
              <a:rPr lang="pl-PL" dirty="0" smtClean="0"/>
              <a:t>wprowadzenie elementu finansowania za </a:t>
            </a:r>
            <a:r>
              <a:rPr lang="pl-PL" dirty="0" smtClean="0">
                <a:solidFill>
                  <a:srgbClr val="FFC000"/>
                </a:solidFill>
              </a:rPr>
              <a:t>zdany egzamin</a:t>
            </a:r>
            <a:r>
              <a:rPr lang="pl-PL" dirty="0" smtClean="0"/>
              <a:t> w szkołach policealnych, liceach ogólnokształcących i na kursach kwalifikacyjnych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obniżenie wskaźników do wyliczenia kwot subwencji dla liceów ogólnokształcących dla dorosłych oraz szkół policealnych w </a:t>
            </a:r>
            <a:r>
              <a:rPr lang="pl-PL" dirty="0" smtClean="0">
                <a:solidFill>
                  <a:srgbClr val="FFC000"/>
                </a:solidFill>
              </a:rPr>
              <a:t>części SOA</a:t>
            </a:r>
            <a:r>
              <a:rPr lang="pl-PL" dirty="0" smtClean="0"/>
              <a:t>,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wprowadzenie dodatkowego </a:t>
            </a:r>
            <a:r>
              <a:rPr lang="pl-PL" dirty="0" smtClean="0">
                <a:solidFill>
                  <a:srgbClr val="FFC000"/>
                </a:solidFill>
              </a:rPr>
              <a:t>zróżnicowania wag </a:t>
            </a:r>
            <a:r>
              <a:rPr lang="pl-PL" dirty="0" smtClean="0"/>
              <a:t>dla uczniów szkół policealnych dla dzieci i młodzieży ze względu na publiczność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w</a:t>
            </a:r>
            <a:r>
              <a:rPr lang="pl-PL" dirty="0" smtClean="0"/>
              <a:t>prowadzenie wagi dla uczestników kwalifikacyjnych kursów zawodowych w dwóch częściach za uczestnictwo (0,51)  i za zadany egzaminy (0,165).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5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/>
          <a:lstStyle/>
          <a:p>
            <a:r>
              <a:rPr lang="pl-PL" smtClean="0"/>
              <a:t>Ad 3. Małe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304188" cy="4464000"/>
          </a:xfrm>
        </p:spPr>
        <p:txBody>
          <a:bodyPr lIns="0">
            <a:normAutofit/>
          </a:bodyPr>
          <a:lstStyle/>
          <a:p>
            <a:pPr marL="457200" lvl="1" indent="0" defTabSz="360000">
              <a:buNone/>
            </a:pPr>
            <a:endParaRPr lang="pl-PL" sz="3200" dirty="0" smtClean="0"/>
          </a:p>
          <a:p>
            <a:pPr lvl="1" defTabSz="3600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C000"/>
                </a:solidFill>
              </a:rPr>
              <a:t>Zwiększenie</a:t>
            </a:r>
            <a:r>
              <a:rPr lang="pl-PL" dirty="0" smtClean="0"/>
              <a:t> wartości wagi </a:t>
            </a:r>
            <a:r>
              <a:rPr lang="pl-PL" dirty="0" smtClean="0">
                <a:solidFill>
                  <a:srgbClr val="FFC000"/>
                </a:solidFill>
              </a:rPr>
              <a:t>z 0,18 na 0,2</a:t>
            </a:r>
            <a:r>
              <a:rPr lang="pl-PL" dirty="0" smtClean="0"/>
              <a:t>.</a:t>
            </a:r>
          </a:p>
          <a:p>
            <a:pPr lvl="1" defTabSz="360000">
              <a:buFont typeface="Arial" panose="020B0604020202020204" pitchFamily="34" charset="0"/>
              <a:buChar char="•"/>
            </a:pPr>
            <a:r>
              <a:rPr lang="pl-PL" dirty="0" smtClean="0"/>
              <a:t>Zmiana </a:t>
            </a:r>
            <a:r>
              <a:rPr lang="pl-PL" dirty="0" smtClean="0">
                <a:solidFill>
                  <a:srgbClr val="FFC000"/>
                </a:solidFill>
              </a:rPr>
              <a:t>definicji małej szkoły</a:t>
            </a:r>
            <a:r>
              <a:rPr lang="pl-PL" dirty="0" smtClean="0"/>
              <a:t>. </a:t>
            </a:r>
          </a:p>
          <a:p>
            <a:pPr lvl="1" defTabSz="360000">
              <a:buFont typeface="Arial" panose="020B0604020202020204" pitchFamily="34" charset="0"/>
              <a:buChar char="•"/>
            </a:pPr>
            <a:r>
              <a:rPr lang="pl-PL" dirty="0" smtClean="0"/>
              <a:t>Mała szkoła: szkoła w której  średnia wielkość (liczebność) klasy </a:t>
            </a:r>
            <a:r>
              <a:rPr lang="pl-PL" dirty="0" smtClean="0">
                <a:solidFill>
                  <a:srgbClr val="FFC000"/>
                </a:solidFill>
              </a:rPr>
              <a:t>nie przekracza liczby 12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48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Ad 4. Mniejszości narodowe i etniczne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 smtClean="0">
                <a:solidFill>
                  <a:srgbClr val="FFC000"/>
                </a:solidFill>
              </a:rPr>
              <a:t>Zmiana warunków organizacyjnych nauki języka mniejszości </a:t>
            </a:r>
            <a:r>
              <a:rPr lang="pl-PL" dirty="0" smtClean="0"/>
              <a:t>wprowadzonych przepisami rozporządzenia z dnia 18 sierpnia 2017 r. tak aby dodatkowe wagi P13 -P16 lepiej odpowiadały kosztom ponoszonym przez szkoły (samorządy) na organizację nauczania języka mniejszości narodowej, etnicznej lub języka regionalnego w szkołach</a:t>
            </a:r>
          </a:p>
          <a:p>
            <a:pPr algn="just"/>
            <a:r>
              <a:rPr lang="pl-PL" dirty="0" smtClean="0"/>
              <a:t>Zmniejszenie wartości dwóch najwyższych wag, tj. waga </a:t>
            </a:r>
            <a:r>
              <a:rPr lang="pl-PL" dirty="0" smtClean="0">
                <a:solidFill>
                  <a:srgbClr val="FFC000"/>
                </a:solidFill>
              </a:rPr>
              <a:t>P21</a:t>
            </a:r>
            <a:r>
              <a:rPr lang="pl-PL" dirty="0" smtClean="0"/>
              <a:t> z wartości </a:t>
            </a:r>
            <a:r>
              <a:rPr lang="pl-PL" dirty="0" smtClean="0">
                <a:solidFill>
                  <a:srgbClr val="FFC000"/>
                </a:solidFill>
              </a:rPr>
              <a:t>1,5 do 1,3 </a:t>
            </a:r>
            <a:r>
              <a:rPr lang="pl-PL" dirty="0" smtClean="0"/>
              <a:t>i waga </a:t>
            </a:r>
            <a:r>
              <a:rPr lang="pl-PL" dirty="0" smtClean="0">
                <a:solidFill>
                  <a:srgbClr val="FFC000"/>
                </a:solidFill>
              </a:rPr>
              <a:t>P20</a:t>
            </a:r>
            <a:r>
              <a:rPr lang="pl-PL" dirty="0" smtClean="0"/>
              <a:t> z wartości </a:t>
            </a:r>
            <a:r>
              <a:rPr lang="pl-PL" dirty="0" smtClean="0">
                <a:solidFill>
                  <a:srgbClr val="FFC000"/>
                </a:solidFill>
              </a:rPr>
              <a:t>1,1 do 1,0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50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27168" cy="1143000"/>
          </a:xfrm>
        </p:spPr>
        <p:txBody>
          <a:bodyPr>
            <a:noAutofit/>
          </a:bodyPr>
          <a:lstStyle/>
          <a:p>
            <a:r>
              <a:rPr lang="pl-PL" sz="4000" smtClean="0"/>
              <a:t>Ad 5. Wskaźniki zmniejszające i zwiększające liczbę uczniów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mtClean="0"/>
          </a:p>
          <a:p>
            <a:pPr marL="0" indent="0" algn="just">
              <a:buNone/>
            </a:pPr>
            <a:r>
              <a:rPr lang="pl-PL" smtClean="0"/>
              <a:t>Wprowadzenie wskaźników zmniejszających i zwiększających liczbę uczniów:</a:t>
            </a:r>
          </a:p>
          <a:p>
            <a:pPr lvl="1" algn="just"/>
            <a:r>
              <a:rPr lang="pl-PL" smtClean="0"/>
              <a:t>w gimnazjach zmniejszający o </a:t>
            </a:r>
            <a:r>
              <a:rPr lang="pl-PL" smtClean="0">
                <a:solidFill>
                  <a:srgbClr val="FFC000"/>
                </a:solidFill>
              </a:rPr>
              <a:t>17,81% </a:t>
            </a:r>
          </a:p>
          <a:p>
            <a:pPr lvl="1" algn="just"/>
            <a:r>
              <a:rPr lang="pl-PL" smtClean="0"/>
              <a:t>w szkołach podstawowych zwiększający o </a:t>
            </a:r>
            <a:r>
              <a:rPr lang="pl-PL" smtClean="0">
                <a:solidFill>
                  <a:srgbClr val="FFC000"/>
                </a:solidFill>
              </a:rPr>
              <a:t>4,78% </a:t>
            </a: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2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27168" cy="1143000"/>
          </a:xfrm>
        </p:spPr>
        <p:txBody>
          <a:bodyPr>
            <a:noAutofit/>
          </a:bodyPr>
          <a:lstStyle/>
          <a:p>
            <a:r>
              <a:rPr lang="pl-PL" sz="4000" smtClean="0"/>
              <a:t>Ad 6. Wskaźnik „R”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mtClean="0"/>
              <a:t>Zmniejszenie wskaźnika naliczającego środki z tytułu wypłaty dodatku mieszkaniowego dla nauczycieli (</a:t>
            </a:r>
            <a:r>
              <a:rPr lang="pl-PL" smtClean="0">
                <a:solidFill>
                  <a:srgbClr val="FFC000"/>
                </a:solidFill>
              </a:rPr>
              <a:t>wskaźnik R</a:t>
            </a:r>
            <a:r>
              <a:rPr lang="pl-PL" smtClean="0"/>
              <a:t>) z poziomu </a:t>
            </a:r>
            <a:r>
              <a:rPr lang="pl-PL" smtClean="0">
                <a:solidFill>
                  <a:srgbClr val="FFC000"/>
                </a:solidFill>
              </a:rPr>
              <a:t>0,12 do 0,107 </a:t>
            </a:r>
            <a:endParaRPr lang="pl-PL" dirty="0" smtClean="0">
              <a:solidFill>
                <a:srgbClr val="FFC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1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l"/>
            <a:r>
              <a:rPr lang="pl-PL" sz="3000" dirty="0">
                <a:solidFill>
                  <a:schemeClr val="tx1"/>
                </a:solidFill>
              </a:rPr>
              <a:t>Prawa i obowiązki samorządu</a:t>
            </a:r>
            <a:endParaRPr lang="sv-SE" sz="3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Samorząd terytorialny posiada swobodę w dysponowaniu środkami w budżecie w tym z subwencji oświatowej zapewniając warunki określone przepisami prawa.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Od </a:t>
            </a:r>
            <a:r>
              <a:rPr lang="pl-PL" dirty="0"/>
              <a:t>2015 r</a:t>
            </a:r>
            <a:r>
              <a:rPr lang="pl-PL" dirty="0" smtClean="0"/>
              <a:t>. wprowadzono </a:t>
            </a:r>
            <a:r>
              <a:rPr lang="pl-PL" dirty="0"/>
              <a:t>dodatkowe gwarancje finansowe dla uczniów niepełnosprawnych.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8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Ad 7. Wprowadzenie wagi na uczniów nauczanych indywidualnie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 smtClean="0"/>
              <a:t>Waga na uczniów nauczanych indywidualnie nie posiadających orzeczenia o potrzebie kształcenia specjalnego.</a:t>
            </a:r>
          </a:p>
          <a:p>
            <a:pPr marL="0" lvl="0" indent="0">
              <a:buNone/>
            </a:pPr>
            <a:endParaRPr lang="pl-PL" dirty="0" smtClean="0"/>
          </a:p>
          <a:p>
            <a:pPr marL="0" lvl="0" indent="0">
              <a:buNone/>
            </a:pPr>
            <a:r>
              <a:rPr lang="pl-PL" dirty="0" smtClean="0"/>
              <a:t>Wartość wagi: </a:t>
            </a:r>
            <a:r>
              <a:rPr lang="pl-PL" dirty="0" smtClean="0">
                <a:solidFill>
                  <a:srgbClr val="FFC000"/>
                </a:solidFill>
              </a:rPr>
              <a:t>1,00</a:t>
            </a:r>
            <a:r>
              <a:rPr lang="pl-PL" dirty="0" smtClean="0"/>
              <a:t>. </a:t>
            </a:r>
          </a:p>
          <a:p>
            <a:pPr marL="0" lv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467544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pPr algn="ctr">
              <a:buFont typeface="Arial" pitchFamily="34" charset="0"/>
              <a:buNone/>
            </a:pP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endParaRPr lang="sv-S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62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l"/>
            <a:r>
              <a:rPr lang="pl-PL" sz="2900" dirty="0">
                <a:solidFill>
                  <a:schemeClr val="tx1"/>
                </a:solidFill>
              </a:rPr>
              <a:t>Źródła finansowania zadań oświatowych JST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2"/>
          <p:cNvSpPr>
            <a:spLocks noGrp="1"/>
          </p:cNvSpPr>
          <p:nvPr>
            <p:ph sz="half" idx="4294967295"/>
          </p:nvPr>
        </p:nvSpPr>
        <p:spPr>
          <a:xfrm>
            <a:off x="395536" y="1578149"/>
            <a:ext cx="3968180" cy="403244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88900" indent="0" algn="ctr">
              <a:lnSpc>
                <a:spcPct val="90000"/>
              </a:lnSpc>
              <a:buNone/>
              <a:defRPr/>
            </a:pPr>
            <a:r>
              <a:rPr lang="pl-PL" sz="2400" b="1" dirty="0" smtClean="0"/>
              <a:t>Szkoły </a:t>
            </a:r>
            <a:r>
              <a:rPr lang="pl-PL" sz="2400" b="1" dirty="0"/>
              <a:t>i placówki publiczne prowadzone przez </a:t>
            </a:r>
            <a:r>
              <a:rPr lang="pl-PL" sz="2400" b="1" dirty="0" smtClean="0"/>
              <a:t>JST:</a:t>
            </a:r>
          </a:p>
          <a:p>
            <a:pPr marL="431800" algn="ctr">
              <a:lnSpc>
                <a:spcPct val="90000"/>
              </a:lnSpc>
              <a:defRPr/>
            </a:pPr>
            <a:r>
              <a:rPr lang="pl-PL" sz="2400" i="1" dirty="0" smtClean="0"/>
              <a:t>część </a:t>
            </a:r>
            <a:r>
              <a:rPr lang="pl-PL" sz="2400" i="1" dirty="0"/>
              <a:t>oświatowa subwencji </a:t>
            </a:r>
            <a:r>
              <a:rPr lang="pl-PL" sz="2400" i="1" dirty="0" smtClean="0"/>
              <a:t>ogólnej,</a:t>
            </a:r>
          </a:p>
          <a:p>
            <a:pPr marL="431800" algn="ctr">
              <a:lnSpc>
                <a:spcPct val="90000"/>
              </a:lnSpc>
              <a:defRPr/>
            </a:pPr>
            <a:r>
              <a:rPr lang="pl-PL" sz="2400" i="1" dirty="0" smtClean="0"/>
              <a:t>dotacje celowe,</a:t>
            </a:r>
          </a:p>
          <a:p>
            <a:pPr marL="431800" algn="ctr">
              <a:lnSpc>
                <a:spcPct val="90000"/>
              </a:lnSpc>
              <a:defRPr/>
            </a:pPr>
            <a:r>
              <a:rPr lang="pl-PL" sz="2400" i="1" dirty="0" smtClean="0"/>
              <a:t>pozostałe </a:t>
            </a:r>
            <a:r>
              <a:rPr lang="pl-PL" sz="2400" i="1" dirty="0"/>
              <a:t>dochody  JST, w tym dochody własne </a:t>
            </a:r>
            <a:r>
              <a:rPr lang="pl-PL" sz="2400" i="1" dirty="0" smtClean="0"/>
              <a:t>i </a:t>
            </a:r>
            <a:r>
              <a:rPr lang="pl-PL" sz="2400" i="1" dirty="0"/>
              <a:t>pozostałe części </a:t>
            </a:r>
            <a:r>
              <a:rPr lang="pl-PL" sz="2400" i="1"/>
              <a:t>subwencji </a:t>
            </a:r>
            <a:r>
              <a:rPr lang="pl-PL" sz="2400" i="1" smtClean="0"/>
              <a:t>ogólnej. </a:t>
            </a:r>
            <a:endParaRPr lang="pl-PL" sz="2400" i="1" dirty="0"/>
          </a:p>
        </p:txBody>
      </p:sp>
      <p:sp>
        <p:nvSpPr>
          <p:cNvPr id="12" name="Symbol zastępczy zawartości 6"/>
          <p:cNvSpPr>
            <a:spLocks noGrp="1"/>
          </p:cNvSpPr>
          <p:nvPr>
            <p:ph sz="quarter" idx="4294967295"/>
          </p:nvPr>
        </p:nvSpPr>
        <p:spPr>
          <a:xfrm>
            <a:off x="4644008" y="1578149"/>
            <a:ext cx="3888433" cy="4030165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88900" indent="0" algn="ctr">
              <a:lnSpc>
                <a:spcPct val="90000"/>
              </a:lnSpc>
              <a:buNone/>
              <a:defRPr/>
            </a:pPr>
            <a:r>
              <a:rPr lang="pl-PL" sz="2400" b="1" dirty="0" smtClean="0"/>
              <a:t>Szkoły </a:t>
            </a:r>
            <a:r>
              <a:rPr lang="pl-PL" sz="2400" b="1" dirty="0"/>
              <a:t>i placówki niepubliczne oraz publiczne prowadzone przez inne podmioty niż </a:t>
            </a:r>
            <a:r>
              <a:rPr lang="pl-PL" sz="2400" b="1" dirty="0" smtClean="0"/>
              <a:t>JST: </a:t>
            </a:r>
            <a:endParaRPr lang="pl-PL" sz="2400" b="1" dirty="0"/>
          </a:p>
          <a:p>
            <a:pPr marL="431800" algn="ctr">
              <a:lnSpc>
                <a:spcPct val="90000"/>
              </a:lnSpc>
              <a:defRPr/>
            </a:pPr>
            <a:r>
              <a:rPr lang="pl-PL" sz="2400" i="1" dirty="0" smtClean="0"/>
              <a:t>dotacje </a:t>
            </a:r>
            <a:r>
              <a:rPr lang="pl-PL" sz="2400" i="1" dirty="0"/>
              <a:t>z budżetów  JST,</a:t>
            </a:r>
          </a:p>
          <a:p>
            <a:pPr marL="431800" algn="ctr">
              <a:lnSpc>
                <a:spcPct val="90000"/>
              </a:lnSpc>
              <a:defRPr/>
            </a:pPr>
            <a:r>
              <a:rPr lang="pl-PL" sz="2400" i="1" dirty="0"/>
              <a:t>czesne (dotyczy szkół i </a:t>
            </a:r>
            <a:r>
              <a:rPr lang="pl-PL" sz="2400" i="1" dirty="0" smtClean="0"/>
              <a:t>placówek niepublicznych</a:t>
            </a:r>
            <a:r>
              <a:rPr lang="pl-PL" sz="2400" i="1" dirty="0"/>
              <a:t>),</a:t>
            </a:r>
          </a:p>
          <a:p>
            <a:pPr marL="431800" algn="ctr">
              <a:lnSpc>
                <a:spcPct val="90000"/>
              </a:lnSpc>
              <a:defRPr/>
            </a:pPr>
            <a:r>
              <a:rPr lang="pl-PL" sz="2400" i="1" dirty="0"/>
              <a:t>inne źródła dochodów.</a:t>
            </a:r>
          </a:p>
          <a:p>
            <a:endParaRPr lang="pl-PL" sz="24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77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l"/>
            <a:r>
              <a:rPr lang="pl-PL" sz="3000" dirty="0" smtClean="0">
                <a:solidFill>
                  <a:schemeClr val="tx1"/>
                </a:solidFill>
              </a:rPr>
              <a:t>Struktura wydatków na edukację</a:t>
            </a:r>
            <a:endParaRPr lang="sv-SE" sz="30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580669"/>
              </p:ext>
            </p:extLst>
          </p:nvPr>
        </p:nvGraphicFramePr>
        <p:xfrm>
          <a:off x="539552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4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algn="l"/>
            <a:r>
              <a:rPr lang="pl-PL" sz="3000" dirty="0" smtClean="0">
                <a:solidFill>
                  <a:schemeClr val="tx1"/>
                </a:solidFill>
              </a:rPr>
              <a:t>Subwencja oświatowa – podstawy prawne</a:t>
            </a:r>
            <a:endParaRPr lang="sv-SE" sz="3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2300" dirty="0"/>
              <a:t>Środki niezbędne na realizację zadań oświatowych, w tym na wynagrodzenia nauczycieli oraz utrzymanie szkół i placówek, zagwarantowane są w dochodach jednostek samorządu </a:t>
            </a:r>
            <a:r>
              <a:rPr lang="pl-PL" sz="2300" dirty="0" smtClean="0"/>
              <a:t>terytorialnego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pl-PL" sz="2300" u="sng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pl-PL" sz="2300" dirty="0"/>
              <a:t>Zgodnie z art. 167 ust. 2 Konstytucji RP dochodami jednostek samorządu terytorialnego są:</a:t>
            </a:r>
          </a:p>
          <a:p>
            <a:pPr lvl="1">
              <a:lnSpc>
                <a:spcPct val="90000"/>
              </a:lnSpc>
            </a:pPr>
            <a:r>
              <a:rPr lang="pl-PL" sz="2300" dirty="0"/>
              <a:t>dochody własne, </a:t>
            </a:r>
          </a:p>
          <a:p>
            <a:pPr lvl="1">
              <a:lnSpc>
                <a:spcPct val="90000"/>
              </a:lnSpc>
            </a:pPr>
            <a:r>
              <a:rPr lang="pl-PL" sz="2300" dirty="0"/>
              <a:t>subwencje ogólne (w tym część oświatowa tej subwencji),</a:t>
            </a:r>
          </a:p>
          <a:p>
            <a:pPr lvl="1">
              <a:lnSpc>
                <a:spcPct val="90000"/>
              </a:lnSpc>
            </a:pPr>
            <a:r>
              <a:rPr lang="pl-PL" sz="2300" dirty="0"/>
              <a:t>dotacje celowe z budżetu państwa. 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3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 anchor="t">
            <a:normAutofit fontScale="90000"/>
          </a:bodyPr>
          <a:lstStyle/>
          <a:p>
            <a:pPr algn="l"/>
            <a:r>
              <a:rPr lang="pl-PL" sz="3000" dirty="0">
                <a:solidFill>
                  <a:schemeClr val="tx1"/>
                </a:solidFill>
              </a:rPr>
              <a:t>Kompetencje poszczególnych podmiotów w </a:t>
            </a:r>
            <a:r>
              <a:rPr lang="pl-PL" sz="3000" dirty="0" smtClean="0">
                <a:solidFill>
                  <a:schemeClr val="tx1"/>
                </a:solidFill>
              </a:rPr>
              <a:t/>
            </a:r>
            <a:br>
              <a:rPr lang="pl-PL" sz="3000" dirty="0" smtClean="0">
                <a:solidFill>
                  <a:schemeClr val="tx1"/>
                </a:solidFill>
              </a:rPr>
            </a:br>
            <a:r>
              <a:rPr lang="pl-PL" sz="3000" dirty="0" smtClean="0">
                <a:solidFill>
                  <a:schemeClr val="tx1"/>
                </a:solidFill>
              </a:rPr>
              <a:t>zakresie </a:t>
            </a:r>
            <a:r>
              <a:rPr lang="pl-PL" sz="3000" dirty="0">
                <a:solidFill>
                  <a:schemeClr val="tx1"/>
                </a:solidFill>
              </a:rPr>
              <a:t>części oświatowej subwencji ogólnej</a:t>
            </a:r>
            <a:endParaRPr lang="sv-SE" sz="30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obiektu Smart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632915"/>
              </p:ext>
            </p:extLst>
          </p:nvPr>
        </p:nvGraphicFramePr>
        <p:xfrm>
          <a:off x="683568" y="1484784"/>
          <a:ext cx="7772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5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Nakłady na edukację</a:t>
            </a:r>
          </a:p>
          <a:p>
            <a:pPr algn="ctr">
              <a:buFont typeface="Arial" pitchFamily="34" charset="0"/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endParaRPr lang="pl-PL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4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>
                <a:solidFill>
                  <a:schemeClr val="tx1"/>
                </a:solidFill>
              </a:rPr>
              <a:t>Nakłady na </a:t>
            </a:r>
            <a:r>
              <a:rPr lang="pl-PL" sz="3600" dirty="0" smtClean="0">
                <a:solidFill>
                  <a:schemeClr val="tx1"/>
                </a:solidFill>
              </a:rPr>
              <a:t>edukację 2016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51519" y="1003970"/>
            <a:ext cx="87620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Wydatki z budżetu państwa oraz budżetu środków europejskich w 2016 r. na oświatę i wychowanie oraz edukacyjną opiekę wychowawczą wyniosły </a:t>
            </a:r>
            <a:r>
              <a:rPr lang="pl-PL" sz="2400" b="1" dirty="0">
                <a:solidFill>
                  <a:srgbClr val="FFC000"/>
                </a:solidFill>
              </a:rPr>
              <a:t>45.885.541</a:t>
            </a:r>
            <a:r>
              <a:rPr lang="pl-PL" sz="2400" dirty="0">
                <a:solidFill>
                  <a:schemeClr val="bg1"/>
                </a:solidFill>
              </a:rPr>
              <a:t> tys. zł, i były wyższe od nakładów poniesionych w tym zakresie w 2015 r. o </a:t>
            </a:r>
            <a:r>
              <a:rPr lang="pl-PL" sz="2400" b="1" dirty="0">
                <a:solidFill>
                  <a:srgbClr val="FFC000"/>
                </a:solidFill>
              </a:rPr>
              <a:t>908.166</a:t>
            </a:r>
            <a:r>
              <a:rPr lang="pl-PL" sz="2400" dirty="0">
                <a:solidFill>
                  <a:schemeClr val="bg1"/>
                </a:solidFill>
              </a:rPr>
              <a:t> tys. zł,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tj. o </a:t>
            </a:r>
            <a:r>
              <a:rPr lang="pl-PL" sz="2400" b="1" dirty="0">
                <a:solidFill>
                  <a:srgbClr val="FFC000"/>
                </a:solidFill>
              </a:rPr>
              <a:t>2,0%</a:t>
            </a:r>
            <a:r>
              <a:rPr lang="pl-PL" sz="2400" dirty="0">
                <a:solidFill>
                  <a:schemeClr val="bg1"/>
                </a:solidFill>
              </a:rPr>
              <a:t>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dirty="0">
                <a:solidFill>
                  <a:schemeClr val="bg1"/>
                </a:solidFill>
              </a:rPr>
              <a:t>Największą część tych wydatków, tj. </a:t>
            </a:r>
            <a:r>
              <a:rPr lang="pl-PL" sz="2400" b="1" dirty="0">
                <a:solidFill>
                  <a:srgbClr val="FFC000"/>
                </a:solidFill>
              </a:rPr>
              <a:t>90,5%</a:t>
            </a:r>
            <a:r>
              <a:rPr lang="pl-PL" sz="2400" dirty="0">
                <a:solidFill>
                  <a:schemeClr val="bg1"/>
                </a:solidFill>
              </a:rPr>
              <a:t>, stanowiła część oświatowa subwencji ogólnej, która w 2016 r. wyniosła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b="1" dirty="0">
                <a:solidFill>
                  <a:srgbClr val="FFC000"/>
                </a:solidFill>
              </a:rPr>
              <a:t>41.496.901</a:t>
            </a:r>
            <a:r>
              <a:rPr lang="pl-PL" sz="2400" dirty="0">
                <a:solidFill>
                  <a:schemeClr val="bg1"/>
                </a:solidFill>
              </a:rPr>
              <a:t> tys. zł.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dirty="0">
                <a:solidFill>
                  <a:schemeClr val="bg1"/>
                </a:solidFill>
              </a:rPr>
              <a:t>Pozostałe wydatki budżetu państwa oraz budżetu środków europejskich przeznaczone na oświatę i wychowanie oraz edukacyjną opiekę wychowawczą w roku 2016 wyniosły </a:t>
            </a:r>
            <a:r>
              <a:rPr lang="pl-PL" sz="2400" b="1" dirty="0">
                <a:solidFill>
                  <a:srgbClr val="FFC000"/>
                </a:solidFill>
              </a:rPr>
              <a:t>4.388.640</a:t>
            </a:r>
            <a:r>
              <a:rPr lang="pl-PL" sz="2400" dirty="0">
                <a:solidFill>
                  <a:schemeClr val="bg1"/>
                </a:solidFill>
              </a:rPr>
              <a:t> tys. zł.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18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3433</TotalTime>
  <Words>1325</Words>
  <Application>Microsoft Office PowerPoint</Application>
  <PresentationFormat>Pokaz na ekranie (4:3)</PresentationFormat>
  <Paragraphs>218</Paragraphs>
  <Slides>31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Motyw pakietu Office</vt:lpstr>
      <vt:lpstr>Prezentacja programu PowerPoint</vt:lpstr>
      <vt:lpstr>Decentralizacja systemu oświaty w Polsce </vt:lpstr>
      <vt:lpstr>Prawa i obowiązki samorządu</vt:lpstr>
      <vt:lpstr>Źródła finansowania zadań oświatowych JST</vt:lpstr>
      <vt:lpstr>Struktura wydatków na edukację</vt:lpstr>
      <vt:lpstr>Subwencja oświatowa – podstawy prawne</vt:lpstr>
      <vt:lpstr>Kompetencje poszczególnych podmiotów w  zakresie części oświatowej subwencji ogólnej</vt:lpstr>
      <vt:lpstr>Prezentacja programu PowerPoint</vt:lpstr>
      <vt:lpstr>Nakłady na edukację 2016</vt:lpstr>
      <vt:lpstr>Prezentacja programu PowerPoint</vt:lpstr>
      <vt:lpstr>Rezerwy celowe 2018 </vt:lpstr>
      <vt:lpstr>Rezerwy celowe 2018 </vt:lpstr>
      <vt:lpstr>Rezerwy celowe 2018</vt:lpstr>
      <vt:lpstr>Środki z Unii Europejskiej</vt:lpstr>
      <vt:lpstr>Prezentacja programu PowerPoint</vt:lpstr>
      <vt:lpstr>Główny przedmiot zmian w ustawie o finansowaniu zadań oświatowych</vt:lpstr>
      <vt:lpstr>Prezentacja programu PowerPoint</vt:lpstr>
      <vt:lpstr>Algorytm podziału subwencji oświatowej</vt:lpstr>
      <vt:lpstr>Algorytm podziału subwencji oświatowej</vt:lpstr>
      <vt:lpstr>Subwencja oświatowa 2018</vt:lpstr>
      <vt:lpstr>Subwencja oświatowa 2018</vt:lpstr>
      <vt:lpstr>Ad 1. Kształcenie zawodowe</vt:lpstr>
      <vt:lpstr>Ad 1. Kształcenie zawodowe</vt:lpstr>
      <vt:lpstr>Ad 1. Kształcenie zawodowe</vt:lpstr>
      <vt:lpstr>Ad 2. Szkoły dla dorosłych</vt:lpstr>
      <vt:lpstr>Ad 3. Małe szkoły</vt:lpstr>
      <vt:lpstr>Ad 4. Mniejszości narodowe i etniczne</vt:lpstr>
      <vt:lpstr>Ad 5. Wskaźniki zmniejszające i zwiększające liczbę uczniów </vt:lpstr>
      <vt:lpstr>Ad 6. Wskaźnik „R”</vt:lpstr>
      <vt:lpstr>Ad 7. Wprowadzenie wagi na uczniów nauczanych indywidualnie</vt:lpstr>
      <vt:lpstr>Prezentacja programu PowerPoint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Windows User</cp:lastModifiedBy>
  <cp:revision>447</cp:revision>
  <cp:lastPrinted>2018-04-11T11:12:35Z</cp:lastPrinted>
  <dcterms:created xsi:type="dcterms:W3CDTF">2012-10-09T17:18:33Z</dcterms:created>
  <dcterms:modified xsi:type="dcterms:W3CDTF">2018-04-17T11:32:20Z</dcterms:modified>
</cp:coreProperties>
</file>