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1" r:id="rId2"/>
    <p:sldId id="343" r:id="rId3"/>
    <p:sldId id="341" r:id="rId4"/>
    <p:sldId id="345" r:id="rId5"/>
    <p:sldId id="344" r:id="rId6"/>
  </p:sldIdLst>
  <p:sldSz cx="9144000" cy="6858000" type="screen4x3"/>
  <p:notesSz cx="6797675" cy="9926638"/>
  <p:custDataLst>
    <p:tags r:id="rId8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43"/>
            <p14:sldId id="341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89348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55679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None/>
            </a:pPr>
            <a:r>
              <a:rPr lang="pl-PL" sz="4400" b="1" cap="small" dirty="0" smtClean="0"/>
              <a:t>KWOTA CZĘŚCI OŚWIATOWEJ SUBWENCJI OGÓLNEJ W 2018 R. </a:t>
            </a: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Subwencja oświatowa w 2018 r.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94531"/>
              </p:ext>
            </p:extLst>
          </p:nvPr>
        </p:nvGraphicFramePr>
        <p:xfrm>
          <a:off x="800781" y="1772816"/>
          <a:ext cx="7902478" cy="3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3347"/>
                <a:gridCol w="2979131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Kwota części oświatowej subwencji ogólnej na rok 2018: </a:t>
                      </a:r>
                      <a:endParaRPr lang="pl-PL" sz="2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43.075 mln zł </a:t>
                      </a:r>
                      <a:endParaRPr lang="pl-PL" sz="2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Wzrost subwencji: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1.165,6 mln zł, </a:t>
                      </a:r>
                    </a:p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tj. o 2,8 %.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  <a:tr h="90830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finansowy standard A w 2018 r.:</a:t>
                      </a:r>
                      <a:endParaRPr lang="pl-PL" sz="2000" b="1" dirty="0">
                        <a:solidFill>
                          <a:srgbClr val="2D336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5.409,12 zł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7" name="Łącznik prosty 6"/>
          <p:cNvCxnSpPr/>
          <p:nvPr/>
        </p:nvCxnSpPr>
        <p:spPr>
          <a:xfrm>
            <a:off x="971600" y="4437112"/>
            <a:ext cx="7560840" cy="0"/>
          </a:xfrm>
          <a:prstGeom prst="line">
            <a:avLst/>
          </a:prstGeom>
          <a:ln w="222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Kalkulacja subwencji 2018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23527" y="1124744"/>
            <a:ext cx="869006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l-PL" sz="1700" dirty="0">
                <a:solidFill>
                  <a:schemeClr val="bg1"/>
                </a:solidFill>
              </a:rPr>
              <a:t>W kwocie subwencji oświatowej na 2018 r. zostały uwzględnione nowe zadania oświatowe oraz zmiany zakresu obecnych zadań oświatowych. Najważniejsze z nich to: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bg1"/>
                </a:solidFill>
              </a:rPr>
              <a:t>podwyższenie wynagrodzeń nauczycieli o 5% od 1 kwietnia 2018 r</a:t>
            </a:r>
            <a:r>
              <a:rPr lang="pl-PL" sz="1700" dirty="0" smtClean="0">
                <a:solidFill>
                  <a:schemeClr val="bg1"/>
                </a:solidFill>
              </a:rPr>
              <a:t>.,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schemeClr val="bg1"/>
                </a:solidFill>
              </a:rPr>
              <a:t>zmian </a:t>
            </a:r>
            <a:r>
              <a:rPr lang="pl-PL" sz="1700" dirty="0">
                <a:solidFill>
                  <a:schemeClr val="bg1"/>
                </a:solidFill>
              </a:rPr>
              <a:t>wynikających z ustawy Prawo oświatowe oraz Przepisy wprowadzające ustawę </a:t>
            </a:r>
            <a:r>
              <a:rPr lang="pl-PL" sz="1700" dirty="0" smtClean="0">
                <a:solidFill>
                  <a:schemeClr val="bg1"/>
                </a:solidFill>
              </a:rPr>
              <a:t>Prawo </a:t>
            </a:r>
            <a:r>
              <a:rPr lang="pl-PL" sz="1700" dirty="0">
                <a:solidFill>
                  <a:schemeClr val="bg1"/>
                </a:solidFill>
              </a:rPr>
              <a:t>oświatowe oraz rozporządzenia w sprawie ramowych planów </a:t>
            </a:r>
            <a:r>
              <a:rPr lang="pl-PL" sz="1700" dirty="0" smtClean="0">
                <a:solidFill>
                  <a:schemeClr val="bg1"/>
                </a:solidFill>
              </a:rPr>
              <a:t>nauczania,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schemeClr val="bg1"/>
                </a:solidFill>
              </a:rPr>
              <a:t>planowanych </a:t>
            </a:r>
            <a:r>
              <a:rPr lang="pl-PL" sz="1700" dirty="0">
                <a:solidFill>
                  <a:schemeClr val="bg1"/>
                </a:solidFill>
              </a:rPr>
              <a:t>zmian wynikających z projektu ustawy o finansowaniu zadań oświatowych z zakresu urlopu dla poratowania zdrowia, kształcenia dorosłych, dodatków socjalnych dla </a:t>
            </a:r>
            <a:r>
              <a:rPr lang="pl-PL" sz="1700" dirty="0" smtClean="0">
                <a:solidFill>
                  <a:schemeClr val="bg1"/>
                </a:solidFill>
              </a:rPr>
              <a:t>nauczycieli,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schemeClr val="bg1"/>
                </a:solidFill>
              </a:rPr>
              <a:t>zmiany </a:t>
            </a:r>
            <a:r>
              <a:rPr lang="pl-PL" sz="1700" dirty="0">
                <a:solidFill>
                  <a:schemeClr val="bg1"/>
                </a:solidFill>
              </a:rPr>
              <a:t>w liczbie i strukturze awansu zawodowego nauczycieli zatrudnionych w szkołach i placówkach oświatowych oraz nauczycieli 6-latków i dzieci starszych w placówkach wychowania przedszkolnego prowadzonych przez jednostki samorządu </a:t>
            </a:r>
            <a:r>
              <a:rPr lang="pl-PL" sz="1700" dirty="0" smtClean="0">
                <a:solidFill>
                  <a:schemeClr val="bg1"/>
                </a:solidFill>
              </a:rPr>
              <a:t>terytorialnego,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schemeClr val="bg1"/>
                </a:solidFill>
              </a:rPr>
              <a:t>przekazanie </a:t>
            </a:r>
            <a:r>
              <a:rPr lang="pl-PL" sz="1700" dirty="0">
                <a:solidFill>
                  <a:schemeClr val="bg1"/>
                </a:solidFill>
              </a:rPr>
              <a:t>kilku szkół rolniczych do prowadzenia Ministrowi Rolnictwa, a więc wyłączeniem ich z finansowania subwencją oświatową, tj. zmniejszenie subwencji względem roku </a:t>
            </a:r>
            <a:r>
              <a:rPr lang="pl-PL" sz="1700" dirty="0" smtClean="0">
                <a:solidFill>
                  <a:schemeClr val="bg1"/>
                </a:solidFill>
              </a:rPr>
              <a:t>poprzedniego,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schemeClr val="bg1"/>
                </a:solidFill>
              </a:rPr>
              <a:t>przekazaniu </a:t>
            </a:r>
            <a:r>
              <a:rPr lang="pl-PL" sz="1700" dirty="0">
                <a:solidFill>
                  <a:schemeClr val="bg1"/>
                </a:solidFill>
              </a:rPr>
              <a:t>Zespołu Szkół Morskich im. Eugeniusza Kwiatkowskiego do prowadzenia Ministrowi Gospodarki Morskiej i Żeglugi Śródlądowej (4,206 mln zł).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bg1"/>
                </a:solidFill>
              </a:rPr>
              <a:t>Od 1 kwietnia 2018 r. kwota bazowa nauczycieli wzrośnie o 5,35%, dodatkowe zwiększenie kwoty bazowej dla nauczycieli, tj. o 0,35 pp. ponad poziom 5% podwyżki jest zawiązane z likwidacją dodatku mieszkaniowego.</a:t>
            </a:r>
          </a:p>
        </p:txBody>
      </p:sp>
    </p:spTree>
    <p:extLst>
      <p:ext uri="{BB962C8B-B14F-4D97-AF65-F5344CB8AC3E}">
        <p14:creationId xmlns:p14="http://schemas.microsoft.com/office/powerpoint/2010/main" val="32661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Kalkulacja subwencji 2018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4716016" y="1340768"/>
          <a:ext cx="4263366" cy="496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095014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Dochody /zmniejszone wydatki w mln zł</a:t>
                      </a:r>
                      <a:endParaRPr lang="pl-PL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wzrost subwencja </a:t>
                      </a:r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oświatowej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1 179*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zmiany opisane </a:t>
                      </a:r>
                      <a:r>
                        <a:rPr lang="pl-PL" sz="1400" b="1" i="0" u="none" strike="noStrike" baseline="0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 w ocenie skutków regulacji do ustawy Prawo Oświatowe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zmiany kształcenia dla dorosłych w </a:t>
                      </a:r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UFZO </a:t>
                      </a:r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algorytmie </a:t>
                      </a:r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podziału </a:t>
                      </a:r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subwencji 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brak</a:t>
                      </a:r>
                      <a:r>
                        <a:rPr lang="pl-PL" sz="1400" b="1" i="0" u="none" strike="noStrike" baseline="0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 konieczności wypłacania dodatku mieszkaniowego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zmiany w zakresie urlopu </a:t>
                      </a:r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dla poratowania </a:t>
                      </a:r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zdrowia (ustawa o finansowaniu zadań oświatowych)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  <a:tr h="7429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1 956</a:t>
                      </a:r>
                      <a:endParaRPr lang="pl-PL" sz="1400" b="1" i="0" u="none" strike="noStrike" dirty="0">
                        <a:solidFill>
                          <a:srgbClr val="417BA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4716016" y="6330094"/>
            <a:ext cx="42633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 smtClean="0">
                <a:solidFill>
                  <a:schemeClr val="bg1"/>
                </a:solidFill>
              </a:rPr>
              <a:t>* wzrost </a:t>
            </a:r>
            <a:r>
              <a:rPr lang="pl-PL" sz="1050" dirty="0">
                <a:solidFill>
                  <a:schemeClr val="bg1"/>
                </a:solidFill>
              </a:rPr>
              <a:t>subwencji 1 166 + przekazanie szkół rolniczych i </a:t>
            </a:r>
            <a:r>
              <a:rPr lang="pl-PL" sz="1050" dirty="0" smtClean="0">
                <a:solidFill>
                  <a:schemeClr val="bg1"/>
                </a:solidFill>
              </a:rPr>
              <a:t>żeglugi </a:t>
            </a:r>
            <a:r>
              <a:rPr lang="pl-PL" sz="1050" dirty="0">
                <a:solidFill>
                  <a:schemeClr val="bg1"/>
                </a:solidFill>
              </a:rPr>
              <a:t>9,6 i 4,2)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484784"/>
            <a:ext cx="3816424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 smtClean="0">
                <a:solidFill>
                  <a:schemeClr val="bg1"/>
                </a:solidFill>
              </a:rPr>
              <a:t>Koszty podwyżki wynagrodzeń nauczycieli awansu zawodowego i zmiany liczby etatów nauczycieli w 2018 r.:</a:t>
            </a:r>
          </a:p>
          <a:p>
            <a:pPr>
              <a:lnSpc>
                <a:spcPct val="114000"/>
              </a:lnSpc>
            </a:pPr>
            <a:r>
              <a:rPr lang="pl-PL" dirty="0" smtClean="0">
                <a:solidFill>
                  <a:schemeClr val="bg1"/>
                </a:solidFill>
              </a:rPr>
              <a:t>	</a:t>
            </a:r>
            <a:r>
              <a:rPr lang="pl-PL" b="1" dirty="0" smtClean="0">
                <a:solidFill>
                  <a:schemeClr val="bg1"/>
                </a:solidFill>
              </a:rPr>
              <a:t>1 949 mln zł</a:t>
            </a:r>
          </a:p>
          <a:p>
            <a:pPr>
              <a:lnSpc>
                <a:spcPct val="114000"/>
              </a:lnSpc>
            </a:pPr>
            <a:endParaRPr lang="pl-PL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>
                <a:solidFill>
                  <a:schemeClr val="bg1"/>
                </a:solidFill>
              </a:rPr>
              <a:t>tym uwzględniono</a:t>
            </a:r>
            <a:r>
              <a:rPr lang="pl-PL" dirty="0" smtClean="0">
                <a:solidFill>
                  <a:schemeClr val="bg1"/>
                </a:solidFill>
              </a:rPr>
              <a:t>:</a:t>
            </a:r>
            <a:endParaRPr lang="pl-PL" b="1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podwyżkę </a:t>
            </a:r>
            <a:r>
              <a:rPr lang="pl-PL" dirty="0">
                <a:solidFill>
                  <a:schemeClr val="bg1"/>
                </a:solidFill>
              </a:rPr>
              <a:t>wynagrodzeń nauczycieli o 5,35% od 1 kwietnia 2018 r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dane uzyskane z SIO wg. stanu na dzień 30 września 2017 r.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taty nauczycieli dzieci 6-letnich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Liczba etatów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42675"/>
              </p:ext>
            </p:extLst>
          </p:nvPr>
        </p:nvGraphicFramePr>
        <p:xfrm>
          <a:off x="971600" y="1565914"/>
          <a:ext cx="664840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67"/>
                <a:gridCol w="1108067"/>
                <a:gridCol w="1108067"/>
                <a:gridCol w="1108067"/>
                <a:gridCol w="1108067"/>
                <a:gridCol w="1108067"/>
              </a:tblGrid>
              <a:tr h="6135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 wg. SIO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stażysta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kontraktowy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mianowany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dyplomowany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9328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12 800,67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58 787,22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112 619,63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302 804,64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487 012,16</a:t>
                      </a:r>
                    </a:p>
                  </a:txBody>
                  <a:tcPr marL="9525" marR="9525" marT="9525" marB="0" anchor="ctr"/>
                </a:tc>
              </a:tr>
              <a:tr h="629328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15 389,65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60 232,34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105 906,01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0" u="none" strike="noStrike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</a:rPr>
                        <a:t>312 591,31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417BA3"/>
                          </a:solidFill>
                          <a:effectLst/>
                          <a:latin typeface="Calibri" panose="020F0502020204030204" pitchFamily="34" charset="0"/>
                        </a:rPr>
                        <a:t>494 119,31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92133"/>
              </p:ext>
            </p:extLst>
          </p:nvPr>
        </p:nvGraphicFramePr>
        <p:xfrm>
          <a:off x="971600" y="4221088"/>
          <a:ext cx="664840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67"/>
                <a:gridCol w="1108067"/>
                <a:gridCol w="1108067"/>
                <a:gridCol w="1108067"/>
                <a:gridCol w="1108067"/>
                <a:gridCol w="1108067"/>
              </a:tblGrid>
              <a:tr h="6135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 wg. SIO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stażysta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kontraktowy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mianowany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nauczyciel dyplomowany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9328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14 851,24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66 711,76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122 898,99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319 560,89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524 022,88</a:t>
                      </a:r>
                    </a:p>
                  </a:txBody>
                  <a:tcPr marL="9525" marR="9525" marT="9525" marB="0" anchor="ctr"/>
                </a:tc>
              </a:tr>
              <a:tr h="629328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17 627,40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69 221,70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116 617,79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330 378,16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kern="1200" dirty="0">
                          <a:solidFill>
                            <a:srgbClr val="417BA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533 845,05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922167" y="115610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Bez etatów nauczycieli 6-latków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920619" y="37591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z etatami nauczycieli 6-latków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315</Words>
  <Application>Microsoft Office PowerPoint</Application>
  <PresentationFormat>Pokaz na ekranie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</vt:lpstr>
      <vt:lpstr>Prezentacja programu PowerPoint</vt:lpstr>
      <vt:lpstr>Subwencja oświatowa w 2018 r.</vt:lpstr>
      <vt:lpstr>Kalkulacja subwencji 2018</vt:lpstr>
      <vt:lpstr>Kalkulacja subwencji 2018</vt:lpstr>
      <vt:lpstr>Liczba etatów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Karnas Renata</cp:lastModifiedBy>
  <cp:revision>423</cp:revision>
  <cp:lastPrinted>2018-03-06T10:07:56Z</cp:lastPrinted>
  <dcterms:created xsi:type="dcterms:W3CDTF">2012-10-09T17:18:33Z</dcterms:created>
  <dcterms:modified xsi:type="dcterms:W3CDTF">2018-03-23T11:24:51Z</dcterms:modified>
</cp:coreProperties>
</file>