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0" r:id="rId3"/>
    <p:sldId id="319" r:id="rId4"/>
    <p:sldId id="316" r:id="rId5"/>
    <p:sldId id="269" r:id="rId6"/>
    <p:sldId id="314" r:id="rId7"/>
    <p:sldId id="320" r:id="rId8"/>
    <p:sldId id="321" r:id="rId9"/>
    <p:sldId id="315" r:id="rId10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sialski Piotr" initials="BP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88290" autoAdjust="0"/>
  </p:normalViewPr>
  <p:slideViewPr>
    <p:cSldViewPr>
      <p:cViewPr varScale="1">
        <p:scale>
          <a:sx n="75" d="100"/>
          <a:sy n="75" d="100"/>
        </p:scale>
        <p:origin x="93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674C93AB-BAD1-48E3-99E7-EBE20D8338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6835BDA-13C5-4712-AED6-A4CD834BA9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39997-6610-44F4-834F-A08738D86F10}" type="datetimeFigureOut">
              <a:rPr lang="pl-PL" smtClean="0"/>
              <a:t>02.03.2018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5EBBFA4-B4AD-4931-A7D6-5819459616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CA97205-B4A7-4B6D-AB29-0AED6EB019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98852-9754-45CB-A439-AD34711568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0436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3693A-B310-4AB4-BB16-B665381BB16A}" type="datetimeFigureOut">
              <a:rPr lang="pl-PL" smtClean="0"/>
              <a:t>02.03.2018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F4655-7CE8-4ECB-A700-9ABED12C42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1720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F4655-7CE8-4ECB-A700-9ABED12C4269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86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F4655-7CE8-4ECB-A700-9ABED12C4269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1402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DF4655-7CE8-4ECB-A700-9ABED12C426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799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F4655-7CE8-4ECB-A700-9ABED12C4269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0779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F4655-7CE8-4ECB-A700-9ABED12C4269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7882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F4655-7CE8-4ECB-A700-9ABED12C4269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24621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F4655-7CE8-4ECB-A700-9ABED12C4269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4855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F4655-7CE8-4ECB-A700-9ABED12C4269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0657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DF4655-7CE8-4ECB-A700-9ABED12C4269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0651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AD505A-269A-4C48-A1FB-06095AEF78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ABC61D1-777F-4C39-B1EC-756D206FC2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65C41C-D828-44EF-9650-10D981CBEB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D66BB-5F30-42D8-BF66-CECBE7D56A64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02.03.2018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D5A1507-4D62-49DA-9D88-09FFF3E26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317822F-DD77-44A9-BE89-74652886D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AA07-5E88-44A5-A326-9877C89B71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207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6C2CA3-440B-465F-AFEB-6E1990F43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6F3E09E-974A-494C-A50C-D998A069A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272E7B-8F82-46B8-88C0-FDCC77C57D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D66BB-5F30-42D8-BF66-CECBE7D56A64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02.03.2018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F7D69CD-BCE0-4176-A1C8-B57BC5B9E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CD1A860-B786-462C-A083-4EAB35C84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AA07-5E88-44A5-A326-9877C89B71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012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8723E85-B259-4DE5-AC94-37E9E35A92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663003F-F3EA-402E-8932-B46560222F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E06BB40-BBD3-4B0B-A850-066969F4B8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D66BB-5F30-42D8-BF66-CECBE7D56A64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02.03.2018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7A1D58F-82F7-459A-B1F6-1FB787EAE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F577AB9-609F-44E0-91EC-56E6169F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AA07-5E88-44A5-A326-9877C89B71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3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9CF1A8-CE2F-48EB-8E30-67339F8A1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CEFB7E-8951-4AEC-8F4A-26D470A44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E21041-0B3F-4521-B4C5-87276F8D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D66BB-5F30-42D8-BF66-CECBE7D56A64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02.03.2018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FBCFC5-1453-4F55-9694-1CBCC5B70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84D1EEE-74CB-4495-8012-96B382198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AA07-5E88-44A5-A326-9877C89B71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876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B73B4E-992B-4F8E-89F3-DCB67629D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254CB17-BF43-487B-821A-14D4F323C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13B39C1-7AD5-425D-8144-017F54104A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D66BB-5F30-42D8-BF66-CECBE7D56A64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02.03.2018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DFEB207-9741-417D-B386-F377884BE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B4994F-7651-4FCA-B712-60E115FD4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AA07-5E88-44A5-A326-9877C89B71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600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5349A7-FF15-45C9-BED3-A4D7D25E7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F5F653-6F4B-4E7E-A747-20E1EE7CB5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93FF067-2466-43B1-86AE-A52BC533E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A2E759A-C6FB-4D9F-8BFE-AA5DC06CF5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D66BB-5F30-42D8-BF66-CECBE7D56A64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02.03.2018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B536781-2A38-4B19-80A3-2841CE6FF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2F396D4-481D-473D-BEE6-FFEEB508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AA07-5E88-44A5-A326-9877C89B71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39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B18575-281A-4E3E-8111-FF8F03FC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C623F77-3CB7-41C6-AE4A-E42A5B525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9309C9E-2D44-4832-8AC1-4315DCEF7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9AF6667-D931-4A50-81A5-8D6A90B85C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8BF10E0-3165-448B-AD88-2C78E7AAB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20F19B1C-D603-465F-B2D2-04314F467A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D66BB-5F30-42D8-BF66-CECBE7D56A64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02.03.2018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1E4E7DA-69E6-4B2A-979D-4A048C850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E935BFD-60AB-4610-87EB-3F32CF7A0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AA07-5E88-44A5-A326-9877C89B71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2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DFA6E5-2C6A-4A0D-B778-1F555BB4B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3C0FF96-A198-4AFB-B6E6-56F3FF2BDD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D66BB-5F30-42D8-BF66-CECBE7D56A64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02.03.2018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FCFA49F-E931-49AB-BDC4-C9E82D16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E94E773-DC31-4579-BBE9-B824042CC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AA07-5E88-44A5-A326-9877C89B71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84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ECDFA6F-9B64-4854-983B-23FC3B07F3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D66BB-5F30-42D8-BF66-CECBE7D56A64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02.03.2018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579FB7EE-34D1-4CC6-8FE1-7A776CEC8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26BE7DA-FC0A-4C35-8AC5-12AB0A4BE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AA07-5E88-44A5-A326-9877C89B71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04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7D2622-3366-451D-90D8-604EAF951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5FE445-98BD-4216-8B1D-994285CB5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C444E28-9621-4003-AB1C-65C36CCE6C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FDC8AB5-E585-4571-B2D8-795AF30A84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D66BB-5F30-42D8-BF66-CECBE7D56A64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02.03.2018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0C44055-0B30-4F63-8B80-093D6DA46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0EBF09-4524-4EA0-B078-6FAA0BA29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AA07-5E88-44A5-A326-9877C89B71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07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CF9A4B-232D-42B2-B27E-1F7C4E888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E7A54BD-584C-4629-B054-D77399226B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DD6724A-96A9-4FC1-953B-78B4DD634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6C3327A-F4D3-4BBA-B582-D78D1B74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7D66BB-5F30-42D8-BF66-CECBE7D56A64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02.03.2018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1EDEA00-9D54-44FA-BE32-BF6E7243C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87F4630-C1D5-4285-A07D-100DAC30A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8AA07-5E88-44A5-A326-9877C89B71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231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B7465073-1549-4398-950B-3BBBB33DA54E}"/>
              </a:ext>
            </a:extLst>
          </p:cNvPr>
          <p:cNvSpPr/>
          <p:nvPr userDrawn="1"/>
        </p:nvSpPr>
        <p:spPr>
          <a:xfrm>
            <a:off x="119336" y="6176963"/>
            <a:ext cx="3462064" cy="544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3199C36-F1B0-45B7-9729-234FE6CB0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F035812-9C83-487B-9E05-9FBBF28C0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8FE998F-527D-43A2-A513-A1AD39234C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9D6237A-86D1-48F3-BBF3-39D8DBCA34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8AA07-5E88-44A5-A326-9877C89B71F9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5D2FC49E-661D-438B-B115-32180C5D16C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69" y="6021288"/>
            <a:ext cx="1478930" cy="83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69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ose.gow.p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23392" y="680736"/>
            <a:ext cx="10585176" cy="1470025"/>
          </a:xfrm>
          <a:prstGeom prst="rect">
            <a:avLst/>
          </a:prstGeom>
          <a:ln>
            <a:noFill/>
          </a:ln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4800" b="1" dirty="0">
                <a:solidFill>
                  <a:srgbClr val="C00000"/>
                </a:solidFill>
                <a:ea typeface="+mn-ea"/>
                <a:cs typeface="+mn-cs"/>
              </a:rPr>
              <a:t>OGÓLNOPOLSKA</a:t>
            </a:r>
            <a:br>
              <a:rPr lang="pl-PL" sz="4800" b="1" dirty="0">
                <a:solidFill>
                  <a:srgbClr val="C00000"/>
                </a:solidFill>
                <a:ea typeface="+mn-ea"/>
                <a:cs typeface="+mn-cs"/>
              </a:rPr>
            </a:br>
            <a:r>
              <a:rPr lang="pl-PL" sz="4800" b="1" dirty="0">
                <a:solidFill>
                  <a:srgbClr val="C00000"/>
                </a:solidFill>
                <a:ea typeface="+mn-ea"/>
                <a:cs typeface="+mn-cs"/>
              </a:rPr>
              <a:t>SIEĆ EDUKACYJNA </a:t>
            </a:r>
          </a:p>
          <a:p>
            <a:pPr marL="571500" indent="-571500">
              <a:buFontTx/>
              <a:buChar char="-"/>
            </a:pPr>
            <a:r>
              <a:rPr lang="pl-PL" sz="3600" b="1" dirty="0">
                <a:solidFill>
                  <a:srgbClr val="002060"/>
                </a:solidFill>
                <a:ea typeface="+mn-ea"/>
                <a:cs typeface="+mn-cs"/>
              </a:rPr>
              <a:t>role gminy/miasta, szkoły i operatora </a:t>
            </a:r>
            <a:r>
              <a:rPr lang="pl-PL" sz="4800" b="1" dirty="0">
                <a:solidFill>
                  <a:srgbClr val="002060"/>
                </a:solidFill>
                <a:ea typeface="+mn-ea"/>
                <a:cs typeface="+mn-cs"/>
              </a:rPr>
              <a:t>–</a:t>
            </a:r>
          </a:p>
          <a:p>
            <a:pPr marL="685800" indent="-685800">
              <a:buFontTx/>
              <a:buChar char="-"/>
            </a:pPr>
            <a:r>
              <a:rPr lang="pl-PL" sz="4800" b="1" dirty="0">
                <a:solidFill>
                  <a:srgbClr val="002060"/>
                </a:solidFill>
                <a:ea typeface="+mn-ea"/>
                <a:cs typeface="+mn-cs"/>
              </a:rPr>
              <a:t>czyli jak najlepiej wykorzystać tę szansę?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895600" y="3886200"/>
            <a:ext cx="6400800" cy="1752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sp>
        <p:nvSpPr>
          <p:cNvPr id="5" name="Podtytuł 2">
            <a:extLst>
              <a:ext uri="{FF2B5EF4-FFF2-40B4-BE49-F238E27FC236}">
                <a16:creationId xmlns:a16="http://schemas.microsoft.com/office/drawing/2014/main" id="{A1AA7F5B-7D62-4B09-9587-6FB31D5E23B6}"/>
              </a:ext>
            </a:extLst>
          </p:cNvPr>
          <p:cNvSpPr txBox="1">
            <a:spLocks/>
          </p:cNvSpPr>
          <p:nvPr/>
        </p:nvSpPr>
        <p:spPr>
          <a:xfrm>
            <a:off x="479376" y="4079910"/>
            <a:ext cx="11233247" cy="13651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l-PL" sz="2400" dirty="0"/>
              <a:t>Stanisław Derehajło, Dyrektor Centrum kontaktu OSE</a:t>
            </a:r>
          </a:p>
          <a:p>
            <a:pPr marL="0" indent="0" algn="ctr">
              <a:buNone/>
            </a:pPr>
            <a:r>
              <a:rPr lang="pl-PL" sz="2400" dirty="0"/>
              <a:t>Bohdan Pawłowicz – Dyrektor Marketingu, Dyrektor Komunikacji OSE</a:t>
            </a:r>
          </a:p>
        </p:txBody>
      </p:sp>
    </p:spTree>
    <p:extLst>
      <p:ext uri="{BB962C8B-B14F-4D97-AF65-F5344CB8AC3E}">
        <p14:creationId xmlns:p14="http://schemas.microsoft.com/office/powerpoint/2010/main" val="1744810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C0BDC3CF-A3BA-4DB2-B7AA-0EAA94340354}"/>
              </a:ext>
            </a:extLst>
          </p:cNvPr>
          <p:cNvSpPr/>
          <p:nvPr/>
        </p:nvSpPr>
        <p:spPr>
          <a:xfrm>
            <a:off x="6240016" y="4293096"/>
            <a:ext cx="540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rgbClr val="002060"/>
                </a:solidFill>
              </a:rPr>
              <a:t>W Polsce jest około 30 tys. szkół znajdujących się w ponad </a:t>
            </a:r>
            <a:br>
              <a:rPr lang="pl-PL" sz="3200" b="1" dirty="0">
                <a:solidFill>
                  <a:srgbClr val="002060"/>
                </a:solidFill>
              </a:rPr>
            </a:br>
            <a:r>
              <a:rPr lang="pl-PL" sz="3200" b="1" dirty="0">
                <a:solidFill>
                  <a:srgbClr val="002060"/>
                </a:solidFill>
              </a:rPr>
              <a:t>19 tys. lokalizacji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E358442B-84DF-426C-B31E-6C6189A5270D}"/>
              </a:ext>
            </a:extLst>
          </p:cNvPr>
          <p:cNvSpPr/>
          <p:nvPr/>
        </p:nvSpPr>
        <p:spPr>
          <a:xfrm>
            <a:off x="0" y="0"/>
            <a:ext cx="12192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>
                <a:solidFill>
                  <a:srgbClr val="C00000"/>
                </a:solidFill>
              </a:rPr>
              <a:t>Internet w szkołach – stan obecny – geneza programu</a:t>
            </a:r>
          </a:p>
          <a:p>
            <a:pPr algn="ctr"/>
            <a:endParaRPr lang="pl-PL" sz="1200" b="1" dirty="0">
              <a:solidFill>
                <a:srgbClr val="C00000"/>
              </a:solidFill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2060"/>
                </a:solidFill>
              </a:rPr>
              <a:t>40%</a:t>
            </a:r>
            <a:r>
              <a:rPr lang="pl-PL" sz="2000" dirty="0">
                <a:solidFill>
                  <a:srgbClr val="002060"/>
                </a:solidFill>
              </a:rPr>
              <a:t> jednostek oświatowych korzysta z szybkości </a:t>
            </a:r>
            <a:r>
              <a:rPr lang="pl-PL" sz="2000" b="1" dirty="0">
                <a:solidFill>
                  <a:srgbClr val="002060"/>
                </a:solidFill>
              </a:rPr>
              <a:t>do 10 </a:t>
            </a:r>
            <a:r>
              <a:rPr lang="pl-PL" sz="2000" b="1" dirty="0" err="1">
                <a:solidFill>
                  <a:srgbClr val="002060"/>
                </a:solidFill>
              </a:rPr>
              <a:t>Mbit</a:t>
            </a:r>
            <a:r>
              <a:rPr lang="pl-PL" sz="2000" b="1" dirty="0">
                <a:solidFill>
                  <a:srgbClr val="002060"/>
                </a:solidFill>
              </a:rPr>
              <a:t>/s</a:t>
            </a:r>
            <a:r>
              <a:rPr lang="pl-PL" sz="2000" dirty="0">
                <a:solidFill>
                  <a:srgbClr val="002060"/>
                </a:solidFill>
              </a:rPr>
              <a:t>. Nie pozwala to na  równoczesne korzystanie przez wszystkich uczniów z Internetu.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2060"/>
                </a:solidFill>
              </a:rPr>
              <a:t>10Mbit/s </a:t>
            </a:r>
            <a:r>
              <a:rPr lang="pl-PL" sz="2000" b="1" dirty="0">
                <a:solidFill>
                  <a:srgbClr val="002060"/>
                </a:solidFill>
              </a:rPr>
              <a:t>uniemożliwia</a:t>
            </a:r>
            <a:r>
              <a:rPr lang="pl-PL" sz="2000" dirty="0">
                <a:solidFill>
                  <a:srgbClr val="002060"/>
                </a:solidFill>
              </a:rPr>
              <a:t> wdrożenie w szkołach nowoczesnych form kształcenia: wideokonferencji, streamingu video, w szczególności z korzystania z bibliotek audiowizualnych. Utrudnione jest również pobieranie oprogramowania.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02060"/>
                </a:solidFill>
              </a:rPr>
              <a:t>Duże różnice pomiędzy szybkością Internetu w poszczególnych jednostkach oświatowych </a:t>
            </a:r>
            <a:r>
              <a:rPr lang="pl-PL" sz="2000" b="1" dirty="0">
                <a:solidFill>
                  <a:srgbClr val="002060"/>
                </a:solidFill>
              </a:rPr>
              <a:t>utrudnia</a:t>
            </a:r>
            <a:r>
              <a:rPr lang="pl-PL" sz="2000" dirty="0">
                <a:solidFill>
                  <a:srgbClr val="002060"/>
                </a:solidFill>
              </a:rPr>
              <a:t> budowanie „Cyfrowej Edukacji”, która dla młodego pokolenia jest naturalna i ciekawsza.  </a:t>
            </a:r>
          </a:p>
        </p:txBody>
      </p:sp>
    </p:spTree>
    <p:extLst>
      <p:ext uri="{BB962C8B-B14F-4D97-AF65-F5344CB8AC3E}">
        <p14:creationId xmlns:p14="http://schemas.microsoft.com/office/powerpoint/2010/main" val="241317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ADBDEE05-B966-47D7-9864-66048CC749DA}"/>
              </a:ext>
            </a:extLst>
          </p:cNvPr>
          <p:cNvSpPr/>
          <p:nvPr/>
        </p:nvSpPr>
        <p:spPr>
          <a:xfrm>
            <a:off x="1487488" y="620688"/>
            <a:ext cx="1099254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>
                <a:solidFill>
                  <a:srgbClr val="C00000"/>
                </a:solidFill>
              </a:rPr>
              <a:t>Ogólnopolska Sieć Edukacyjna – cele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l-PL" sz="2400" b="1" dirty="0">
              <a:solidFill>
                <a:srgbClr val="002060"/>
              </a:solidFill>
            </a:endParaRPr>
          </a:p>
          <a:p>
            <a:r>
              <a:rPr lang="pl-PL" sz="2400" b="1" dirty="0">
                <a:solidFill>
                  <a:srgbClr val="002060"/>
                </a:solidFill>
              </a:rPr>
              <a:t>Podłączenie </a:t>
            </a:r>
            <a:r>
              <a:rPr lang="pl-PL" sz="2400" b="1" u="sng" dirty="0">
                <a:solidFill>
                  <a:srgbClr val="002060"/>
                </a:solidFill>
              </a:rPr>
              <a:t>wszystkich szkół w Polsce </a:t>
            </a:r>
            <a:r>
              <a:rPr lang="pl-PL" sz="2400" b="1" dirty="0">
                <a:solidFill>
                  <a:srgbClr val="002060"/>
                </a:solidFill>
              </a:rPr>
              <a:t>do </a:t>
            </a:r>
            <a:r>
              <a:rPr lang="pl-PL" sz="2400" b="1" dirty="0">
                <a:solidFill>
                  <a:schemeClr val="accent2">
                    <a:lumMod val="75000"/>
                  </a:schemeClr>
                </a:solidFill>
              </a:rPr>
              <a:t>Internetu o szybkości 100Mbit/s, </a:t>
            </a:r>
            <a:r>
              <a:rPr lang="pl-PL" sz="2400" b="1" dirty="0">
                <a:solidFill>
                  <a:srgbClr val="002060"/>
                </a:solidFill>
              </a:rPr>
              <a:t>który dodatkowo będzie: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rgbClr val="002060"/>
                </a:solidFill>
              </a:rPr>
              <a:t>bezpieczny dla uczniów;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rgbClr val="002060"/>
                </a:solidFill>
              </a:rPr>
              <a:t>szybki;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rgbClr val="002060"/>
                </a:solidFill>
              </a:rPr>
              <a:t>bezpłatny dla samorządów.</a:t>
            </a:r>
          </a:p>
          <a:p>
            <a:endParaRPr lang="pl-PL" sz="2400" b="1" dirty="0">
              <a:solidFill>
                <a:srgbClr val="002060"/>
              </a:solidFill>
            </a:endParaRPr>
          </a:p>
          <a:p>
            <a:r>
              <a:rPr lang="pl-PL" sz="2400" b="1" dirty="0">
                <a:solidFill>
                  <a:srgbClr val="002060"/>
                </a:solidFill>
              </a:rPr>
              <a:t>Patronami programu są: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rgbClr val="002060"/>
                </a:solidFill>
              </a:rPr>
              <a:t>Ministerstwo Cyfryzacji – pomysłodawca i projektant Programu</a:t>
            </a:r>
          </a:p>
          <a:p>
            <a:endParaRPr lang="pl-PL" sz="2400" b="1" dirty="0">
              <a:solidFill>
                <a:srgbClr val="002060"/>
              </a:solidFill>
            </a:endParaRPr>
          </a:p>
          <a:p>
            <a:r>
              <a:rPr lang="pl-PL" sz="2400" b="1" dirty="0">
                <a:solidFill>
                  <a:srgbClr val="002060"/>
                </a:solidFill>
              </a:rPr>
              <a:t>Wykonawcą Programu będzie NASK</a:t>
            </a:r>
          </a:p>
        </p:txBody>
      </p:sp>
    </p:spTree>
    <p:extLst>
      <p:ext uri="{BB962C8B-B14F-4D97-AF65-F5344CB8AC3E}">
        <p14:creationId xmlns:p14="http://schemas.microsoft.com/office/powerpoint/2010/main" val="4994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E7013C62-7B6E-4AFC-9B2D-E1B9979FC7A7}"/>
              </a:ext>
            </a:extLst>
          </p:cNvPr>
          <p:cNvSpPr/>
          <p:nvPr/>
        </p:nvSpPr>
        <p:spPr>
          <a:xfrm>
            <a:off x="623392" y="229138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>
                <a:solidFill>
                  <a:srgbClr val="C00000"/>
                </a:solidFill>
              </a:rPr>
              <a:t>Rola NASK w budowie Ogólnopolskiej Sieci Edukacyjnej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504D3841-7295-428F-BC2A-E7DDF6892903}"/>
              </a:ext>
            </a:extLst>
          </p:cNvPr>
          <p:cNvSpPr txBox="1"/>
          <p:nvPr/>
        </p:nvSpPr>
        <p:spPr>
          <a:xfrm>
            <a:off x="282793" y="1484784"/>
            <a:ext cx="118813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rgbClr val="002060"/>
                </a:solidFill>
              </a:rPr>
              <a:t>NASK został wskazany w „Ustawie o OSE” jako podmiot odpowiedzialny za zapewnienie bezpiecznego i szybkiego Internetu we wszystkich szkołach kształcących osoby niedorosłe. </a:t>
            </a:r>
          </a:p>
          <a:p>
            <a:endParaRPr lang="pl-PL" sz="2400" b="1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rgbClr val="002060"/>
                </a:solidFill>
              </a:rPr>
              <a:t> NASK przeprowadził pilotaż w 36 szkołach w celu przygotowania się do wypełnienia obowiązków z „Ustawy o OSE”.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b="1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rgbClr val="002060"/>
                </a:solidFill>
              </a:rPr>
              <a:t>Obecnie trwają już prace wdrożeniowe mające na celu obsługę 1500 lokalizacji szkół w 2018 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2400" b="1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rgbClr val="002060"/>
                </a:solidFill>
              </a:rPr>
              <a:t>Pierwsze szkoły powinny być przyłączane do Programu w maju 2018 r.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9983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stokąt 15"/>
          <p:cNvSpPr/>
          <p:nvPr/>
        </p:nvSpPr>
        <p:spPr>
          <a:xfrm>
            <a:off x="1888274" y="260648"/>
            <a:ext cx="79113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6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Szkoły w OSE – harmonogram podłączeń</a:t>
            </a:r>
            <a:endParaRPr lang="pl-PL" sz="32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5520" y="1097752"/>
            <a:ext cx="8136904" cy="535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487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stokąt 15"/>
          <p:cNvSpPr/>
          <p:nvPr/>
        </p:nvSpPr>
        <p:spPr>
          <a:xfrm>
            <a:off x="237162" y="3429000"/>
            <a:ext cx="34469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solidFill>
                  <a:srgbClr val="C00000"/>
                </a:solidFill>
                <a:latin typeface="+mj-lt"/>
              </a:rPr>
              <a:t>Architektura sieci OSE</a:t>
            </a:r>
            <a:endParaRPr lang="pl-PL" sz="2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15342" y="639852"/>
            <a:ext cx="6516284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 OSE zostanie wdrożony w oparciu o: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istniejącą</a:t>
            </a:r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infrastrukturę i jej modernizację. 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Infrastrukturę, </a:t>
            </a: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wybudowaną</a:t>
            </a:r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przez Beneficjentów (operatorów) w ramach programu </a:t>
            </a: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POPC</a:t>
            </a:r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285750" indent="-285750">
              <a:spcAft>
                <a:spcPts val="1200"/>
              </a:spcAft>
              <a:buFontTx/>
              <a:buChar char="-"/>
            </a:pPr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infrastrukturę </a:t>
            </a: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części wybudowaną </a:t>
            </a:r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dla celów OSE </a:t>
            </a: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przez NASK, </a:t>
            </a:r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wyłącznie w problematycznych lokalizacjach nie objętych programem POPC. 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056" y="260648"/>
            <a:ext cx="5408600" cy="3885050"/>
          </a:xfrm>
          <a:prstGeom prst="rect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Prostokąt 4"/>
          <p:cNvSpPr/>
          <p:nvPr/>
        </p:nvSpPr>
        <p:spPr>
          <a:xfrm>
            <a:off x="185973" y="116632"/>
            <a:ext cx="36862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powstanie sieć OSE</a:t>
            </a:r>
            <a:endParaRPr lang="pl-PL" sz="2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9EF64629-A327-4402-9103-92A0E185A5A7}"/>
              </a:ext>
            </a:extLst>
          </p:cNvPr>
          <p:cNvSpPr/>
          <p:nvPr/>
        </p:nvSpPr>
        <p:spPr>
          <a:xfrm>
            <a:off x="215342" y="3970904"/>
            <a:ext cx="1197665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Złożoność projektu, potrzeba agregowania ruchu i konieczność świadczenia </a:t>
            </a:r>
            <a:b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wyspecjalizowanych usług bezpieczeństwa, wymaga stworzenia </a:t>
            </a: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dedykowanej sieci</a:t>
            </a:r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b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która umożliwi oferowanie usług i optymalną integrację zasobów.  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Sieć OSE  docelowo będzie stanowiło 16 węzłów wojewódzkich</a:t>
            </a:r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 tym 3 węzły centralne  (Warszawa, Katowice, Poznań)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l-PL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Przejściowo w 2018 r. sieć OSE będzie operować na terenie woj.  Wielkopolskiego, Łódzkiego oraz Mazowieckiego.  </a:t>
            </a:r>
          </a:p>
        </p:txBody>
      </p:sp>
    </p:spTree>
    <p:extLst>
      <p:ext uri="{BB962C8B-B14F-4D97-AF65-F5344CB8AC3E}">
        <p14:creationId xmlns:p14="http://schemas.microsoft.com/office/powerpoint/2010/main" val="1439059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E7013C62-7B6E-4AFC-9B2D-E1B9979FC7A7}"/>
              </a:ext>
            </a:extLst>
          </p:cNvPr>
          <p:cNvSpPr/>
          <p:nvPr/>
        </p:nvSpPr>
        <p:spPr>
          <a:xfrm>
            <a:off x="695400" y="764704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>
                <a:solidFill>
                  <a:srgbClr val="C00000"/>
                </a:solidFill>
              </a:rPr>
              <a:t>Ramy budowania OSE przez NASK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504D3841-7295-428F-BC2A-E7DDF6892903}"/>
              </a:ext>
            </a:extLst>
          </p:cNvPr>
          <p:cNvSpPr txBox="1"/>
          <p:nvPr/>
        </p:nvSpPr>
        <p:spPr>
          <a:xfrm>
            <a:off x="407368" y="1767006"/>
            <a:ext cx="1188132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rgbClr val="002060"/>
                </a:solidFill>
              </a:rPr>
              <a:t>Produkty OSE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OSE będzie bezpłatnie zapewniać bezpieczny Internet dla Szkół o przepływności symetrycznej 100Mbit/s;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OSE zapewnia również 1 AP (</a:t>
            </a:r>
            <a:r>
              <a:rPr lang="pl-PL" dirty="0" err="1">
                <a:solidFill>
                  <a:srgbClr val="002060"/>
                </a:solidFill>
              </a:rPr>
              <a:t>Wi</a:t>
            </a:r>
            <a:r>
              <a:rPr lang="pl-PL" dirty="0">
                <a:solidFill>
                  <a:srgbClr val="002060"/>
                </a:solidFill>
              </a:rPr>
              <a:t> Fi) – klasy „operatorskiej” oraz 1 </a:t>
            </a:r>
            <a:r>
              <a:rPr lang="pl-PL" dirty="0" err="1">
                <a:solidFill>
                  <a:srgbClr val="002060"/>
                </a:solidFill>
              </a:rPr>
              <a:t>switch</a:t>
            </a:r>
            <a:r>
              <a:rPr lang="pl-PL" dirty="0">
                <a:solidFill>
                  <a:srgbClr val="002060"/>
                </a:solidFill>
              </a:rPr>
              <a:t> 24 portowy </a:t>
            </a:r>
            <a:r>
              <a:rPr lang="pl-PL" b="1" dirty="0">
                <a:solidFill>
                  <a:srgbClr val="002060"/>
                </a:solidFill>
              </a:rPr>
              <a:t>na każdą szkołę</a:t>
            </a:r>
            <a:r>
              <a:rPr lang="pl-PL" dirty="0">
                <a:solidFill>
                  <a:srgbClr val="002060"/>
                </a:solidFill>
              </a:rPr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Będzie również tą infrastrukturę utrzymywał w standardzie operatorskim tj. 24/5.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Bezpieczeństwo sieci i jej użytkowników.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rgbClr val="002060"/>
                </a:solidFill>
              </a:rPr>
              <a:t>Sposób wyboru kontrahentów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W ramach zakupów finansowych z Budżetu Państwa: </a:t>
            </a:r>
            <a:r>
              <a:rPr lang="pl-PL" b="1" dirty="0">
                <a:solidFill>
                  <a:srgbClr val="002060"/>
                </a:solidFill>
              </a:rPr>
              <a:t>Tryb PZP. </a:t>
            </a:r>
            <a:r>
              <a:rPr lang="pl-PL" dirty="0">
                <a:solidFill>
                  <a:srgbClr val="002060"/>
                </a:solidFill>
              </a:rPr>
              <a:t>Tą kwestie reguluje umowa dotacyjna Ministerstwo Cyfryzacji – NASK.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Dla łącz transmisji danych PZP przewiduje wyłączenie, jednakże zachowany zostanie tryb konkurencyjności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W ramach zakupów finansowanych z POPC – tryb konkurencyjności.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pl-P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293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>
            <a:extLst>
              <a:ext uri="{FF2B5EF4-FFF2-40B4-BE49-F238E27FC236}">
                <a16:creationId xmlns:a16="http://schemas.microsoft.com/office/drawing/2014/main" id="{E7013C62-7B6E-4AFC-9B2D-E1B9979FC7A7}"/>
              </a:ext>
            </a:extLst>
          </p:cNvPr>
          <p:cNvSpPr/>
          <p:nvPr/>
        </p:nvSpPr>
        <p:spPr>
          <a:xfrm>
            <a:off x="1703512" y="312265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>
                <a:solidFill>
                  <a:srgbClr val="C00000"/>
                </a:solidFill>
              </a:rPr>
              <a:t>Jak NASK może współpracować z samorządem?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504D3841-7295-428F-BC2A-E7DDF6892903}"/>
              </a:ext>
            </a:extLst>
          </p:cNvPr>
          <p:cNvSpPr txBox="1"/>
          <p:nvPr/>
        </p:nvSpPr>
        <p:spPr>
          <a:xfrm>
            <a:off x="299525" y="1412776"/>
            <a:ext cx="1188132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rgbClr val="002060"/>
                </a:solidFill>
              </a:rPr>
              <a:t>Kiedy samorząd ma podłączone szkoły do sieci Miejskiej (MAN)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NASK musi ogłosić postępowanie przetargowe na zapewnienie łączy do szkoły. Ogłasza postępowanie na lokalizacje obsługiwane przez JST;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JST zgłasza się w postępowaniu przetargowym – składa ofertę na zapewnienie transmisji danych;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W przypadku dotacji unijnej na wybudowanie tej sieci – musi zakończyć się trwałość projektu (przychody od OSE);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Oferta (pod rygorem nieważności) powinna zawierać się w zdefiniowanym przez OSE budżecie: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227 zł / miesięcznie;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406 zł jednorazowo;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Umowa przez 5 lat. Oznacza to, iż  w całym okresie ok. 14 tyś od lokalizacji.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2060"/>
                </a:solidFill>
              </a:rPr>
              <a:t>Po wygranym przetargu OSE podpisuje z JST umowę na usługę dzierżawy transmisji 100Mbits/s łącznie z dodatkowym cennikiem za transmisję ponad 100Mbit/s.</a:t>
            </a:r>
          </a:p>
        </p:txBody>
      </p:sp>
    </p:spTree>
    <p:extLst>
      <p:ext uri="{BB962C8B-B14F-4D97-AF65-F5344CB8AC3E}">
        <p14:creationId xmlns:p14="http://schemas.microsoft.com/office/powerpoint/2010/main" val="2363314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052E895-C778-408C-9851-994E52CECCC9}"/>
              </a:ext>
            </a:extLst>
          </p:cNvPr>
          <p:cNvSpPr/>
          <p:nvPr/>
        </p:nvSpPr>
        <p:spPr>
          <a:xfrm>
            <a:off x="1919536" y="1556792"/>
            <a:ext cx="79928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Dziękujemy za uwagę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06F2BB6B-9CAD-4ED2-88AA-B83A685872F9}"/>
              </a:ext>
            </a:extLst>
          </p:cNvPr>
          <p:cNvSpPr/>
          <p:nvPr/>
        </p:nvSpPr>
        <p:spPr>
          <a:xfrm>
            <a:off x="1919536" y="2708920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Więcej informacji:</a:t>
            </a:r>
            <a:endParaRPr lang="pl-PL" sz="2000" b="1" u="sng" dirty="0">
              <a:solidFill>
                <a:srgbClr val="C00000"/>
              </a:solidFill>
            </a:endParaRPr>
          </a:p>
          <a:p>
            <a:pPr algn="ctr"/>
            <a:r>
              <a:rPr lang="pl-PL" u="sng" dirty="0">
                <a:hlinkClick r:id="rId4"/>
              </a:rPr>
              <a:t>www.ose.gow.pl</a:t>
            </a:r>
            <a:endParaRPr lang="pl-PL" u="sng" dirty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1645259"/>
      </p:ext>
    </p:extLst>
  </p:cSld>
  <p:clrMapOvr>
    <a:masterClrMapping/>
  </p:clrMapOvr>
</p:sld>
</file>

<file path=ppt/theme/theme1.xml><?xml version="1.0" encoding="utf-8"?>
<a:theme xmlns:a="http://schemas.openxmlformats.org/drawingml/2006/main" name="4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5915</TotalTime>
  <Words>584</Words>
  <Application>Microsoft Office PowerPoint</Application>
  <PresentationFormat>Panoramiczny</PresentationFormat>
  <Paragraphs>73</Paragraphs>
  <Slides>9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4_Motyw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Bisialski Piotr</dc:creator>
  <cp:lastModifiedBy>Pawłowicz Bohdan</cp:lastModifiedBy>
  <cp:revision>362</cp:revision>
  <cp:lastPrinted>2017-11-17T13:18:59Z</cp:lastPrinted>
  <dcterms:created xsi:type="dcterms:W3CDTF">2016-08-03T06:07:51Z</dcterms:created>
  <dcterms:modified xsi:type="dcterms:W3CDTF">2018-03-02T08:35:21Z</dcterms:modified>
</cp:coreProperties>
</file>