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72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M" initials="K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Styl pośredni 1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3765" autoAdjust="0"/>
  </p:normalViewPr>
  <p:slideViewPr>
    <p:cSldViewPr>
      <p:cViewPr varScale="1">
        <p:scale>
          <a:sx n="86" d="100"/>
          <a:sy n="86" d="100"/>
        </p:scale>
        <p:origin x="15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186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E8CF9-D986-48E0-B36A-FE2038C655FC}" type="datetimeFigureOut">
              <a:rPr lang="pl-PL" smtClean="0"/>
              <a:pPr/>
              <a:t>30.01.2018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3F306-D59E-47BE-93DE-9798F83D797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7248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3F306-D59E-47BE-93DE-9798F83D7971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4393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3363588"/>
            <a:ext cx="7772400" cy="734083"/>
          </a:xfrm>
        </p:spPr>
        <p:txBody>
          <a:bodyPr anchor="b"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3987252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pic>
        <p:nvPicPr>
          <p:cNvPr id="7" name="Obraz 6" descr="ministerstwo_cyfryzacji_pion_0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45728" y="1340768"/>
            <a:ext cx="1621166" cy="18067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922114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rgbClr val="C00000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785395"/>
          </a:xfrm>
        </p:spPr>
        <p:txBody>
          <a:bodyPr>
            <a:normAutofit/>
          </a:bodyPr>
          <a:lstStyle>
            <a:lvl1pPr>
              <a:buClr>
                <a:srgbClr val="C0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</a:defRPr>
            </a:lvl1pPr>
            <a:lvl2pPr>
              <a:buFont typeface="Calibri" pitchFamily="34" charset="0"/>
              <a:buChar char="‐"/>
              <a:defRPr sz="2000">
                <a:solidFill>
                  <a:schemeClr val="tx1"/>
                </a:solidFill>
              </a:defRPr>
            </a:lvl2pPr>
            <a:lvl3pPr>
              <a:buFont typeface="Calibri" pitchFamily="34" charset="0"/>
              <a:buChar char="‐"/>
              <a:defRPr sz="2000">
                <a:solidFill>
                  <a:schemeClr val="tx1"/>
                </a:solidFill>
              </a:defRPr>
            </a:lvl3pPr>
            <a:lvl4pPr>
              <a:buFont typeface="Calibri" pitchFamily="34" charset="0"/>
              <a:buChar char="‐"/>
              <a:defRPr sz="2000">
                <a:solidFill>
                  <a:schemeClr val="tx1"/>
                </a:solidFill>
              </a:defRPr>
            </a:lvl4pPr>
            <a:lvl5pPr>
              <a:buFont typeface="Calibri" pitchFamily="34" charset="0"/>
              <a:buChar char="‐"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691680" y="6398420"/>
            <a:ext cx="5904656" cy="365125"/>
          </a:xfrm>
        </p:spPr>
        <p:txBody>
          <a:bodyPr/>
          <a:lstStyle>
            <a:lvl1pPr>
              <a:defRPr sz="1000" b="0">
                <a:solidFill>
                  <a:srgbClr val="C00000"/>
                </a:solidFill>
              </a:defRPr>
            </a:lvl1pPr>
          </a:lstStyle>
          <a:p>
            <a:r>
              <a:rPr lang="pl-PL" dirty="0" smtClean="0"/>
              <a:t>Kodeks Cyfrowy – zakres regulacji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379878" y="6398420"/>
            <a:ext cx="442392" cy="365125"/>
          </a:xfrm>
          <a:noFill/>
        </p:spPr>
        <p:txBody>
          <a:bodyPr/>
          <a:lstStyle>
            <a:lvl1pPr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848FB5-9E96-4851-881E-296F432FE13B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8" name="Łącznik prosty 7"/>
          <p:cNvCxnSpPr/>
          <p:nvPr userDrawn="1"/>
        </p:nvCxnSpPr>
        <p:spPr>
          <a:xfrm flipV="1">
            <a:off x="747030" y="6381328"/>
            <a:ext cx="7992888" cy="17092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 descr="ministerstwo_cyfryzacji_poziom_0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6290583"/>
            <a:ext cx="1181405" cy="54851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E5BA7-0D30-4B5D-A4B9-68885918A0B2}" type="datetimeFigureOut">
              <a:rPr lang="pl-PL" smtClean="0"/>
              <a:pPr/>
              <a:t>30.01.2018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C6236-570E-4B8A-86C3-3E15A41D973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Kodeks Cyfrowy </a:t>
            </a:r>
            <a:endParaRPr lang="pl-PL" sz="3600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zakres regulacji</a:t>
            </a:r>
          </a:p>
          <a:p>
            <a:r>
              <a:rPr lang="pl-PL" sz="1200" dirty="0" smtClean="0"/>
              <a:t>/ wstępna koncepcja /</a:t>
            </a:r>
            <a:endParaRPr lang="pl-PL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Dotychczasowe prace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listopadzie 2017 r. odbyła się konferencja z udziałem przedstawicieli środowisk naukowych – MC przedstawiło wstępny zakres regulacji Kodeksu cyfrowego.</a:t>
            </a:r>
          </a:p>
          <a:p>
            <a:endParaRPr lang="pl-PL" dirty="0" smtClean="0"/>
          </a:p>
          <a:p>
            <a:r>
              <a:rPr lang="pl-PL" dirty="0" smtClean="0"/>
              <a:t>Po konferencji MC zamieściło komunikat o zgłaszaniu </a:t>
            </a:r>
            <a:r>
              <a:rPr lang="pl-PL" dirty="0"/>
              <a:t>propozycji do Kodeksu </a:t>
            </a:r>
            <a:r>
              <a:rPr lang="pl-PL" dirty="0" smtClean="0"/>
              <a:t>cyfrowego.</a:t>
            </a:r>
          </a:p>
          <a:p>
            <a:endParaRPr lang="pl-PL" dirty="0" smtClean="0"/>
          </a:p>
          <a:p>
            <a:r>
              <a:rPr lang="pl-PL" dirty="0" smtClean="0"/>
              <a:t>Zgłoszone propozycje są przedmiotem analiz wewnętrznych w </a:t>
            </a:r>
            <a:r>
              <a:rPr lang="pl-PL" dirty="0"/>
              <a:t>M</a:t>
            </a:r>
            <a:r>
              <a:rPr lang="pl-PL" dirty="0" smtClean="0"/>
              <a:t>C.</a:t>
            </a:r>
          </a:p>
          <a:p>
            <a:endParaRPr lang="pl-PL" dirty="0" smtClean="0"/>
          </a:p>
          <a:p>
            <a:r>
              <a:rPr lang="pl-PL" dirty="0" smtClean="0"/>
              <a:t>W najbliższym czasie planowane jest wewnętrzne spotkanie w sprawie podsumowania zgłoszonych propozycji i ustalenia </a:t>
            </a:r>
            <a:r>
              <a:rPr lang="pl-PL" smtClean="0"/>
              <a:t>dalszych działań.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Kodeks Cyfrowy – zakres regulacji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8FB5-9E96-4851-881E-296F432FE13B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783723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Kodeks Cyfrowy – zakres regulacji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8FB5-9E96-4851-881E-296F432FE13B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835696" y="2492896"/>
            <a:ext cx="5472608" cy="646331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Dziękuję za uwagę</a:t>
            </a:r>
            <a:endParaRPr lang="pl-PL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Zakres </a:t>
            </a:r>
            <a:r>
              <a:rPr lang="pl-PL" dirty="0" smtClean="0"/>
              <a:t>podmiotowy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dirty="0"/>
              <a:t>Proponuje się objęcie ustawą wszystkich podmiotów realizujących na podstawie odrębnych przepisów zadania publiczne, w tym organów administracji rządowej </a:t>
            </a:r>
            <a:r>
              <a:rPr lang="pl-PL" sz="1800" dirty="0" smtClean="0"/>
              <a:t>i samorządowej</a:t>
            </a:r>
            <a:r>
              <a:rPr lang="pl-PL" sz="1800" dirty="0"/>
              <a:t>, sądów i trybunałów, organów kontroli państwowej i ochrony prawa, a także podmiotów prywatnych, realizujących zadania finansowane ze środków publicznych lub powierzone albo zlecone im do wykonania przez podmioty publiczne.</a:t>
            </a: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pl-PL" sz="2800" dirty="0" smtClean="0">
                <a:solidFill>
                  <a:srgbClr val="C00000"/>
                </a:solidFill>
              </a:rPr>
              <a:t>Definicje</a:t>
            </a:r>
          </a:p>
          <a:p>
            <a:r>
              <a:rPr lang="pl-PL" sz="1800" dirty="0"/>
              <a:t>W celu sprawnego funkcjonowania dotychczasowych i nowych rozwiązań prawnych w obszarze informatyzacji konieczne jest stworzenie logicznej, spójnej i kompletnej siatki pojęciowej celem umożliwienia stosowania tych definicji nie tylko w nowej ustawie, ale również we wszystkich aktach normatywnych regulujących kwestie związane z informatyzacją.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Kodeks Cyfrowy – zakres regulacji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8FB5-9E96-4851-881E-296F432FE13B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75765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 smtClean="0"/>
              <a:t>System instytucjonalny </a:t>
            </a:r>
            <a:br>
              <a:rPr lang="pl-PL" dirty="0" smtClean="0"/>
            </a:br>
            <a:r>
              <a:rPr lang="pl-PL" dirty="0" smtClean="0"/>
              <a:t>- rola ministra właściwego do spraw informatyzacji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dirty="0"/>
              <a:t>Proponuje się ustanowienie systemu instytucjonalnego dla zarządzania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procesami </a:t>
            </a:r>
            <a:r>
              <a:rPr lang="pl-PL" sz="1800" dirty="0"/>
              <a:t>cyfryzacji w sferze publicznej </a:t>
            </a:r>
            <a:r>
              <a:rPr lang="pl-PL" sz="1800" dirty="0" smtClean="0"/>
              <a:t>uwzględniającego: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sz="1800" dirty="0"/>
              <a:t>szczególną rolę ministra właściwego do spraw informatyzacji (MC),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który </a:t>
            </a:r>
            <a:r>
              <a:rPr lang="pl-PL" sz="1800" dirty="0"/>
              <a:t>stoi na straży przestrzegania zasad generalnych, a także koordynuje procesy informatyzacji podmiotów publicznych, realizacji publicznych projektów informatycznych oraz wdrażania e-usług i rozwiązań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technicznych </a:t>
            </a:r>
            <a:r>
              <a:rPr lang="pl-PL" sz="1800" dirty="0"/>
              <a:t>je </a:t>
            </a:r>
            <a:r>
              <a:rPr lang="pl-PL" sz="1800" dirty="0" smtClean="0"/>
              <a:t>wspierających,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sz="1800" dirty="0" smtClean="0"/>
              <a:t>ustawowe </a:t>
            </a:r>
            <a:r>
              <a:rPr lang="pl-PL" sz="1800" dirty="0"/>
              <a:t>umocowanie Komitetu Rady Ministrów do spraw Cyfryzacji jako organu kolegialnego dokonującego oceny zasadności realizacji publicznych projektów informatycznych</a:t>
            </a:r>
            <a:r>
              <a:rPr lang="pl-PL" sz="1800" dirty="0" smtClean="0"/>
              <a:t>,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sz="1800" dirty="0"/>
              <a:t>organ opiniodawczo-doradczy ministra właściwego do spraw informatyzacji (Rada do Spraw Cyfryzacji</a:t>
            </a:r>
            <a:r>
              <a:rPr lang="pl-PL" sz="1800" dirty="0" smtClean="0"/>
              <a:t>).</a:t>
            </a:r>
            <a:endParaRPr lang="pl-PL" sz="1800" dirty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Kodeks Cyfrowy – zakres regulacji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8FB5-9E96-4851-881E-296F432FE13B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73126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 smtClean="0"/>
              <a:t>Krajowa infrastruktura informacyjna </a:t>
            </a:r>
            <a:br>
              <a:rPr lang="pl-PL" dirty="0" smtClean="0"/>
            </a:br>
            <a:r>
              <a:rPr lang="pl-PL" dirty="0" smtClean="0"/>
              <a:t>- kluczowe elementy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340768"/>
            <a:ext cx="8498742" cy="5057652"/>
          </a:xfrm>
        </p:spPr>
        <p:txBody>
          <a:bodyPr>
            <a:normAutofit fontScale="92500" lnSpcReduction="20000"/>
          </a:bodyPr>
          <a:lstStyle/>
          <a:p>
            <a:r>
              <a:rPr lang="pl-PL" sz="1800" dirty="0"/>
              <a:t>Zakłada się, że kluczowe elementy krajowej infrastruktury informacyjnej, tworzyć </a:t>
            </a:r>
            <a:r>
              <a:rPr lang="pl-PL" sz="1800" dirty="0" smtClean="0"/>
              <a:t>będą</a:t>
            </a:r>
            <a:r>
              <a:rPr lang="pl-PL" sz="1800" dirty="0"/>
              <a:t>: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sz="1800" dirty="0"/>
              <a:t>system rejestrów państwowych – obejmujący referencyjnie </a:t>
            </a:r>
            <a:r>
              <a:rPr lang="pl-PL" sz="1800" dirty="0" smtClean="0"/>
              <a:t>powiązane rejestry </a:t>
            </a:r>
            <a:r>
              <a:rPr lang="pl-PL" sz="1800" dirty="0"/>
              <a:t>publiczne,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sz="1800" dirty="0"/>
              <a:t>platforma integracji usług i danych – stanowiąca szynę </a:t>
            </a:r>
            <a:r>
              <a:rPr lang="pl-PL" sz="1800" dirty="0" smtClean="0"/>
              <a:t>wymiany danych </a:t>
            </a:r>
            <a:br>
              <a:rPr lang="pl-PL" sz="1800" dirty="0" smtClean="0"/>
            </a:br>
            <a:r>
              <a:rPr lang="pl-PL" sz="1800" dirty="0" smtClean="0"/>
              <a:t>niezbędnych do realizacji </a:t>
            </a:r>
            <a:r>
              <a:rPr lang="pl-PL" sz="1800" dirty="0"/>
              <a:t>e-usług,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sz="1800" dirty="0"/>
              <a:t>portal informacyjno-usługowy – stanowiący centralny </a:t>
            </a:r>
            <a:r>
              <a:rPr lang="pl-PL" sz="1800" dirty="0" smtClean="0"/>
              <a:t>punkt </a:t>
            </a:r>
            <a:r>
              <a:rPr lang="pl-PL" sz="1800" dirty="0"/>
              <a:t>dostępowy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do </a:t>
            </a:r>
            <a:r>
              <a:rPr lang="pl-PL" sz="1800" dirty="0"/>
              <a:t>wszelkich e-usług </a:t>
            </a:r>
            <a:r>
              <a:rPr lang="pl-PL" sz="1800" dirty="0" smtClean="0"/>
              <a:t>publicznych,</a:t>
            </a:r>
            <a:endParaRPr lang="pl-PL" sz="1800" dirty="0"/>
          </a:p>
          <a:p>
            <a:pPr marL="914400" lvl="1" indent="-457200">
              <a:buFont typeface="+mj-lt"/>
              <a:buAutoNum type="alphaLcParenR"/>
            </a:pPr>
            <a:r>
              <a:rPr lang="pl-PL" sz="1800" dirty="0"/>
              <a:t>krajowy system identyfikacji elektronicznej – zapewniający uwierzytelnienie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co </a:t>
            </a:r>
            <a:r>
              <a:rPr lang="pl-PL" sz="1800" dirty="0"/>
              <a:t>najmniej w e-usługach </a:t>
            </a:r>
            <a:r>
              <a:rPr lang="pl-PL" sz="1800" dirty="0" smtClean="0"/>
              <a:t>publicznych,</a:t>
            </a:r>
            <a:endParaRPr lang="pl-PL" sz="1800" dirty="0"/>
          </a:p>
          <a:p>
            <a:pPr marL="914400" lvl="1" indent="-457200">
              <a:buFont typeface="+mj-lt"/>
              <a:buAutoNum type="alphaLcParenR"/>
            </a:pPr>
            <a:r>
              <a:rPr lang="pl-PL" sz="1800" dirty="0"/>
              <a:t>zapewniane przez Państwo usługi zaufania (podpis elektroniczny, pieczęć elektroniczna, usługa rejestrowanego doręczenia) </a:t>
            </a:r>
            <a:r>
              <a:rPr lang="pl-PL" sz="1800" dirty="0" smtClean="0"/>
              <a:t>stosowane </a:t>
            </a:r>
            <a:r>
              <a:rPr lang="pl-PL" sz="1800" dirty="0"/>
              <a:t>co najmniej </a:t>
            </a:r>
            <a:r>
              <a:rPr lang="pl-PL" sz="1800" dirty="0" smtClean="0"/>
              <a:t>w usługach publicznych,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sz="1800" dirty="0" smtClean="0"/>
              <a:t>portal </a:t>
            </a:r>
            <a:r>
              <a:rPr lang="pl-PL" sz="1800" dirty="0"/>
              <a:t>otwartych danych publicznych – stanowiący centralny punkt dostępu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do </a:t>
            </a:r>
            <a:r>
              <a:rPr lang="pl-PL" sz="1800" dirty="0"/>
              <a:t>danych publicznych umożliwiający ich ponowne wykorzystywanie</a:t>
            </a:r>
            <a:endParaRPr lang="pl-PL" sz="1800" dirty="0" smtClean="0"/>
          </a:p>
          <a:p>
            <a:pPr>
              <a:spcBef>
                <a:spcPts val="1200"/>
              </a:spcBef>
            </a:pPr>
            <a:r>
              <a:rPr lang="pl-PL" sz="1800" u="sng" dirty="0"/>
              <a:t>Informacja dodatkowa</a:t>
            </a:r>
            <a:r>
              <a:rPr lang="pl-PL" sz="1800" b="1" u="sng" dirty="0"/>
              <a:t>:</a:t>
            </a:r>
            <a:endParaRPr lang="pl-PL" sz="1800" dirty="0"/>
          </a:p>
          <a:p>
            <a:pPr marL="354013" indent="0">
              <a:buNone/>
            </a:pPr>
            <a:r>
              <a:rPr lang="pl-PL" sz="1800" dirty="0"/>
              <a:t>Zakłada się, że kwestie związane z identyfikacją elektroniczną (w tym wydawane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przez </a:t>
            </a:r>
            <a:r>
              <a:rPr lang="pl-PL" sz="1800" dirty="0"/>
              <a:t>Państwo środki identyfikacji elektronicznej i utrzymywane przez Państwo systemy identyfikacji elektronicznej oraz kwestie związane z usługami zaufania (w tym zapewniana przez państwo usługa rejestrowanego doręczenia elektronicznego oraz państwowy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podpis </a:t>
            </a:r>
            <a:r>
              <a:rPr lang="pl-PL" sz="1800" dirty="0"/>
              <a:t>elektroniczny/pieczęć elektroniczna), będą regulowane w ustawie o usługach zaufania </a:t>
            </a:r>
            <a:r>
              <a:rPr lang="pl-PL" sz="1800" dirty="0" smtClean="0"/>
              <a:t>oraz identyfikacji elektronicznej.</a:t>
            </a:r>
            <a:endParaRPr lang="pl-PL" sz="1800" dirty="0"/>
          </a:p>
          <a:p>
            <a:pPr marL="457200" lvl="1" indent="0">
              <a:buNone/>
            </a:pPr>
            <a:endParaRPr lang="pl-PL" sz="1600" dirty="0" smtClean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Kodeks Cyfrowy – zakres regulacji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8FB5-9E96-4851-881E-296F432FE13B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61049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 smtClean="0"/>
              <a:t>Krajowa infrastruktura informacyjna </a:t>
            </a:r>
            <a:br>
              <a:rPr lang="pl-PL" dirty="0" smtClean="0"/>
            </a:br>
            <a:r>
              <a:rPr lang="pl-PL" dirty="0" smtClean="0"/>
              <a:t>- zasady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dirty="0"/>
              <a:t>Zakłada się, że funkcjonowanie krajowej infrastruktury informacyjnej zostanie oparte o następujące zasady: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sz="1800" dirty="0"/>
              <a:t>zapewnienie referencyjności rejestrów publicznych,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sz="1800" dirty="0"/>
              <a:t>zapewnienie interoperacyjności publicznych systemów teleinformatycznych,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sz="1800" dirty="0"/>
              <a:t>optymalizacja procesów związanych z zarządzaniem danymi będącymi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w </a:t>
            </a:r>
            <a:r>
              <a:rPr lang="pl-PL" sz="1800" dirty="0"/>
              <a:t>dyspozycji podmiotów publicznych,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sz="1800" dirty="0"/>
              <a:t>elektroniczna wymiana danych między podmiotami publicznymi,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sz="1800" dirty="0"/>
              <a:t>sporządzanie i przekazywanie dokumentów pomiędzy podmiotami publicznymi wyłącznie w postaci elektronicznej (w formie dokumentu elektronicznego opatrzonego kwalifikowanym podpisem elektronicznym, państwowym podpisem elektronicznym albo państwową pieczęcią elektroniczną przesyłanego przy użyciu rejestrowanego doręczenia </a:t>
            </a:r>
            <a:r>
              <a:rPr lang="pl-PL" sz="1800" dirty="0" smtClean="0"/>
              <a:t>elektronicznego),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sz="1800" dirty="0"/>
              <a:t>zapewnienie standardów otwartości danych publicznych</a:t>
            </a:r>
            <a:r>
              <a:rPr lang="pl-PL" sz="1800" dirty="0" smtClean="0"/>
              <a:t>.</a:t>
            </a:r>
            <a:endParaRPr lang="pl-PL" sz="1800" dirty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Kodeks Cyfrowy – zakres regulacji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8FB5-9E96-4851-881E-296F432FE13B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8206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Wspólna Infrastruktura Państwa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800" dirty="0"/>
              <a:t>Zakłada się utworzenie infrastruktury teleinformatycznej, zarządzanej centralnie przez ministra właściwego do spraw informatyzacji, na którą możliwe będzie przeniesienie funkcjonalności publicznych systemów teleinformatycznych, utrzymywanych obecnie indywidualnie przez organy administracji </a:t>
            </a:r>
            <a:r>
              <a:rPr lang="pl-PL" sz="1800" dirty="0" smtClean="0"/>
              <a:t>publicznej. </a:t>
            </a:r>
            <a:r>
              <a:rPr lang="pl-PL" sz="1800" dirty="0"/>
              <a:t>Pozwoli to na obniżenie kosztów obsługi realizowanych zadań publicznych oraz centralne planowanie zakupów niezbędnych narzędzi informatycznych, bardziej wydajne dysponowanie dostępnymi zasobami informatycznymi (w tym zmianę wielkości przydzielonych zasobów w określonym czasie zależnie od bieżącego zapotrzebowania określonych procesów obsługujących konkretne zadania publiczne) oraz centralne zarządzanie bezpieczeństwem procesów informatycznych.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Kodeks Cyfrowy – zakres regulacji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8FB5-9E96-4851-881E-296F432FE13B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99068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 dotyczące świadczenia usług publicznych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800" dirty="0"/>
              <a:t>Proponuje się wprowadzenie podstawowych zasad regulujących świadczenie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usług </a:t>
            </a:r>
            <a:r>
              <a:rPr lang="pl-PL" sz="1800" dirty="0"/>
              <a:t>publicznych: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sz="1800" dirty="0" smtClean="0"/>
              <a:t>domyślność </a:t>
            </a:r>
            <a:r>
              <a:rPr lang="pl-PL" sz="1800" dirty="0"/>
              <a:t>cyfrowa – rozumiana jako zapewnienie obywatelowi </a:t>
            </a:r>
            <a:r>
              <a:rPr lang="pl-PL" sz="1800" dirty="0" smtClean="0"/>
              <a:t>prawa do korzystania </a:t>
            </a:r>
            <a:r>
              <a:rPr lang="pl-PL" sz="1800" dirty="0"/>
              <a:t>z usług publicznych przy użyciu dostępnych narzędzi elektronicznych (co w szczególności oznacza równoważność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dokumentów </a:t>
            </a:r>
            <a:r>
              <a:rPr lang="pl-PL" sz="1800" dirty="0"/>
              <a:t>elektronicznych i papierowych),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sz="1800" dirty="0" smtClean="0"/>
              <a:t>jednorazowość </a:t>
            </a:r>
            <a:r>
              <a:rPr lang="pl-PL" sz="1800" dirty="0"/>
              <a:t>wprowadzania danych – dane obywatela są wprowadzane </a:t>
            </a:r>
            <a:r>
              <a:rPr lang="pl-PL" sz="1800" dirty="0" smtClean="0"/>
              <a:t>do publicznego </a:t>
            </a:r>
            <a:r>
              <a:rPr lang="pl-PL" sz="1800" dirty="0"/>
              <a:t>zasobu danych tylko raz, wprowadza się obowiązek wykorzystywania ich w wielu procesach i usługach, nie można ponownie żądać raz wprowadzonych przez obywatela danych jeżeli organ może je uzyskać z ewidencji należących do takiego zasobu,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sz="1800" dirty="0" smtClean="0"/>
              <a:t>udostępniane </a:t>
            </a:r>
            <a:r>
              <a:rPr lang="pl-PL" sz="1800" dirty="0"/>
              <a:t>e-usługi pozwalają załatwiać sprawy w całości drogą elektroniczną, to znaczy pozwalają na obustronną komunikację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z podmiotem </a:t>
            </a:r>
            <a:r>
              <a:rPr lang="pl-PL" sz="1800" dirty="0"/>
              <a:t>publicznym, jeżeli jest ona potrzebna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(</a:t>
            </a:r>
            <a:r>
              <a:rPr lang="pl-PL" sz="1800" dirty="0"/>
              <a:t>czyli osiągają </a:t>
            </a:r>
            <a:r>
              <a:rPr lang="pl-PL" sz="1800" dirty="0" smtClean="0"/>
              <a:t>co najmniej </a:t>
            </a:r>
            <a:r>
              <a:rPr lang="pl-PL" sz="1800" dirty="0"/>
              <a:t>transakcyjny poziom dojrzałości</a:t>
            </a:r>
            <a:r>
              <a:rPr lang="pl-PL" sz="1800" dirty="0" smtClean="0"/>
              <a:t>),</a:t>
            </a:r>
            <a:endParaRPr lang="pl-PL" sz="1800" dirty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Kodeks Cyfrowy – zakres regulacji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8FB5-9E96-4851-881E-296F432FE13B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93621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 dotyczące świadczenia usług publicznych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1" indent="-342900">
              <a:buFont typeface="+mj-lt"/>
              <a:buAutoNum type="alphaLcParenR" startAt="4"/>
            </a:pPr>
            <a:r>
              <a:rPr lang="pl-PL" sz="1800" dirty="0" smtClean="0"/>
              <a:t>udostępnianie </a:t>
            </a:r>
            <a:r>
              <a:rPr lang="pl-PL" sz="1800" dirty="0"/>
              <a:t>e-usług bezpośrednio na portalu informacyjno-usługowym </a:t>
            </a:r>
            <a:r>
              <a:rPr lang="pl-PL" sz="1800" dirty="0" smtClean="0"/>
              <a:t>lub przez </a:t>
            </a:r>
            <a:r>
              <a:rPr lang="pl-PL" sz="1800" dirty="0"/>
              <a:t>wskazanie tam odnośnika do e-usługi udostępnionej w ramach własnego dziedzinowego systemu teleinformatycznego i ujednolicenie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opisów e-usług </a:t>
            </a:r>
            <a:r>
              <a:rPr lang="pl-PL" sz="1800" dirty="0"/>
              <a:t>bez względu na sposób ich udostępniania,</a:t>
            </a:r>
          </a:p>
          <a:p>
            <a:pPr marL="800100" lvl="1" indent="-342900">
              <a:buFont typeface="+mj-lt"/>
              <a:buAutoNum type="alphaLcParenR" startAt="4"/>
            </a:pPr>
            <a:r>
              <a:rPr lang="pl-PL" sz="1800" dirty="0" smtClean="0"/>
              <a:t>mobilność </a:t>
            </a:r>
            <a:r>
              <a:rPr lang="pl-PL" sz="1800" dirty="0"/>
              <a:t>usług – obowiązek takiego projektowania e-usług, by była możliwość skorzystania z nich również za pomocą aplikacji dedykowanych dla telefonów komórkowych</a:t>
            </a:r>
            <a:r>
              <a:rPr lang="pl-PL" sz="1800" dirty="0" smtClean="0"/>
              <a:t>,</a:t>
            </a:r>
          </a:p>
          <a:p>
            <a:pPr marL="800100" lvl="1" indent="-342900">
              <a:buFont typeface="+mj-lt"/>
              <a:buAutoNum type="alphaLcParenR" startAt="4"/>
            </a:pPr>
            <a:r>
              <a:rPr lang="pl-PL" sz="1800" dirty="0"/>
              <a:t>stosowanie mechanizmów zapewniających ergonomię e-usług, w tym dostępność dla osób niewidomych i niesłyszących oraz niesprawnych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ruchowo </a:t>
            </a:r>
            <a:r>
              <a:rPr lang="pl-PL" sz="1800" dirty="0"/>
              <a:t>(manualnie</a:t>
            </a:r>
            <a:r>
              <a:rPr lang="pl-PL" sz="1800" dirty="0" smtClean="0"/>
              <a:t>),</a:t>
            </a:r>
            <a:endParaRPr lang="pl-PL" sz="1800" dirty="0"/>
          </a:p>
          <a:p>
            <a:pPr marL="800100" lvl="1" indent="-342900">
              <a:buFont typeface="+mj-lt"/>
              <a:buAutoNum type="alphaLcParenR" startAt="4"/>
            </a:pPr>
            <a:r>
              <a:rPr lang="pl-PL" sz="1800" dirty="0" smtClean="0"/>
              <a:t>o </a:t>
            </a:r>
            <a:r>
              <a:rPr lang="pl-PL" sz="1800" dirty="0"/>
              <a:t>ile dostęp do e-usługi wymaga uwierzytelniania - wymóg rozpoznawania środków identyfikacji elektronicznej funkcjonujących w ramach ustalonego publicznego systemu identyfikacji we wszelkich usługach publicznych.</a:t>
            </a:r>
            <a:endParaRPr lang="pl-PL" sz="1800" dirty="0" smtClean="0"/>
          </a:p>
          <a:p>
            <a:pPr marL="800100" lvl="1" indent="-342900">
              <a:buFont typeface="+mj-lt"/>
              <a:buAutoNum type="alphaLcParenR" startAt="4"/>
            </a:pPr>
            <a:endParaRPr lang="pl-PL" sz="1800" dirty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Kodeks Cyfrowy – zakres regulacji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8FB5-9E96-4851-881E-296F432FE13B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19756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Zasady dotyczące bezpieczeństwa </a:t>
            </a:r>
            <a:br>
              <a:rPr lang="pl-PL" dirty="0" smtClean="0"/>
            </a:br>
            <a:r>
              <a:rPr lang="pl-PL" dirty="0" smtClean="0"/>
              <a:t>i ciągłości działania usług publicznych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dirty="0"/>
              <a:t>Proponuje się ustanowienie zasad mających na celu zapewnienie szeroko rozumianego bezpieczeństwa i ciągłości działania usług publicznych, w tym: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sz="1800" dirty="0" smtClean="0"/>
              <a:t>zapewnienie </a:t>
            </a:r>
            <a:r>
              <a:rPr lang="pl-PL" sz="1800" dirty="0"/>
              <a:t>stosowania aktualnych zabezpieczeń technicznych </a:t>
            </a:r>
            <a:r>
              <a:rPr lang="pl-PL" sz="1800" dirty="0" smtClean="0"/>
              <a:t>i organizacyjnych </a:t>
            </a:r>
            <a:r>
              <a:rPr lang="pl-PL" sz="1800" dirty="0"/>
              <a:t>dostosowanych każdorazowo do zidentyfikowanego uprzednio ryzyka,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sz="1800" dirty="0"/>
              <a:t>ustalenie zakresu odpowiedzialności za brak ciągłości działania usług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w </a:t>
            </a:r>
            <a:r>
              <a:rPr lang="pl-PL" sz="1800" dirty="0"/>
              <a:t>wyniku działania </a:t>
            </a:r>
            <a:r>
              <a:rPr lang="pl-PL" sz="1800" dirty="0" err="1"/>
              <a:t>cyberprzestępców</a:t>
            </a:r>
            <a:r>
              <a:rPr lang="pl-PL" sz="1800" dirty="0"/>
              <a:t> dysponujących dużym potencjałem ataku lub siły wyższej</a:t>
            </a:r>
            <a:r>
              <a:rPr lang="pl-PL" sz="1800" dirty="0" smtClean="0"/>
              <a:t>,</a:t>
            </a:r>
            <a:endParaRPr lang="pl-PL" sz="1800" dirty="0"/>
          </a:p>
          <a:p>
            <a:pPr marL="914400" lvl="1" indent="-457200">
              <a:buFont typeface="+mj-lt"/>
              <a:buAutoNum type="alphaLcParenR"/>
            </a:pPr>
            <a:r>
              <a:rPr lang="pl-PL" sz="1800" dirty="0" smtClean="0"/>
              <a:t>ustalenie </a:t>
            </a:r>
            <a:r>
              <a:rPr lang="pl-PL" sz="1800" dirty="0"/>
              <a:t>zasad i sposobów (technologii) szybkiego przywracania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ciągłości </a:t>
            </a:r>
            <a:r>
              <a:rPr lang="pl-PL" sz="1800" dirty="0"/>
              <a:t>działania usług.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Kodeks Cyfrowy – zakres regulacji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8FB5-9E96-4851-881E-296F432FE13B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10679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2773</TotalTime>
  <Words>376</Words>
  <Application>Microsoft Office PowerPoint</Application>
  <PresentationFormat>Pokaz na ekranie (4:3)</PresentationFormat>
  <Paragraphs>77</Paragraphs>
  <Slides>11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Motyw pakietu Office</vt:lpstr>
      <vt:lpstr>Kodeks Cyfrowy </vt:lpstr>
      <vt:lpstr>Zakres podmiotowy</vt:lpstr>
      <vt:lpstr>System instytucjonalny  - rola ministra właściwego do spraw informatyzacji</vt:lpstr>
      <vt:lpstr>Krajowa infrastruktura informacyjna  - kluczowe elementy</vt:lpstr>
      <vt:lpstr>Krajowa infrastruktura informacyjna  - zasady</vt:lpstr>
      <vt:lpstr>Wspólna Infrastruktura Państwa</vt:lpstr>
      <vt:lpstr>Zasady dotyczące świadczenia usług publicznych</vt:lpstr>
      <vt:lpstr>Zasady dotyczące świadczenia usług publicznych</vt:lpstr>
      <vt:lpstr>Zasady dotyczące bezpieczeństwa  i ciągłości działania usług publicznych</vt:lpstr>
      <vt:lpstr>Dotychczasowe prace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KM</dc:creator>
  <cp:lastModifiedBy>Witkowska-Krzymowska Magdalena</cp:lastModifiedBy>
  <cp:revision>456</cp:revision>
  <dcterms:created xsi:type="dcterms:W3CDTF">2017-06-25T07:14:54Z</dcterms:created>
  <dcterms:modified xsi:type="dcterms:W3CDTF">2018-01-30T06:24:20Z</dcterms:modified>
</cp:coreProperties>
</file>