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sldIdLst>
    <p:sldId id="256" r:id="rId3"/>
    <p:sldId id="324" r:id="rId4"/>
    <p:sldId id="325" r:id="rId5"/>
    <p:sldId id="327" r:id="rId6"/>
    <p:sldId id="332" r:id="rId7"/>
    <p:sldId id="326" r:id="rId8"/>
    <p:sldId id="328" r:id="rId9"/>
    <p:sldId id="329" r:id="rId10"/>
    <p:sldId id="331" r:id="rId11"/>
    <p:sldId id="333" r:id="rId12"/>
    <p:sldId id="334" r:id="rId13"/>
    <p:sldId id="335" r:id="rId14"/>
    <p:sldId id="336" r:id="rId15"/>
    <p:sldId id="330" r:id="rId16"/>
    <p:sldId id="337" r:id="rId17"/>
  </p:sldIdLst>
  <p:sldSz cx="9144000" cy="5143500" type="screen16x9"/>
  <p:notesSz cx="6858000" cy="9144000"/>
  <p:defaultTextStyle>
    <a:lvl1pPr marL="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00"/>
    <a:srgbClr val="990000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7621" autoAdjust="0"/>
  </p:normalViewPr>
  <p:slideViewPr>
    <p:cSldViewPr>
      <p:cViewPr varScale="1">
        <p:scale>
          <a:sx n="93" d="100"/>
          <a:sy n="93" d="100"/>
        </p:scale>
        <p:origin x="-520" y="-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l-PL" sz="1200"/>
            </a:lvl1pPr>
            <a:extLst/>
          </a:lstStyle>
          <a:p>
            <a:fld id="{A8ADFD5B-A66C-449C-B6E8-FB716D07777D}" type="datetimeFigureOut">
              <a:rPr lang="pl-PL"/>
              <a:pPr/>
              <a:t>2017-09-21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l-PL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6315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3369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l-PL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l-PL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l-PL">
                <a:solidFill>
                  <a:srgbClr val="FFFFFF"/>
                </a:solidFill>
              </a:rPr>
              <a:pPr algn="ctr"/>
              <a:t>2017-09-21</a:t>
            </a:fld>
            <a:endParaRPr kumimoji="0" lang="pl-PL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l-PL">
                <a:solidFill>
                  <a:schemeClr val="tx2"/>
                </a:solidFill>
              </a:rPr>
              <a:pPr/>
              <a:t>‹#›</a:t>
            </a:fld>
            <a:endParaRPr kumimoji="0" lang="pl-PL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l-PL" cap="all" baseline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l-PL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l-PL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l-PL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l-PL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l-PL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l-P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rgbClr val="FFFFFF"/>
                </a:solidFill>
              </a:rPr>
              <a:pPr/>
              <a:t>‹#›</a:t>
            </a:fld>
            <a:endParaRPr kumimoji="0" 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chemeClr val="tx2"/>
                </a:solidFill>
              </a:rPr>
              <a:pPr/>
              <a:t>‹#›</a:t>
            </a:fld>
            <a:endParaRPr kumimoji="0" lang="pl-PL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l-PL" sz="4200" b="0"/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rgbClr val="FFFFFF"/>
                </a:solidFill>
              </a:rPr>
              <a:pPr/>
              <a:t>‹#›</a:t>
            </a:fld>
            <a:endParaRPr kumimoji="0" lang="pl-PL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l-PL" sz="1800"/>
            </a:lvl1pPr>
            <a:lvl2pPr eaLnBrk="1" latinLnBrk="0" hangingPunct="1">
              <a:buNone/>
              <a:defRPr kumimoji="0" lang="pl-PL" sz="1200"/>
            </a:lvl2pPr>
            <a:lvl3pPr eaLnBrk="1" latinLnBrk="0" hangingPunct="1">
              <a:buNone/>
              <a:defRPr kumimoji="0" lang="pl-PL" sz="1000"/>
            </a:lvl3pPr>
            <a:lvl4pPr eaLnBrk="1" latinLnBrk="0" hangingPunct="1">
              <a:buNone/>
              <a:defRPr kumimoji="0" lang="pl-PL" sz="900"/>
            </a:lvl4pPr>
            <a:lvl5pPr eaLnBrk="1" latinLnBrk="0" hangingPunct="1"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Zdjęcie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l-PL"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l-PL" sz="1700"/>
            </a:lvl1pPr>
            <a:lvl2pPr eaLnBrk="1" latinLnBrk="0" hangingPunct="1">
              <a:buFontTx/>
              <a:buNone/>
              <a:defRPr kumimoji="0" lang="pl-PL" sz="1200"/>
            </a:lvl2pPr>
            <a:lvl3pPr eaLnBrk="1" latinLnBrk="0" hangingPunct="1">
              <a:buFontTx/>
              <a:buNone/>
              <a:defRPr kumimoji="0" lang="pl-PL" sz="1000"/>
            </a:lvl3pPr>
            <a:lvl4pPr eaLnBrk="1" latinLnBrk="0" hangingPunct="1">
              <a:buFontTx/>
              <a:buNone/>
              <a:defRPr kumimoji="0" lang="pl-PL" sz="900"/>
            </a:lvl4pPr>
            <a:lvl5pPr eaLnBrk="1" latinLnBrk="0" hangingPunct="1">
              <a:buFontTx/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l-PL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pl-PL"/>
              <a:pPr/>
              <a:t>2017-09-21</a:t>
            </a:fld>
            <a:endParaRPr kumimoji="0"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l-PL" sz="2800"/>
            </a:lvl1pPr>
            <a:extLst/>
          </a:lstStyle>
          <a:p>
            <a:pPr algn="ctr"/>
            <a:fld id="{8F82E0A0-C266-4798-8C8F-B9F91E9DA37E}" type="slidenum">
              <a:rPr kumimoji="0" lang="pl-PL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l-PL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pl-PL"/>
              <a:pPr/>
              <a:t>2017-09-21</a:t>
            </a:fld>
            <a:endParaRPr kumimoji="0" lang="pl-PL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l-PL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l-PL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l-PL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l-PL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l-PL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l-PL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pl-PL" sz="3600" cap="none" dirty="0" smtClean="0"/>
              <a:t>Ustawa o szczególnych rozwiązaniach zapewniających poprawę jakości i dostępności </a:t>
            </a:r>
            <a:br>
              <a:rPr lang="pl-PL" sz="3600" cap="none" dirty="0" smtClean="0"/>
            </a:br>
            <a:r>
              <a:rPr lang="pl-PL" sz="3600" cap="none" dirty="0" smtClean="0"/>
              <a:t>do świadczeń opieki zdrowotnej</a:t>
            </a:r>
            <a:endParaRPr lang="pl-PL" sz="3600" cap="none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l-PL" sz="2400" dirty="0" smtClean="0"/>
              <a:t>Związek Miast Polskich</a:t>
            </a:r>
            <a:endParaRPr lang="pl-PL" sz="24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35496" y="4558061"/>
            <a:ext cx="2097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Wrzesień 2017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 dużej chmury, mały deszcz…pieniędzy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281,8 mln zł do końca 2017 roku;</a:t>
            </a:r>
          </a:p>
          <a:p>
            <a:r>
              <a:rPr lang="pl-PL" sz="2400" dirty="0" smtClean="0"/>
              <a:t>63,8 </a:t>
            </a:r>
            <a:r>
              <a:rPr lang="pl-PL" sz="2400" dirty="0"/>
              <a:t>mln zł - na zakup sprzętu w zakresie onkologii, pediatrii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chirurgii dla oddziałów klinicznych w szpitalach klinicznych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na bazie obcej oraz centrów </a:t>
            </a:r>
            <a:r>
              <a:rPr lang="pl-PL" sz="2400" dirty="0" smtClean="0"/>
              <a:t>onkologii;</a:t>
            </a:r>
          </a:p>
          <a:p>
            <a:r>
              <a:rPr lang="pl-PL" sz="2400" dirty="0" smtClean="0"/>
              <a:t>60 </a:t>
            </a:r>
            <a:r>
              <a:rPr lang="pl-PL" sz="2400" dirty="0"/>
              <a:t>mln zł - koszt zakup sprzętu i aparatury dla oddziałów neonatologii III poziomu </a:t>
            </a:r>
            <a:r>
              <a:rPr lang="pl-PL" sz="2400" dirty="0" smtClean="0"/>
              <a:t>referencyjnego;</a:t>
            </a:r>
          </a:p>
          <a:p>
            <a:r>
              <a:rPr lang="pl-PL" sz="2400" dirty="0" smtClean="0"/>
              <a:t>12 </a:t>
            </a:r>
            <a:r>
              <a:rPr lang="pl-PL" sz="2400" dirty="0"/>
              <a:t>do 24 mln zł - koszt zakupu 16 </a:t>
            </a:r>
            <a:r>
              <a:rPr lang="pl-PL" sz="2400" dirty="0" err="1"/>
              <a:t>dentobusów</a:t>
            </a:r>
            <a:r>
              <a:rPr lang="pl-PL" sz="2400" dirty="0"/>
              <a:t>, po jednym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dla </a:t>
            </a:r>
            <a:r>
              <a:rPr lang="pl-PL" sz="2400" dirty="0"/>
              <a:t>każdego województwa w zależności od ceny </a:t>
            </a:r>
            <a:r>
              <a:rPr lang="pl-PL" sz="2400" dirty="0" err="1" smtClean="0"/>
              <a:t>dentobusu</a:t>
            </a:r>
            <a:r>
              <a:rPr lang="pl-PL" sz="2400" dirty="0" smtClean="0"/>
              <a:t>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93406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Kieszenie są </a:t>
            </a:r>
            <a:r>
              <a:rPr lang="pl-PL" smtClean="0"/>
              <a:t>trzy: BP, NFZ </a:t>
            </a:r>
            <a:r>
              <a:rPr lang="pl-PL" dirty="0" smtClean="0"/>
              <a:t>i JST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134 </a:t>
            </a:r>
            <a:r>
              <a:rPr lang="pl-PL" sz="2400" dirty="0"/>
              <a:t>mln zł - koszt doposażenia gabinetów profilaktyki zdrowotnej w 20 tys. szkół </a:t>
            </a:r>
            <a:r>
              <a:rPr lang="pl-PL" sz="2400" dirty="0" smtClean="0"/>
              <a:t>(z 23 tys. szkół prowadzonych przez JST jest </a:t>
            </a:r>
            <a:r>
              <a:rPr lang="pl-PL" sz="2400" dirty="0"/>
              <a:t>ok 23 tys., w części z nich są już </a:t>
            </a:r>
            <a:r>
              <a:rPr lang="pl-PL" sz="2400" dirty="0" smtClean="0"/>
              <a:t>gabinety); </a:t>
            </a:r>
          </a:p>
          <a:p>
            <a:r>
              <a:rPr lang="pl-PL" sz="2400" dirty="0" smtClean="0"/>
              <a:t>Koszt </a:t>
            </a:r>
            <a:r>
              <a:rPr lang="pl-PL" sz="2400" dirty="0"/>
              <a:t>wyposażenia gabinetu profilaktyki zdrowotnej w </a:t>
            </a:r>
            <a:r>
              <a:rPr lang="pl-PL" sz="2400" dirty="0" smtClean="0"/>
              <a:t>szkole wynosi </a:t>
            </a:r>
            <a:r>
              <a:rPr lang="pl-PL" sz="2400" dirty="0"/>
              <a:t>6 700 </a:t>
            </a:r>
            <a:r>
              <a:rPr lang="pl-PL" sz="2400" dirty="0" smtClean="0"/>
              <a:t>zł;</a:t>
            </a:r>
            <a:endParaRPr lang="pl-PL" sz="2400" dirty="0"/>
          </a:p>
          <a:p>
            <a:r>
              <a:rPr lang="pl-PL" sz="2400" dirty="0" smtClean="0"/>
              <a:t>Koszty  </a:t>
            </a:r>
            <a:r>
              <a:rPr lang="pl-PL" sz="2400" dirty="0"/>
              <a:t>funkcjonowania  gabinetów  </a:t>
            </a:r>
            <a:r>
              <a:rPr lang="pl-PL" sz="2400" dirty="0" smtClean="0"/>
              <a:t>profilaktyki zdrowotnej </a:t>
            </a:r>
            <a:r>
              <a:rPr lang="pl-PL" sz="2400" dirty="0"/>
              <a:t>będą pokrywane przez szkołę (jest to obowiązek wynikający z ustawy z dnia </a:t>
            </a:r>
            <a:r>
              <a:rPr lang="pl-PL" sz="2400" dirty="0" smtClean="0"/>
              <a:t>14 grudnia </a:t>
            </a:r>
            <a:r>
              <a:rPr lang="pl-PL" sz="2400" dirty="0"/>
              <a:t>2016 r. Prawo oświatowe</a:t>
            </a:r>
            <a:r>
              <a:rPr lang="pl-PL" sz="2400" dirty="0" smtClean="0"/>
              <a:t>);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7212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Zabójcze terminy wnioskowania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739480"/>
          </a:xfrm>
        </p:spPr>
        <p:txBody>
          <a:bodyPr>
            <a:normAutofit fontScale="55000" lnSpcReduction="20000"/>
          </a:bodyPr>
          <a:lstStyle/>
          <a:p>
            <a:r>
              <a:rPr lang="pl-PL" sz="4400" b="1" dirty="0" smtClean="0">
                <a:solidFill>
                  <a:srgbClr val="C00000"/>
                </a:solidFill>
              </a:rPr>
              <a:t>JST w </a:t>
            </a:r>
            <a:r>
              <a:rPr lang="pl-PL" sz="4400" b="1" dirty="0">
                <a:solidFill>
                  <a:srgbClr val="C00000"/>
                </a:solidFill>
              </a:rPr>
              <a:t>terminie 5 dni od dnia wejścia w życie ustawy przekazują wojewodzie wnioski </a:t>
            </a:r>
            <a:r>
              <a:rPr lang="pl-PL" sz="4400" dirty="0"/>
              <a:t>dotyczące dotacji, które zawierają m.in.:  dane identyfikacyjne jednostki samorządu terytorialnego; nazwę i adres szkoły;  wnioskowaną kwotę dofinansowania; </a:t>
            </a:r>
            <a:r>
              <a:rPr lang="pl-PL" sz="4400" b="1" dirty="0">
                <a:solidFill>
                  <a:srgbClr val="C00000"/>
                </a:solidFill>
              </a:rPr>
              <a:t>oświadczenie, że gabinet profilaktyki zdrowotnej w szkole będzie prowadzony przez podmiot wykonujący działalność leczniczą udzielający świadczeń zdrowotnych z zakresu świadczeń gwarantowanych pielęgniarki  lub higienistki  </a:t>
            </a:r>
            <a:r>
              <a:rPr lang="pl-PL" sz="4400" b="1" dirty="0" smtClean="0">
                <a:solidFill>
                  <a:srgbClr val="C00000"/>
                </a:solidFill>
              </a:rPr>
              <a:t>szkolnej</a:t>
            </a:r>
            <a:r>
              <a:rPr lang="pl-PL" sz="4400" b="1" dirty="0" smtClean="0"/>
              <a:t>;</a:t>
            </a:r>
          </a:p>
          <a:p>
            <a:r>
              <a:rPr lang="pl-PL" sz="4400" dirty="0" smtClean="0"/>
              <a:t>Do </a:t>
            </a:r>
            <a:r>
              <a:rPr lang="pl-PL" sz="4400" dirty="0"/>
              <a:t>wniosku dołącza się uzasadnienie wnioskowanej kwoty dofinansowania, zawierające wykaz oraz cenę planowanego do zakupienia </a:t>
            </a:r>
            <a:r>
              <a:rPr lang="pl-PL" sz="4400" dirty="0" smtClean="0"/>
              <a:t>sprzętu;</a:t>
            </a:r>
            <a:r>
              <a:rPr lang="pl-PL" sz="3800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577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Zabójcze terminy wnioskowania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3200" dirty="0" smtClean="0"/>
              <a:t>Wojewoda, </a:t>
            </a:r>
            <a:r>
              <a:rPr lang="pl-PL" sz="3200" b="1" dirty="0" smtClean="0">
                <a:solidFill>
                  <a:srgbClr val="C00000"/>
                </a:solidFill>
              </a:rPr>
              <a:t>do </a:t>
            </a:r>
            <a:r>
              <a:rPr lang="pl-PL" sz="3200" b="1" dirty="0">
                <a:solidFill>
                  <a:srgbClr val="C00000"/>
                </a:solidFill>
              </a:rPr>
              <a:t>dnia 3 października 2017 r. </a:t>
            </a:r>
            <a:r>
              <a:rPr lang="pl-PL" sz="3200" dirty="0"/>
              <a:t>przekazuje ministrowi właściwemu do spraw zdrowia, wniosek o uruchomienie środków  z budżetu państwa kierowany do ministra właściwego do spraw </a:t>
            </a:r>
            <a:r>
              <a:rPr lang="pl-PL" sz="3200" dirty="0" smtClean="0"/>
              <a:t>budżetu;</a:t>
            </a:r>
          </a:p>
          <a:p>
            <a:r>
              <a:rPr lang="pl-PL" sz="3200" dirty="0" smtClean="0"/>
              <a:t>Minister </a:t>
            </a:r>
            <a:r>
              <a:rPr lang="pl-PL" sz="3200" dirty="0"/>
              <a:t>właściwy do spraw zdrowia po zatwierdzeniu wniosku, przekazuje go, </a:t>
            </a:r>
            <a:r>
              <a:rPr lang="pl-PL" sz="3200" dirty="0" smtClean="0"/>
              <a:t>w </a:t>
            </a:r>
            <a:r>
              <a:rPr lang="pl-PL" sz="3200" dirty="0"/>
              <a:t>terminie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>
                <a:solidFill>
                  <a:srgbClr val="C00000"/>
                </a:solidFill>
              </a:rPr>
              <a:t>do </a:t>
            </a:r>
            <a:r>
              <a:rPr lang="pl-PL" sz="3200" b="1" dirty="0">
                <a:solidFill>
                  <a:srgbClr val="C00000"/>
                </a:solidFill>
              </a:rPr>
              <a:t>dnia </a:t>
            </a:r>
            <a:r>
              <a:rPr lang="pl-PL" sz="3200" b="1" dirty="0" smtClean="0">
                <a:solidFill>
                  <a:srgbClr val="C00000"/>
                </a:solidFill>
              </a:rPr>
              <a:t>10 października </a:t>
            </a:r>
            <a:r>
              <a:rPr lang="pl-PL" sz="3200" b="1" dirty="0">
                <a:solidFill>
                  <a:srgbClr val="C00000"/>
                </a:solidFill>
              </a:rPr>
              <a:t>2017 r</a:t>
            </a:r>
            <a:r>
              <a:rPr lang="pl-PL" sz="3200" dirty="0"/>
              <a:t>„ do ministra </a:t>
            </a:r>
            <a:r>
              <a:rPr lang="pl-PL" sz="3200" dirty="0" smtClean="0"/>
              <a:t>finansów;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80373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Wejście w życie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Pilne </a:t>
            </a:r>
            <a:r>
              <a:rPr lang="pl-PL" sz="9600" dirty="0"/>
              <a:t>wejście w życie ustawy z dniem następującym po dniu ogłoszenia wynika z krótkiego czasu na realizację zadań w niej określonych i możliwości ich sfinansowania do </a:t>
            </a:r>
            <a:r>
              <a:rPr lang="pl-PL" sz="9600" dirty="0" smtClean="0"/>
              <a:t>31.12.17r.;</a:t>
            </a:r>
          </a:p>
          <a:p>
            <a:r>
              <a:rPr lang="pl-PL" sz="9600" dirty="0" smtClean="0"/>
              <a:t>Wskazane </a:t>
            </a:r>
            <a:r>
              <a:rPr lang="pl-PL" sz="9600" dirty="0"/>
              <a:t>w projekcie terminy wnioskowania o środki z rezerwy celowej wynikają z realnej możliwości opracowania stosownych wniosków od przewidywanego dnia wejścia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w </a:t>
            </a:r>
            <a:r>
              <a:rPr lang="pl-PL" sz="9600" dirty="0"/>
              <a:t>życie </a:t>
            </a:r>
            <a:r>
              <a:rPr lang="pl-PL" sz="9600" dirty="0" smtClean="0"/>
              <a:t>ustawy;</a:t>
            </a:r>
          </a:p>
          <a:p>
            <a:r>
              <a:rPr lang="pl-PL" sz="9600" dirty="0" smtClean="0"/>
              <a:t>Ponadto</a:t>
            </a:r>
            <a:r>
              <a:rPr lang="pl-PL" sz="9600" dirty="0"/>
              <a:t>, zakupy sprzętu i aparatury medycznej muszą być dokonywane z zastosowaniem procedur wynikających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z </a:t>
            </a:r>
            <a:r>
              <a:rPr lang="pl-PL" sz="9600" dirty="0"/>
              <a:t>przepisów o zamówieniach </a:t>
            </a:r>
            <a:r>
              <a:rPr lang="pl-PL" sz="9600" dirty="0" smtClean="0"/>
              <a:t>publicznych;</a:t>
            </a:r>
          </a:p>
          <a:p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35797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Marek Wójcik</a:t>
            </a:r>
          </a:p>
          <a:p>
            <a:r>
              <a:rPr lang="pl-PL" dirty="0" smtClean="0"/>
              <a:t>mw@zmp.poznan.pl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Dziękuję za uwagę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6147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Zwiększenie </a:t>
            </a:r>
            <a:r>
              <a:rPr lang="pl-PL" sz="9600" dirty="0"/>
              <a:t>środków finansowych przeznaczonych na wyposażenie w sprzęt i aparaturę </a:t>
            </a:r>
            <a:r>
              <a:rPr lang="pl-PL" sz="9600" dirty="0" smtClean="0"/>
              <a:t>medyczną;</a:t>
            </a:r>
          </a:p>
          <a:p>
            <a:r>
              <a:rPr lang="pl-PL" sz="9600" dirty="0" smtClean="0"/>
              <a:t>Umożliwienie ministrowi zdrowia przekazywania </a:t>
            </a:r>
            <a:r>
              <a:rPr lang="pl-PL" sz="9600" dirty="0"/>
              <a:t>dotacji na sprzęt </a:t>
            </a:r>
            <a:r>
              <a:rPr lang="pl-PL" sz="9600" dirty="0" smtClean="0"/>
              <a:t>i aparaturę medyczną: podmiotom </a:t>
            </a:r>
            <a:r>
              <a:rPr lang="pl-PL" sz="9600" dirty="0"/>
              <a:t>leczniczym przez niego utworzonym lub nadzorowanym </a:t>
            </a:r>
            <a:r>
              <a:rPr lang="pl-PL" sz="9600" dirty="0" smtClean="0"/>
              <a:t>(m.in. instytuty badawcze), ale </a:t>
            </a:r>
            <a:r>
              <a:rPr lang="pl-PL" sz="9600" dirty="0"/>
              <a:t>także innym, które udzielają świadczeń opieki zdrowotnej najbardziej obecnie istotnych dla zdrowia publicznego np.: ośrodkom </a:t>
            </a:r>
            <a:r>
              <a:rPr lang="pl-PL" sz="9600" dirty="0" smtClean="0"/>
              <a:t>onkologicznym;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613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Diagnoza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Stan infrastruktury </a:t>
            </a:r>
            <a:r>
              <a:rPr lang="pl-PL" sz="9600" dirty="0"/>
              <a:t>w ochronie zdrowia </a:t>
            </a:r>
            <a:r>
              <a:rPr lang="pl-PL" sz="9600" dirty="0" smtClean="0"/>
              <a:t>jest niezadowalający;</a:t>
            </a:r>
          </a:p>
          <a:p>
            <a:r>
              <a:rPr lang="pl-PL" sz="9600" dirty="0" smtClean="0"/>
              <a:t>Zmieniająca </a:t>
            </a:r>
            <a:r>
              <a:rPr lang="pl-PL" sz="9600" dirty="0"/>
              <a:t>się sytuacja epidemiologiczno-demograficzna kraju wymaga </a:t>
            </a:r>
            <a:r>
              <a:rPr lang="pl-PL" sz="9600" dirty="0" smtClean="0"/>
              <a:t>zoptymalizowania alokacji </a:t>
            </a:r>
            <a:r>
              <a:rPr lang="pl-PL" sz="9600" dirty="0"/>
              <a:t>zasobów ochrony </a:t>
            </a:r>
            <a:r>
              <a:rPr lang="pl-PL" sz="9600" dirty="0" smtClean="0"/>
              <a:t>zdrowia (dostosowanie </a:t>
            </a:r>
            <a:r>
              <a:rPr lang="pl-PL" sz="9600" dirty="0"/>
              <a:t>potencjału diagnostyczno-leczniczego do potrzeb społeczeństwa, nowych technologii medycznych oraz </a:t>
            </a:r>
            <a:r>
              <a:rPr lang="pl-PL" sz="9600" dirty="0" smtClean="0"/>
              <a:t>informatycznych);</a:t>
            </a:r>
          </a:p>
          <a:p>
            <a:r>
              <a:rPr lang="pl-PL" sz="9600" dirty="0" smtClean="0"/>
              <a:t>Dynamiczny </a:t>
            </a:r>
            <a:r>
              <a:rPr lang="pl-PL" sz="9600" dirty="0"/>
              <a:t>rozwój nowych metod terapeutyczno-diagnostycznych oraz nowych technologii </a:t>
            </a:r>
            <a:r>
              <a:rPr lang="pl-PL" sz="9600" dirty="0" smtClean="0"/>
              <a:t>medycznych;</a:t>
            </a:r>
          </a:p>
          <a:p>
            <a:r>
              <a:rPr lang="pl-PL" sz="9600" dirty="0" smtClean="0"/>
              <a:t>Konieczność </a:t>
            </a:r>
            <a:r>
              <a:rPr lang="pl-PL" sz="9600" dirty="0" err="1" smtClean="0"/>
              <a:t>modernizwoania</a:t>
            </a:r>
            <a:r>
              <a:rPr lang="pl-PL" sz="9600" dirty="0" smtClean="0"/>
              <a:t> </a:t>
            </a:r>
            <a:r>
              <a:rPr lang="pl-PL" sz="9600" dirty="0" err="1" smtClean="0"/>
              <a:t>infrestrukturym</a:t>
            </a:r>
            <a:r>
              <a:rPr lang="pl-PL" sz="9600" dirty="0" smtClean="0"/>
              <a:t> w celu </a:t>
            </a:r>
            <a:r>
              <a:rPr lang="pl-PL" sz="9600" dirty="0"/>
              <a:t>poprawy jakości </a:t>
            </a:r>
            <a:r>
              <a:rPr lang="pl-PL" sz="9600" dirty="0" smtClean="0"/>
              <a:t>i poziomu </a:t>
            </a:r>
            <a:r>
              <a:rPr lang="pl-PL" sz="9600" dirty="0"/>
              <a:t>udzielanych świadczeń </a:t>
            </a:r>
            <a:r>
              <a:rPr lang="pl-PL" sz="9600" dirty="0" smtClean="0"/>
              <a:t>medycznych;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100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Zakupy sprzętu i aparatury medycznej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Istotna </a:t>
            </a:r>
            <a:r>
              <a:rPr lang="pl-PL" sz="9600" dirty="0"/>
              <a:t>część środków finansowych przeznaczonych </a:t>
            </a:r>
            <a:r>
              <a:rPr lang="pl-PL" sz="9600" dirty="0" smtClean="0"/>
              <a:t>zostanie                              na </a:t>
            </a:r>
            <a:r>
              <a:rPr lang="pl-PL" sz="9600" dirty="0"/>
              <a:t>zakup sprzętu i aparatury medycznej posłuży unowocześnieniu możliwości diagnostycznych i terapeutycznych wybranych </a:t>
            </a:r>
            <a:r>
              <a:rPr lang="pl-PL" sz="9600" dirty="0" smtClean="0"/>
              <a:t>dziedzin: pediatrii </a:t>
            </a:r>
            <a:r>
              <a:rPr lang="pl-PL" sz="9600" dirty="0"/>
              <a:t>i chirurgii </a:t>
            </a:r>
            <a:r>
              <a:rPr lang="pl-PL" sz="9600" dirty="0" smtClean="0"/>
              <a:t>dziecięca, onkologia;</a:t>
            </a:r>
          </a:p>
          <a:p>
            <a:r>
              <a:rPr lang="pl-PL" sz="9600" dirty="0" smtClean="0"/>
              <a:t>Planowane </a:t>
            </a:r>
            <a:r>
              <a:rPr lang="pl-PL" sz="9600" dirty="0"/>
              <a:t>zakupy stawiają na nową jakość, czyli sprzęt do diagnostyki i małoinwazyjnego leczenia, taki jak: laparoskopy, torakoskopy, </a:t>
            </a:r>
            <a:r>
              <a:rPr lang="pl-PL" sz="9600" dirty="0" err="1"/>
              <a:t>histeroskopy</a:t>
            </a:r>
            <a:r>
              <a:rPr lang="pl-PL" sz="9600" dirty="0"/>
              <a:t>, gastroskopy, </a:t>
            </a:r>
            <a:r>
              <a:rPr lang="pl-PL" sz="9600" dirty="0" err="1"/>
              <a:t>kolonoskopy</a:t>
            </a:r>
            <a:r>
              <a:rPr lang="pl-PL" sz="9600" dirty="0"/>
              <a:t>, itd.,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a </a:t>
            </a:r>
            <a:r>
              <a:rPr lang="pl-PL" sz="9600" dirty="0"/>
              <a:t>w przypadku dzieci także nowoczesny bezinwazyjny sprzęt </a:t>
            </a:r>
            <a:r>
              <a:rPr lang="pl-PL" sz="9600" dirty="0" smtClean="0"/>
              <a:t>diagnostyczny (np</a:t>
            </a:r>
            <a:r>
              <a:rPr lang="pl-PL" sz="9600" dirty="0"/>
              <a:t>. nowoczesne </a:t>
            </a:r>
            <a:r>
              <a:rPr lang="pl-PL" sz="9600" dirty="0" smtClean="0"/>
              <a:t>ultrasonografy, a w </a:t>
            </a:r>
            <a:r>
              <a:rPr lang="pl-PL" sz="9600" dirty="0"/>
              <a:t>przypadku onkologii postawiono też </a:t>
            </a:r>
            <a:r>
              <a:rPr lang="pl-PL" sz="9600" dirty="0" smtClean="0"/>
              <a:t>na </a:t>
            </a:r>
            <a:r>
              <a:rPr lang="pl-PL" sz="9600" dirty="0"/>
              <a:t>rozwój </a:t>
            </a:r>
            <a:r>
              <a:rPr lang="pl-PL" sz="9600" dirty="0" smtClean="0"/>
              <a:t>brachyterapii;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959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w onkologii?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Świadczeniodawcy, którzy </a:t>
            </a:r>
            <a:r>
              <a:rPr lang="pl-PL" dirty="0"/>
              <a:t>realizują leczenie onkologiczne, o którym mowa w art. 32a ustawy z dnia 27 sierpnia 2004 r. o świadczeniach opieki zdrowotnej finansowanych ze środków publicznych, i osiągnęli na dzień 31 grudnia 2016 r. najwyższą wartość wykonania, w danym województwie, świadczeń opieki  zdrowotnej w ramach tego leczenia oraz posiadają w strukturze organizacyjnej oddziały o profilach: onkologia kliniczna lub chemioterapia, chirurgia onkologiczna oraz radioterapia;</a:t>
            </a:r>
          </a:p>
        </p:txBody>
      </p:sp>
    </p:spTree>
    <p:extLst>
      <p:ext uri="{BB962C8B-B14F-4D97-AF65-F5344CB8AC3E}">
        <p14:creationId xmlns:p14="http://schemas.microsoft.com/office/powerpoint/2010/main" xmlns="" val="182042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Zakupy kierowane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Wyposażenie dla </a:t>
            </a:r>
            <a:r>
              <a:rPr lang="pl-PL" sz="9600" dirty="0"/>
              <a:t>powstających Centrów Leczenia Raka Piersi;</a:t>
            </a:r>
          </a:p>
          <a:p>
            <a:r>
              <a:rPr lang="pl-PL" sz="9600" dirty="0" smtClean="0"/>
              <a:t>Wyposażenie lub doposażenie ośrodków </a:t>
            </a:r>
            <a:r>
              <a:rPr lang="pl-PL" sz="9600" dirty="0"/>
              <a:t>laseroterapii u dzieci celem leczenia wrodzonych anomalii naczyniowych, które są najczęstszą wadą </a:t>
            </a:r>
            <a:r>
              <a:rPr lang="pl-PL" sz="9600" dirty="0" smtClean="0"/>
              <a:t>wrodzoną (polskie </a:t>
            </a:r>
            <a:r>
              <a:rPr lang="pl-PL" sz="9600" dirty="0"/>
              <a:t>dzieci nadal jeżdżą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na </a:t>
            </a:r>
            <a:r>
              <a:rPr lang="pl-PL" sz="9600" dirty="0"/>
              <a:t>leczenie zagranicę, szczególnie do Niemiec, w tym także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za </a:t>
            </a:r>
            <a:r>
              <a:rPr lang="pl-PL" sz="9600" dirty="0"/>
              <a:t>środki </a:t>
            </a:r>
            <a:r>
              <a:rPr lang="pl-PL" sz="9600" dirty="0" smtClean="0"/>
              <a:t>NFZ, leczenie 1 pacjenta = kilkadziesiąt tys. euro);</a:t>
            </a:r>
            <a:endParaRPr lang="pl-PL" sz="9600" dirty="0"/>
          </a:p>
          <a:p>
            <a:r>
              <a:rPr lang="pl-PL" sz="9600" dirty="0" smtClean="0"/>
              <a:t>Zwiększenie </a:t>
            </a:r>
            <a:r>
              <a:rPr lang="pl-PL" sz="9600" dirty="0"/>
              <a:t>środków finansowych na wyposażenie w sprzęt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i </a:t>
            </a:r>
            <a:r>
              <a:rPr lang="pl-PL" sz="9600" dirty="0"/>
              <a:t>aparaturę medyczną dla świadczeniodawców, którzy udzielają świadczeń zdrowotnych w zakresie leczenia szpitalnego z przeznaczeniem dla oddziałów neonatologii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III </a:t>
            </a:r>
            <a:r>
              <a:rPr lang="pl-PL" sz="9600" dirty="0"/>
              <a:t>poziomu </a:t>
            </a:r>
            <a:r>
              <a:rPr lang="pl-PL" sz="9600" dirty="0" smtClean="0"/>
              <a:t>referencyjnego;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188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Gabinety szkolne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Projekt </a:t>
            </a:r>
            <a:r>
              <a:rPr lang="pl-PL" sz="9600" dirty="0"/>
              <a:t>przewiduje także realizację nowego zadania, jakim jest wyposażenia gabinetów profilaktyki zdrowotnej w szkołach, prowadzonych przez </a:t>
            </a:r>
            <a:r>
              <a:rPr lang="pl-PL" sz="9600" dirty="0" smtClean="0"/>
              <a:t>samorządy terytorialne;</a:t>
            </a:r>
          </a:p>
          <a:p>
            <a:r>
              <a:rPr lang="pl-PL" sz="9600" dirty="0" smtClean="0"/>
              <a:t>Obowiązek JST i szkoły (od 2016r.) – zapewnienie uczniom możliwość </a:t>
            </a:r>
            <a:r>
              <a:rPr lang="pl-PL" sz="9600" dirty="0"/>
              <a:t>korzystania z gabinetu profilaktyki </a:t>
            </a:r>
            <a:r>
              <a:rPr lang="pl-PL" sz="9600" dirty="0" smtClean="0"/>
              <a:t>zdrowotnej;</a:t>
            </a:r>
          </a:p>
          <a:p>
            <a:r>
              <a:rPr lang="pl-PL" sz="9600" dirty="0" smtClean="0"/>
              <a:t>Kwota </a:t>
            </a:r>
            <a:r>
              <a:rPr lang="pl-PL" sz="9600" dirty="0"/>
              <a:t>dotacji na dofinansowanie  zadań  własnych  bieżących  i inwestycyjnych nie może stanowić więcej niż </a:t>
            </a:r>
            <a:r>
              <a:rPr lang="pl-PL" sz="9600" dirty="0" smtClean="0"/>
              <a:t>80 proc. </a:t>
            </a:r>
            <a:r>
              <a:rPr lang="pl-PL" sz="9600" dirty="0"/>
              <a:t>kosztów realizacji zadania, chyba że odrębne ustawy  stanowią  </a:t>
            </a:r>
            <a:r>
              <a:rPr lang="pl-PL" sz="9600" dirty="0" smtClean="0"/>
              <a:t>inaczej. Takim  </a:t>
            </a:r>
            <a:r>
              <a:rPr lang="pl-PL" sz="9600" dirty="0"/>
              <a:t>przepisem  odrębnym  jest  regulacja 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art</a:t>
            </a:r>
            <a:r>
              <a:rPr lang="pl-PL" sz="9600" dirty="0"/>
              <a:t>.  6  projektu,  która przewiduje </a:t>
            </a:r>
            <a:r>
              <a:rPr lang="pl-PL" sz="9600" dirty="0" smtClean="0"/>
              <a:t>100 proc. sfinansowanie </a:t>
            </a:r>
            <a:r>
              <a:rPr lang="pl-PL" sz="9600" dirty="0"/>
              <a:t>wyposażenia gabinetów profilaktyki </a:t>
            </a:r>
            <a:r>
              <a:rPr lang="pl-PL" sz="9600" dirty="0" smtClean="0"/>
              <a:t>zdrowotnej;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496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Dentysta w autobusie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1275606"/>
            <a:ext cx="8153400" cy="3276600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Projekt </a:t>
            </a:r>
            <a:r>
              <a:rPr lang="pl-PL" sz="9600" dirty="0"/>
              <a:t>przewiduje </a:t>
            </a:r>
            <a:r>
              <a:rPr lang="pl-PL" sz="9600" dirty="0" smtClean="0"/>
              <a:t>zakup </a:t>
            </a:r>
            <a:r>
              <a:rPr lang="pl-PL" sz="9600" dirty="0"/>
              <a:t>pojazdów, w których będą udzielane świadczenia </a:t>
            </a:r>
            <a:r>
              <a:rPr lang="pl-PL" sz="9600" dirty="0" smtClean="0"/>
              <a:t>stomatologiczne - </a:t>
            </a:r>
            <a:r>
              <a:rPr lang="pl-PL" sz="9600" dirty="0" err="1" smtClean="0"/>
              <a:t>dentobusów</a:t>
            </a:r>
            <a:r>
              <a:rPr lang="pl-PL" sz="9600" dirty="0" smtClean="0"/>
              <a:t>, </a:t>
            </a:r>
            <a:br>
              <a:rPr lang="pl-PL" sz="9600" dirty="0" smtClean="0"/>
            </a:br>
            <a:r>
              <a:rPr lang="pl-PL" sz="9600" dirty="0" smtClean="0"/>
              <a:t>które </a:t>
            </a:r>
            <a:r>
              <a:rPr lang="pl-PL" sz="9600" dirty="0"/>
              <a:t>umożliwią zapewnienie opieki stomatologicznej dzieciom w mniejszych miejscowościach, gdzie me ma gabinetu stomatologicznego w szkole, ani w najbliższej </a:t>
            </a:r>
            <a:r>
              <a:rPr lang="pl-PL" sz="9600" dirty="0" smtClean="0"/>
              <a:t>okolicy;</a:t>
            </a:r>
            <a:endParaRPr lang="pl-PL" sz="9600" dirty="0"/>
          </a:p>
          <a:p>
            <a:r>
              <a:rPr lang="pl-PL" sz="9600" dirty="0" err="1" smtClean="0"/>
              <a:t>Dentobusy</a:t>
            </a:r>
            <a:r>
              <a:rPr lang="pl-PL" sz="9600" dirty="0" smtClean="0"/>
              <a:t> </a:t>
            </a:r>
            <a:r>
              <a:rPr lang="pl-PL" sz="9600" dirty="0"/>
              <a:t>zakupione przez ministra </a:t>
            </a:r>
            <a:r>
              <a:rPr lang="pl-PL" sz="9600" dirty="0" smtClean="0"/>
              <a:t>zdrowia będą następnie </a:t>
            </a:r>
            <a:r>
              <a:rPr lang="pl-PL" sz="9600" dirty="0"/>
              <a:t>przekazywane wojewodom, którzy nieodpłatnie będą je udostępniać świadczeniodawcom, z którymi </a:t>
            </a:r>
            <a:r>
              <a:rPr lang="pl-PL" sz="9600" dirty="0" smtClean="0"/>
              <a:t>NFZ zawarł </a:t>
            </a:r>
            <a:r>
              <a:rPr lang="pl-PL" sz="9600" dirty="0"/>
              <a:t>umowę o udzielanie świadczeń   opieki   zdrowotnej  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w  </a:t>
            </a:r>
            <a:r>
              <a:rPr lang="pl-PL" sz="9600" dirty="0"/>
              <a:t>zakresie   leczenia   stomatologicznego   wykonywanego   </a:t>
            </a:r>
            <a:r>
              <a:rPr lang="pl-PL" sz="9600" dirty="0" smtClean="0"/>
              <a:t>w </a:t>
            </a:r>
            <a:r>
              <a:rPr lang="pl-PL" sz="9600" dirty="0" err="1" smtClean="0"/>
              <a:t>dentobusie</a:t>
            </a:r>
            <a:r>
              <a:rPr lang="pl-PL" sz="9600" dirty="0"/>
              <a:t> </a:t>
            </a:r>
            <a:r>
              <a:rPr lang="pl-PL" sz="9600" dirty="0" smtClean="0"/>
              <a:t>(koszty </a:t>
            </a:r>
            <a:r>
              <a:rPr lang="pl-PL" sz="9600" dirty="0"/>
              <a:t>utrzymania </a:t>
            </a:r>
            <a:r>
              <a:rPr lang="pl-PL" sz="9600" dirty="0" err="1"/>
              <a:t>dentobusu</a:t>
            </a:r>
            <a:r>
              <a:rPr lang="pl-PL" sz="9600" dirty="0"/>
              <a:t> i korzystania </a:t>
            </a:r>
            <a:r>
              <a:rPr lang="pl-PL" sz="9600" dirty="0" smtClean="0"/>
              <a:t>ponosiłby świadczeniodawca);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091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Szczepionki ochronne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r>
              <a:rPr lang="pl-PL" sz="9600" dirty="0" smtClean="0"/>
              <a:t>Wprowadzane </a:t>
            </a:r>
            <a:r>
              <a:rPr lang="pl-PL" sz="9600" dirty="0"/>
              <a:t>w art. 9 projektu zmiany w ustawie z dnia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4 </a:t>
            </a:r>
            <a:r>
              <a:rPr lang="pl-PL" sz="9600" dirty="0"/>
              <a:t>listopada 2016 r. o zmianie ustawy o świadczeniach opieki zdrowotnej finansowanych ze środków publicznych oraz niektórych innych ustaw </a:t>
            </a:r>
            <a:r>
              <a:rPr lang="pl-PL" sz="9600" dirty="0" smtClean="0"/>
              <a:t>mają </a:t>
            </a:r>
            <a:r>
              <a:rPr lang="pl-PL" sz="9600" dirty="0"/>
              <a:t>na celu zwiększenie limitów maksymalnych wydatków na lata 2017 i 2018 ponoszonych </a:t>
            </a: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z </a:t>
            </a:r>
            <a:r>
              <a:rPr lang="pl-PL" sz="9600" dirty="0"/>
              <a:t>budżetu państwa na zakup szczepionek do przeprowadzenia obowiązkowych szczepień ochronnych, zgodnie z ustalonym na dany rok Programem Szczepień </a:t>
            </a:r>
            <a:r>
              <a:rPr lang="pl-PL" sz="9600" dirty="0" smtClean="0"/>
              <a:t>Ochronnych (pneumokoki – dzieci urodzone po 31 grudnia 2016r., zakup </a:t>
            </a:r>
            <a:r>
              <a:rPr lang="pl-PL" sz="9600" dirty="0" err="1" smtClean="0"/>
              <a:t>szczepinek</a:t>
            </a:r>
            <a:r>
              <a:rPr lang="pl-PL" sz="9600" dirty="0" smtClean="0"/>
              <a:t> w 2017 r., szczepienie </a:t>
            </a:r>
            <a:br>
              <a:rPr lang="pl-PL" sz="9600" dirty="0" smtClean="0"/>
            </a:br>
            <a:r>
              <a:rPr lang="pl-PL" sz="9600" dirty="0" smtClean="0"/>
              <a:t>po 1 styczna 2017r.);</a:t>
            </a:r>
            <a:endParaRPr lang="pl-PL" sz="9600" dirty="0"/>
          </a:p>
        </p:txBody>
      </p:sp>
    </p:spTree>
    <p:extLst>
      <p:ext uri="{BB962C8B-B14F-4D97-AF65-F5344CB8AC3E}">
        <p14:creationId xmlns:p14="http://schemas.microsoft.com/office/powerpoint/2010/main" xmlns="" val="26349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16x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B9E7532-36DA-4A41-AA9C-BBE1C4A31F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panoramiczna</Template>
  <TotalTime>0</TotalTime>
  <Words>706</Words>
  <Application>Microsoft Office PowerPoint</Application>
  <PresentationFormat>Pokaz na ekranie (16:9)</PresentationFormat>
  <Paragraphs>60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WidescreenPresentation16x9</vt:lpstr>
      <vt:lpstr>Ustawa o szczególnych rozwiązaniach zapewniających poprawę jakości i dostępności  do świadczeń opieki zdrowotnej</vt:lpstr>
      <vt:lpstr>Cele</vt:lpstr>
      <vt:lpstr>Diagnoza</vt:lpstr>
      <vt:lpstr>Zakupy sprzętu i aparatury medycznej</vt:lpstr>
      <vt:lpstr>Kto w onkologii?</vt:lpstr>
      <vt:lpstr>Zakupy kierowane</vt:lpstr>
      <vt:lpstr>Gabinety szkolne</vt:lpstr>
      <vt:lpstr>Dentysta w autobusie</vt:lpstr>
      <vt:lpstr>Szczepionki ochronne</vt:lpstr>
      <vt:lpstr>Z dużej chmury, mały deszcz…pieniędzy</vt:lpstr>
      <vt:lpstr>Kieszenie są trzy: BP, NFZ i JST</vt:lpstr>
      <vt:lpstr>Zabójcze terminy wnioskowania</vt:lpstr>
      <vt:lpstr>Zabójcze terminy wnioskowania</vt:lpstr>
      <vt:lpstr>Wejście w życie 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2017-06-15T21:08:06Z</dcterms:created>
  <dcterms:modified xsi:type="dcterms:W3CDTF">2017-09-21T12:04:31Z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