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73" r:id="rId15"/>
    <p:sldId id="270" r:id="rId16"/>
    <p:sldId id="271" r:id="rId17"/>
  </p:sldIdLst>
  <p:sldSz cx="9144000" cy="6858000" type="screen4x3"/>
  <p:notesSz cx="6858000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BD040-002A-49B3-A6FF-02421FE068BF}" type="datetimeFigureOut">
              <a:rPr lang="pl-PL" smtClean="0"/>
              <a:t>16.05.2017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4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56D40-928E-431D-819F-F50F5E603C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6109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103A5-35C9-4937-BD75-309A57E90F5C}" type="datetimeFigureOut">
              <a:rPr lang="pl-PL" smtClean="0"/>
              <a:t>16.05.2017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1" y="4714876"/>
            <a:ext cx="5486400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4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E2F38-25C2-474E-B556-4B23E5FDA1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8567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E2F38-25C2-474E-B556-4B23E5FDA16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53593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E2F38-25C2-474E-B556-4B23E5FDA16E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62129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E2F38-25C2-474E-B556-4B23E5FDA16E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56635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E2F38-25C2-474E-B556-4B23E5FDA16E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55741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E2F38-25C2-474E-B556-4B23E5FDA16E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4258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E2F38-25C2-474E-B556-4B23E5FDA16E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43772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E2F38-25C2-474E-B556-4B23E5FDA16E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74792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E2F38-25C2-474E-B556-4B23E5FDA16E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1521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E2F38-25C2-474E-B556-4B23E5FDA16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6506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E2F38-25C2-474E-B556-4B23E5FDA16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5510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E2F38-25C2-474E-B556-4B23E5FDA16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980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E2F38-25C2-474E-B556-4B23E5FDA16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2916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E2F38-25C2-474E-B556-4B23E5FDA16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7751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E2F38-25C2-474E-B556-4B23E5FDA16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56675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E2F38-25C2-474E-B556-4B23E5FDA16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9183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E2F38-25C2-474E-B556-4B23E5FDA16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9507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797F-1875-4D09-9660-2A4B7BF6AF2B}" type="datetimeFigureOut">
              <a:rPr lang="pl-PL" smtClean="0"/>
              <a:t>16.05.2017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FA8B-41B6-46F9-B0A2-7E10B85682A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797F-1875-4D09-9660-2A4B7BF6AF2B}" type="datetimeFigureOut">
              <a:rPr lang="pl-PL" smtClean="0"/>
              <a:t>16.05.2017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FA8B-41B6-46F9-B0A2-7E10B85682A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797F-1875-4D09-9660-2A4B7BF6AF2B}" type="datetimeFigureOut">
              <a:rPr lang="pl-PL" smtClean="0"/>
              <a:t>16.05.2017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FA8B-41B6-46F9-B0A2-7E10B85682A0}" type="slidenum">
              <a:rPr lang="pl-PL" smtClean="0"/>
              <a:t>‹#›</a:t>
            </a:fld>
            <a:endParaRPr lang="pl-P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797F-1875-4D09-9660-2A4B7BF6AF2B}" type="datetimeFigureOut">
              <a:rPr lang="pl-PL" smtClean="0"/>
              <a:t>16.05.2017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FA8B-41B6-46F9-B0A2-7E10B85682A0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797F-1875-4D09-9660-2A4B7BF6AF2B}" type="datetimeFigureOut">
              <a:rPr lang="pl-PL" smtClean="0"/>
              <a:t>16.05.2017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FA8B-41B6-46F9-B0A2-7E10B85682A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797F-1875-4D09-9660-2A4B7BF6AF2B}" type="datetimeFigureOut">
              <a:rPr lang="pl-PL" smtClean="0"/>
              <a:t>16.05.2017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FA8B-41B6-46F9-B0A2-7E10B85682A0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797F-1875-4D09-9660-2A4B7BF6AF2B}" type="datetimeFigureOut">
              <a:rPr lang="pl-PL" smtClean="0"/>
              <a:t>16.05.2017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FA8B-41B6-46F9-B0A2-7E10B85682A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797F-1875-4D09-9660-2A4B7BF6AF2B}" type="datetimeFigureOut">
              <a:rPr lang="pl-PL" smtClean="0"/>
              <a:t>16.05.2017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FA8B-41B6-46F9-B0A2-7E10B85682A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797F-1875-4D09-9660-2A4B7BF6AF2B}" type="datetimeFigureOut">
              <a:rPr lang="pl-PL" smtClean="0"/>
              <a:t>16.05.2017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FA8B-41B6-46F9-B0A2-7E10B85682A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797F-1875-4D09-9660-2A4B7BF6AF2B}" type="datetimeFigureOut">
              <a:rPr lang="pl-PL" smtClean="0"/>
              <a:t>16.05.2017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FA8B-41B6-46F9-B0A2-7E10B85682A0}" type="slidenum">
              <a:rPr lang="pl-PL" smtClean="0"/>
              <a:t>‹#›</a:t>
            </a:fld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797F-1875-4D09-9660-2A4B7BF6AF2B}" type="datetimeFigureOut">
              <a:rPr lang="pl-PL" smtClean="0"/>
              <a:t>16.05.2017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FA8B-41B6-46F9-B0A2-7E10B85682A0}" type="slidenum">
              <a:rPr lang="pl-PL" smtClean="0"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0C3797F-1875-4D09-9660-2A4B7BF6AF2B}" type="datetimeFigureOut">
              <a:rPr lang="pl-PL" smtClean="0"/>
              <a:t>16.05.2017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151FA8B-41B6-46F9-B0A2-7E10B85682A0}" type="slidenum">
              <a:rPr lang="pl-PL" smtClean="0"/>
              <a:t>‹#›</a:t>
            </a:fld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ll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3672408"/>
          </a:xfrm>
        </p:spPr>
        <p:txBody>
          <a:bodyPr>
            <a:noAutofit/>
          </a:bodyPr>
          <a:lstStyle/>
          <a:p>
            <a:r>
              <a:rPr lang="pl-PL" sz="4800" b="1" i="1" dirty="0"/>
              <a:t>Planowanie </a:t>
            </a:r>
            <a:r>
              <a:rPr lang="pl-PL" sz="4800" b="1" i="1" dirty="0" smtClean="0"/>
              <a:t>kosztów </a:t>
            </a:r>
            <a:r>
              <a:rPr lang="pl-PL" sz="4800" b="1" i="1" dirty="0"/>
              <a:t>zadań zleconych - obliczanie kosztów roboczogodziny, przykłady</a:t>
            </a:r>
            <a:endParaRPr lang="pl-PL" sz="4800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403648" y="6165304"/>
            <a:ext cx="3384376" cy="393080"/>
          </a:xfrm>
        </p:spPr>
        <p:txBody>
          <a:bodyPr>
            <a:normAutofit lnSpcReduction="10000"/>
          </a:bodyPr>
          <a:lstStyle/>
          <a:p>
            <a:pPr algn="l"/>
            <a: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Małgorzata Bochenek</a:t>
            </a:r>
            <a:endParaRPr lang="pl-PL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943921"/>
      </p:ext>
    </p:extLst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9581542"/>
              </p:ext>
            </p:extLst>
          </p:nvPr>
        </p:nvGraphicFramePr>
        <p:xfrm>
          <a:off x="923365" y="404664"/>
          <a:ext cx="7073900" cy="4997051"/>
        </p:xfrm>
        <a:graphic>
          <a:graphicData uri="http://schemas.openxmlformats.org/drawingml/2006/table">
            <a:tbl>
              <a:tblPr/>
              <a:tblGrid>
                <a:gridCol w="3573512"/>
                <a:gridCol w="610422"/>
                <a:gridCol w="963322"/>
                <a:gridCol w="963322"/>
                <a:gridCol w="963322"/>
              </a:tblGrid>
              <a:tr h="25142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Plan wydatków na 01.01.2017 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7809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Wydatki 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Wydatki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809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Jednostka - nazwa zadania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Akronim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Wydatki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utrzymanie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na zadania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951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rzeczowe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stanowiska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ogółem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856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pracy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523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1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1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3</a:t>
                      </a:r>
                      <a:endParaRPr lang="pl-PL" sz="900" b="0" i="1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4</a:t>
                      </a:r>
                      <a:endParaRPr lang="pl-PL" sz="900" b="0" i="1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5</a:t>
                      </a:r>
                      <a:endParaRPr lang="pl-PL" sz="900" b="0" i="1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994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Wydział Organizacji i Nadzoru (OR)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4 765 755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11 305 351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16 071 106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518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Wydatki bieżące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4 765 755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11 305 351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16 071 106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9518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Koordynacja i obsługa administracyjna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569 334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569 334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5229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Obsługa przepływu poczty w Urzędzie Miasta Krakowa, udzielanie informacji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KUM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3 155 000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2 521 338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5 676 338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9042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Akty kierowania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AIP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528 667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528 667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9042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Interpelacje i realizacja uchwał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IIP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610 001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610 001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9042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Prowadzenie archiwum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ARZ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130 000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1 260 669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1 390 669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9042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Obsługa kadrowo-płacowa i BHP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KPB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2 602 671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2 602 671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9042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System zarządzania jakością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SZJ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60 000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154 533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214 533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9042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Obsługa Urzędu Miasta Krakowa w zakresie zamówień publicznych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OZP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894 668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894 668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4942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Funkcjonowanie Magistratu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FM1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>
                          <a:solidFill>
                            <a:srgbClr val="FF0000"/>
                          </a:solidFill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9042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Systemy i usługi informacyjne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SUI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341 000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935 335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1 276 335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9042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Monitorowanie procesów i zadań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MZB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440 000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325 334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765 334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9994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System zarządzania bezpieczeństwem informacji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PBI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30 000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244 000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274 000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9042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System Zarządzania Projektami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SZP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70 000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81 333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151 333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9518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Rozwój Systemu Elektronicznych Usług Publicznych w UMK i MJO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EU1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500 000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325 334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825 334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4753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Rozwój usług w ramach e-administracji świadczonych przez Urząd Miasta Krakowa dla obywateli i biznesu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RUE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39 755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8 134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47 889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8091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Informacja publiczna i prawna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IPP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244 000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244 000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Elipsa 5"/>
          <p:cNvSpPr/>
          <p:nvPr/>
        </p:nvSpPr>
        <p:spPr>
          <a:xfrm>
            <a:off x="523992" y="3643389"/>
            <a:ext cx="7776864" cy="288032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pole tekstowe 1"/>
          <p:cNvSpPr txBox="1"/>
          <p:nvPr/>
        </p:nvSpPr>
        <p:spPr>
          <a:xfrm>
            <a:off x="899592" y="5517232"/>
            <a:ext cx="7097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Suma wydatków na utrzymanie stanowisk pracy wszystkich zadań UMK wynosi </a:t>
            </a:r>
            <a:r>
              <a:rPr lang="pl-PL" b="1" dirty="0" smtClean="0"/>
              <a:t>206 993 658 zł.</a:t>
            </a:r>
            <a:endParaRPr lang="pl-PL" b="1" dirty="0"/>
          </a:p>
        </p:txBody>
      </p:sp>
      <p:sp>
        <p:nvSpPr>
          <p:cNvPr id="3" name="Elipsa 2"/>
          <p:cNvSpPr/>
          <p:nvPr/>
        </p:nvSpPr>
        <p:spPr>
          <a:xfrm>
            <a:off x="6012160" y="620688"/>
            <a:ext cx="1080120" cy="86409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/>
          <p:nvPr/>
        </p:nvSpPr>
        <p:spPr>
          <a:xfrm>
            <a:off x="251520" y="5445224"/>
            <a:ext cx="8424936" cy="792088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67446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4209478"/>
              </p:ext>
            </p:extLst>
          </p:nvPr>
        </p:nvGraphicFramePr>
        <p:xfrm>
          <a:off x="1115616" y="1052736"/>
          <a:ext cx="7061199" cy="1710690"/>
        </p:xfrm>
        <a:graphic>
          <a:graphicData uri="http://schemas.openxmlformats.org/drawingml/2006/table">
            <a:tbl>
              <a:tblPr/>
              <a:tblGrid>
                <a:gridCol w="3148184"/>
                <a:gridCol w="980634"/>
                <a:gridCol w="952072"/>
                <a:gridCol w="942551"/>
                <a:gridCol w="1037758"/>
              </a:tblGrid>
              <a:tr h="22860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Plan wydatków na 01.01.2017 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Wydatki 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Wydatki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19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Jednostka - nazwa zadania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Akronim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Wydatki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utrzymanie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na zadania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rzeczowe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stanowiska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ogółem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pracy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Urząd Stanu Cywilnego (SC)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100 000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6 100 010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6 200 010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Koordynacja i obsługa administracyjna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317 200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317 200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Obsługa mieszkańców w zakresie stanu cywilnego oraz zmiany imienia i nazwiska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USC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100 000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5 782 810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/>
                        </a:rPr>
                        <a:t>5 882 810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1002440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Przykładowe wyliczenie kosztów zadań Urzędu Stanu Cywilnego</a:t>
            </a:r>
            <a:endParaRPr lang="pl-PL" sz="2400" b="1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288007"/>
              </p:ext>
            </p:extLst>
          </p:nvPr>
        </p:nvGraphicFramePr>
        <p:xfrm>
          <a:off x="539553" y="2924945"/>
          <a:ext cx="8200949" cy="35414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2933"/>
                <a:gridCol w="2797799"/>
                <a:gridCol w="797373"/>
                <a:gridCol w="772193"/>
                <a:gridCol w="884104"/>
                <a:gridCol w="1062421"/>
                <a:gridCol w="784126"/>
              </a:tblGrid>
              <a:tr h="238481">
                <a:tc gridSpan="3"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effectLst/>
                        </a:rPr>
                        <a:t>Koordynacja i obsługa administracyjna Wydziału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54" marR="7654" marT="7654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54" marR="7654" marT="7654" marB="0" anchor="b"/>
                </a:tc>
              </a:tr>
              <a:tr h="219880">
                <a:tc>
                  <a:txBody>
                    <a:bodyPr/>
                    <a:lstStyle/>
                    <a:p>
                      <a:pPr algn="l" fontAlgn="b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54" marR="7654" marT="7654" marB="0" anchor="b"/>
                </a:tc>
              </a:tr>
              <a:tr h="43092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Numer zadania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7654" marR="7654" marT="7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Nazwa zadania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7654" marR="7654" marT="7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Sposób realizacji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7654" marR="7654" marT="7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Liczba etatów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7654" marR="7654" marT="7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Koszt (czas) jednostkowy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7654" marR="7654" marT="7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Uśredniona roboczogodzina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7654" marR="7654" marT="7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Koszt </a:t>
                      </a:r>
                      <a:endParaRPr lang="pl-PL" sz="12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pl-PL" sz="1200" u="none" strike="noStrike" dirty="0" smtClean="0">
                          <a:effectLst/>
                        </a:rPr>
                        <a:t>pracy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7654" marR="7654" marT="7654" marB="0" anchor="ctr"/>
                </a:tc>
              </a:tr>
              <a:tr h="21988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SC/000/01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Bieżąca obsługa realizacji budżetu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SW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0,10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1776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</a:rPr>
                        <a:t>45,7958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</a:rPr>
                        <a:t>8 134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</a:tr>
              <a:tr h="43092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SC/000/02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Przygotowanie i nadzór nad poleceniami służbowymi, zarządzeniami i uchwałami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SW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0,05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1776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45,7958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</a:rPr>
                        <a:t>4 067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</a:tr>
              <a:tr h="21988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SC/000/03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Obsługa kancelaryjna wydziału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SW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1,70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1776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45,7958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</a:rPr>
                        <a:t>138 267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</a:tr>
              <a:tr h="21988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SC/000/04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Obsługa sekretarska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SW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1,00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1776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45,7958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</a:rPr>
                        <a:t>81 333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</a:tr>
              <a:tr h="43092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SC/000/05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Prowadzenie Księgi Inwentarzowej Wydziału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SW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0,05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1776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45,7958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</a:rPr>
                        <a:t>4 067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</a:tr>
              <a:tr h="21988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SC/000/06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Sprawy pracownicze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SW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0,15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1776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45,7958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</a:rPr>
                        <a:t>12 200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</a:tr>
              <a:tr h="21988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SC/000/07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Interpelacje, zapytania, skargi, wnioski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SW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0,05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1776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45,7958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</a:rPr>
                        <a:t>4 067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</a:tr>
              <a:tr h="21988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SC/000/08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Koordynacja pracy Wydziału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SW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0,80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1776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45,7958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</a:rPr>
                        <a:t>65 067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4" marR="7654" marT="7654" marB="0" anchor="b"/>
                </a:tc>
              </a:tr>
              <a:tr h="45797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</a:rPr>
                        <a:t>ŁĄCZNY KOSZT ZADANIA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54" marR="7654" marT="7654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</a:rPr>
                        <a:t>3,90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effectLst/>
                        </a:rPr>
                        <a:t> 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effectLst/>
                        </a:rPr>
                        <a:t> 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54" marR="7654" marT="76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 dirty="0">
                          <a:effectLst/>
                        </a:rPr>
                        <a:t>317 200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54" marR="7654" marT="7654" marB="0" anchor="b"/>
                </a:tc>
              </a:tr>
            </a:tbl>
          </a:graphicData>
        </a:graphic>
      </p:graphicFrame>
      <p:sp>
        <p:nvSpPr>
          <p:cNvPr id="6" name="Elipsa 5"/>
          <p:cNvSpPr/>
          <p:nvPr/>
        </p:nvSpPr>
        <p:spPr>
          <a:xfrm>
            <a:off x="6088569" y="2220571"/>
            <a:ext cx="1368152" cy="216024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Elipsa 6"/>
          <p:cNvSpPr/>
          <p:nvPr/>
        </p:nvSpPr>
        <p:spPr>
          <a:xfrm>
            <a:off x="7956376" y="6258551"/>
            <a:ext cx="864096" cy="216024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13608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251520" y="332656"/>
            <a:ext cx="8640959" cy="6336704"/>
          </a:xfrm>
        </p:spPr>
        <p:txBody>
          <a:bodyPr/>
          <a:lstStyle/>
          <a:p>
            <a:r>
              <a:rPr lang="pl-PL" dirty="0"/>
              <a:t>Planowanie zadania: </a:t>
            </a:r>
            <a:r>
              <a:rPr lang="pl-PL" b="1" dirty="0"/>
              <a:t>Obsługa mieszkańców w zakresie stanu cywilnego oraz zmiany imienia i </a:t>
            </a:r>
            <a:r>
              <a:rPr lang="pl-PL" b="1" dirty="0" smtClean="0"/>
              <a:t>nazwiska</a:t>
            </a:r>
          </a:p>
          <a:p>
            <a:endParaRPr lang="pl-PL" b="1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865395"/>
              </p:ext>
            </p:extLst>
          </p:nvPr>
        </p:nvGraphicFramePr>
        <p:xfrm>
          <a:off x="251520" y="1268761"/>
          <a:ext cx="8640959" cy="5092658"/>
        </p:xfrm>
        <a:graphic>
          <a:graphicData uri="http://schemas.openxmlformats.org/drawingml/2006/table">
            <a:tbl>
              <a:tblPr/>
              <a:tblGrid>
                <a:gridCol w="657542"/>
                <a:gridCol w="2468163"/>
                <a:gridCol w="457421"/>
                <a:gridCol w="621805"/>
                <a:gridCol w="1134022"/>
                <a:gridCol w="609895"/>
                <a:gridCol w="621805"/>
                <a:gridCol w="619424"/>
                <a:gridCol w="686131"/>
                <a:gridCol w="764751"/>
              </a:tblGrid>
              <a:tr h="412139"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Numer zadania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Nazwa zadania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Sposób realizacji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Ilość produktów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Produkt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Koszt </a:t>
                      </a:r>
                      <a:r>
                        <a:rPr lang="pl-PL" sz="9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jednostk</a:t>
                      </a:r>
                      <a:r>
                        <a:rPr lang="pl-PL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Koszt pracy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Liczba etatów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Wydatki bezpośrednie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Klasyfikacja budżetowa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139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SC/USC/01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PROWADZENIE REJESTRU STANU CYWILNEGO. SPORZĄDZANIE AKTÓW STANU CYWILNEGO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AKTY STANU CYWILNEGO 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1 848 550,20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22,73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300,00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139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SC/USC/01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Prowadzenie rejestru stanu cywilnego. Sporządzanie aktów stanu cywilnego.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31 050,00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1 848 550,20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22,73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68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SC/USC/01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Zakup usług tłumaczenia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ZZ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300,00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300,00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750.75095.4380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139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SC/USC/02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WYDAWANIE ODPISÓW AKTÓW STANU CYWILNEGO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ODPISY AKTÓW STANU CYWILNEGO 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1 245 281,23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15,31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6 000,00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68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SC/USC/02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Wydawanie odpisów aktów stanu cywilnego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82 400,00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0,33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1 245 281,23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15,31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68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SC/USC/02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Archiwizacja ksiąg stanu cywilnego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ZZ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6 000,00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6 000,00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750.75095.4170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207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SC/USC/04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OŚWIADCZENIE SKŁADANE PRZED KIEROWNIKIEM USC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OŚWIADCZENIA SKŁADANE PRZED KIEROWNIKIEM USC 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262 547,71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3,23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35 450,00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985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SC/USC/04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Naprawa i konserwacja pianina na sali ślubów ul. Lubelska 27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ZZ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1 000,00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1 000,00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750.75095.4270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68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SC/USC/04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Obsługa uroczystości w USC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ZZ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4 800,00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9 600,00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750.75095.4170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68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SC/USC/04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Oprawa muzyczna uroczystości w USC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ZZ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4 600,00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13 800,00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750.75095.4170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68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SC/USC/04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Zakup dokumentu pamiątkowego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4 000,00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4 000,00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750.75095.4300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68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SC/USC/04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Zakup strojów służbowych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1 500,00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4 500,00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750.75095.3020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68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SC/USC/04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Naprawa i konserwacja łańcuchów ślubnych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800,00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800,00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750.75095.4270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68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SC/USC/04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Składki na ubezpieczenia społeczne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ZZ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1 500,00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1 500,00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750.75095.4110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159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SC/USC/04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Składki na fundusz pracy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ZZ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250,00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250,00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750.75095.4120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139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SC/USC/04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Oświadczenia składane przed Kierownikiem USC. Prowadzenie rejestru uznań.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8 190,00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0,70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262 547,71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3,23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33" marR="6133" marT="6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46435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7942245"/>
              </p:ext>
            </p:extLst>
          </p:nvPr>
        </p:nvGraphicFramePr>
        <p:xfrm>
          <a:off x="251520" y="1772816"/>
          <a:ext cx="8642349" cy="3898347"/>
        </p:xfrm>
        <a:graphic>
          <a:graphicData uri="http://schemas.openxmlformats.org/drawingml/2006/table">
            <a:tbl>
              <a:tblPr/>
              <a:tblGrid>
                <a:gridCol w="657648"/>
                <a:gridCol w="2468562"/>
                <a:gridCol w="457494"/>
                <a:gridCol w="621906"/>
                <a:gridCol w="1134204"/>
                <a:gridCol w="609992"/>
                <a:gridCol w="621906"/>
                <a:gridCol w="619523"/>
                <a:gridCol w="686241"/>
                <a:gridCol w="764873"/>
              </a:tblGrid>
              <a:tr h="791707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SC/USC/05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ORGANIZACJA JUBILEUSZU DŁUGOLETNIEGO POŻYCIA MAŁŻEŃSKIEGO I 100 LECIA URODZIN (UROCZYSTOŚĆ)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JUBILEUSZ DŁUGOLETNIEGO POŻYCIA MAŁŻEŃSKIEGO I 100-LECIA URODZIN 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13 395,29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0,16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58 250,00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294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SC/USC/05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ORGANIZACJA JUBILEUSZU DŁUGOLETNIEGO POŻYCIA MAŁŻEŃSKIEGO I 100 LECIA URODZIN (UROCZYSTOŚĆ).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450,00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0,65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13 395,29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0,16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952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SC/USC/05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Zakup kwiatów i suwenirów oraz inne wydatki rzeczowe związane z funkcjonowaniem USC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ZZ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58 250,00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58 250,00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750.75095.4210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430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SC/USC/06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Wydawanie decyzji administarcyjnych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575,00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DECYZJA Z ZAKRESU REJESTRACJI STANU CYWILNEGO 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2,75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72 414,72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0,89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430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SC/USC/07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Wydawanie zaświadczeń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4 200,00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ZAŚWIADCZENIE WYDANE PRZEZ KIEROWNIKA USC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0,70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134 639,85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1,66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430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SC/USC/08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Przenoszenie a.s.c. do rejestru stanu cywilnego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74 740,00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MIGROWANY AKT DO REJESTRU STANU CYWILNEGO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0,50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1 711 391,57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21,04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430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SC/USC/09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Występowanie o nadanie Nr PESEL. Powiadamianie o nadaniu Nr PESEL. Aktualizacja elektronicznej bazy PESEL.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32 000,00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ZAKTUALIZOWANY REKORD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0,32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468 949,68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5,77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80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SC/USC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Czynności systemowe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25 639,82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0,32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54" marR="7154" marT="71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8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54" marR="7154" marT="7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ŁĄCZNY KOSZT ZADANIA</a:t>
                      </a:r>
                    </a:p>
                  </a:txBody>
                  <a:tcPr marL="7154" marR="7154" marT="7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54" marR="7154" marT="7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54" marR="7154" marT="7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54" marR="7154" marT="7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54" marR="7154" marT="7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5 782 810</a:t>
                      </a:r>
                    </a:p>
                  </a:txBody>
                  <a:tcPr marL="7154" marR="7154" marT="7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71,10</a:t>
                      </a:r>
                    </a:p>
                  </a:txBody>
                  <a:tcPr marL="7154" marR="7154" marT="7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100 000</a:t>
                      </a:r>
                    </a:p>
                  </a:txBody>
                  <a:tcPr marL="7154" marR="7154" marT="7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54" marR="7154" marT="7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 fontScale="90000"/>
          </a:bodyPr>
          <a:lstStyle/>
          <a:p>
            <a:r>
              <a:rPr lang="pl-PL" sz="2700" dirty="0" smtClean="0"/>
              <a:t/>
            </a:r>
            <a:br>
              <a:rPr lang="pl-PL" sz="2700" dirty="0" smtClean="0"/>
            </a:br>
            <a:r>
              <a:rPr lang="pl-PL" sz="2700" dirty="0"/>
              <a:t/>
            </a:r>
            <a:br>
              <a:rPr lang="pl-PL" sz="2700" dirty="0"/>
            </a:br>
            <a:r>
              <a:rPr lang="pl-PL" sz="2700" dirty="0" smtClean="0"/>
              <a:t>Planowanie </a:t>
            </a:r>
            <a:r>
              <a:rPr lang="pl-PL" sz="2700" dirty="0"/>
              <a:t>zadania: </a:t>
            </a:r>
            <a:r>
              <a:rPr lang="pl-PL" sz="2700" b="1" dirty="0"/>
              <a:t>Obsługa mieszkańców w zakresie stanu cywilnego oraz zmiany imienia i </a:t>
            </a:r>
            <a:r>
              <a:rPr lang="pl-PL" sz="2700" b="1" dirty="0" smtClean="0"/>
              <a:t>nazwiska c. d.</a:t>
            </a:r>
            <a:r>
              <a:rPr lang="pl-PL" b="1" dirty="0"/>
              <a:t/>
            </a:r>
            <a:br>
              <a:rPr lang="pl-PL" b="1" dirty="0"/>
            </a:br>
            <a:endParaRPr lang="pl-PL" dirty="0"/>
          </a:p>
        </p:txBody>
      </p:sp>
      <p:sp>
        <p:nvSpPr>
          <p:cNvPr id="5" name="Elipsa 4"/>
          <p:cNvSpPr/>
          <p:nvPr/>
        </p:nvSpPr>
        <p:spPr>
          <a:xfrm>
            <a:off x="5940152" y="5446464"/>
            <a:ext cx="1008112" cy="28679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/>
          <p:nvPr/>
        </p:nvSpPr>
        <p:spPr>
          <a:xfrm>
            <a:off x="7380312" y="5481848"/>
            <a:ext cx="864096" cy="251408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18874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54" r="70224" b="41511"/>
          <a:stretch/>
        </p:blipFill>
        <p:spPr bwMode="auto">
          <a:xfrm>
            <a:off x="6808" y="692696"/>
            <a:ext cx="4422910" cy="5561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25" r="72601" b="42759"/>
          <a:stretch/>
        </p:blipFill>
        <p:spPr bwMode="auto">
          <a:xfrm>
            <a:off x="4554810" y="692696"/>
            <a:ext cx="4348562" cy="5612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197044" y="116632"/>
            <a:ext cx="8706328" cy="414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pl-PL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finansowy </a:t>
            </a:r>
            <a:r>
              <a:rPr lang="pl-PL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zadania </a:t>
            </a:r>
            <a:endParaRPr lang="pl-PL" sz="2400" dirty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Koszy zadań zleconych - Kraków maj 2017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6A01-165E-41B9-AD6E-D939756742FB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77149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l-PL" b="1" dirty="0" smtClean="0"/>
              <a:t>Łączny planowany koszt realizacji zadań przez Urząd Stanu Cywilnego w 2017 r. wyniesie:</a:t>
            </a:r>
          </a:p>
          <a:p>
            <a:pPr marL="0" indent="0" algn="ctr">
              <a:buNone/>
            </a:pPr>
            <a:r>
              <a:rPr lang="pl-PL" sz="4400" b="1" dirty="0" smtClean="0"/>
              <a:t>6 200 010 zł</a:t>
            </a:r>
          </a:p>
          <a:p>
            <a:pPr marL="0" indent="0" algn="ctr">
              <a:buNone/>
            </a:pPr>
            <a:r>
              <a:rPr lang="pl-PL" b="1" dirty="0" smtClean="0"/>
              <a:t>Na realizację wszystkich </a:t>
            </a:r>
            <a:r>
              <a:rPr lang="pl-PL" b="1" dirty="0"/>
              <a:t>zadań </a:t>
            </a:r>
            <a:r>
              <a:rPr lang="pl-PL" b="1" dirty="0" smtClean="0"/>
              <a:t>w Rozdziale 75011, Działanie 16.1.1.2  </a:t>
            </a:r>
            <a:r>
              <a:rPr lang="pl-PL" b="1" dirty="0"/>
              <a:t>Finansowanie, nadzór i kontrola realizacji zadań z zakresu administracji rządowej - dowody osobiste, ewidencja ludności, rejestracja zdarzeń stanu </a:t>
            </a:r>
            <a:r>
              <a:rPr lang="pl-PL" b="1" dirty="0" smtClean="0"/>
              <a:t>cywilnego Wojewoda przyznał dotację na 2017 r. </a:t>
            </a:r>
            <a:br>
              <a:rPr lang="pl-PL" b="1" dirty="0" smtClean="0"/>
            </a:br>
            <a:r>
              <a:rPr lang="pl-PL" b="1" dirty="0" smtClean="0"/>
              <a:t>w kwocie </a:t>
            </a:r>
          </a:p>
          <a:p>
            <a:pPr marL="0" indent="0" algn="ctr">
              <a:buNone/>
            </a:pPr>
            <a:r>
              <a:rPr lang="pl-PL" sz="4400" b="1" dirty="0" smtClean="0"/>
              <a:t>4 249 873 zł</a:t>
            </a:r>
            <a:endParaRPr lang="pl-PL" sz="4400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/>
          </a:bodyPr>
          <a:lstStyle/>
          <a:p>
            <a:r>
              <a:rPr lang="pl-PL" sz="3600" b="1" dirty="0" smtClean="0"/>
              <a:t>Dopłata do zadań zleconych</a:t>
            </a:r>
            <a:endParaRPr lang="pl-PL" sz="3600" b="1" dirty="0"/>
          </a:p>
        </p:txBody>
      </p:sp>
    </p:spTree>
    <p:extLst>
      <p:ext uri="{BB962C8B-B14F-4D97-AF65-F5344CB8AC3E}">
        <p14:creationId xmlns:p14="http://schemas.microsoft.com/office/powerpoint/2010/main" val="4231961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72067" y="764704"/>
            <a:ext cx="7408333" cy="5361459"/>
          </a:xfrm>
        </p:spPr>
        <p:txBody>
          <a:bodyPr>
            <a:noAutofit/>
          </a:bodyPr>
          <a:lstStyle/>
          <a:p>
            <a:pPr algn="just"/>
            <a:r>
              <a:rPr lang="pl-PL" sz="3200" dirty="0" smtClean="0"/>
              <a:t>Prezydent Miasta Krakowa corocznie </a:t>
            </a:r>
            <a:br>
              <a:rPr lang="pl-PL" sz="3200" dirty="0" smtClean="0"/>
            </a:br>
            <a:r>
              <a:rPr lang="pl-PL" sz="3200" dirty="0" smtClean="0"/>
              <a:t>w miesiącu październiku występuje </a:t>
            </a:r>
            <a:br>
              <a:rPr lang="pl-PL" sz="3200" dirty="0" smtClean="0"/>
            </a:br>
            <a:r>
              <a:rPr lang="pl-PL" sz="3200" dirty="0" smtClean="0"/>
              <a:t>z pismem do Wojewody Małopolskiego z danymi szacunkowymi dotyczącymi planowanych kosztów realizacji zadań zleconych (utrzymania stanowisk pracy) na nadchodzący rok, a po zakończeniu roku budżetowego, w II kwartale </a:t>
            </a:r>
            <a:br>
              <a:rPr lang="pl-PL" sz="3200" dirty="0" smtClean="0"/>
            </a:br>
            <a:r>
              <a:rPr lang="pl-PL" sz="3200" dirty="0" smtClean="0"/>
              <a:t>z pismem, w którym podaje faktyczne koszty realizacji tych zadań  w roku poprzednim.   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0275301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836712"/>
            <a:ext cx="8136904" cy="54006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pl-PL" sz="3200" b="1" dirty="0" smtClean="0"/>
              <a:t>W dniu </a:t>
            </a:r>
            <a:r>
              <a:rPr lang="pl-PL" sz="3200" b="1" dirty="0"/>
              <a:t>31.10.2016 r. </a:t>
            </a:r>
            <a:r>
              <a:rPr lang="pl-PL" sz="3200" b="1" dirty="0" smtClean="0"/>
              <a:t>Zarządzeniem </a:t>
            </a:r>
            <a:r>
              <a:rPr lang="pl-PL" sz="3200" b="1" dirty="0"/>
              <a:t>Nr 2896/2016 Prezydenta Miasta Krakowa </a:t>
            </a:r>
            <a:r>
              <a:rPr lang="pl-PL" sz="3200" b="1" dirty="0" smtClean="0"/>
              <a:t>w </a:t>
            </a:r>
            <a:r>
              <a:rPr lang="pl-PL" sz="3200" b="1" dirty="0"/>
              <a:t>sprawie sporządzania Wieloletniej Prognozy Finansowej Miasta Krakowa oraz planowania i realizacji budżetu Miasta </a:t>
            </a:r>
            <a:r>
              <a:rPr lang="pl-PL" sz="3200" b="1" dirty="0" smtClean="0"/>
              <a:t>Krakowa przyjęta została „Instrukcja </a:t>
            </a:r>
            <a:r>
              <a:rPr lang="pl-PL" sz="3200" b="1" dirty="0"/>
              <a:t>planowania bieżących zadań budżetowych w </a:t>
            </a:r>
            <a:r>
              <a:rPr lang="pl-PL" sz="3200" b="1" dirty="0" smtClean="0"/>
              <a:t>komórkach organizacyjnych </a:t>
            </a:r>
            <a:r>
              <a:rPr lang="pl-PL" sz="3200" b="1" dirty="0"/>
              <a:t>UMK na prawach wydziału oraz miejskich </a:t>
            </a:r>
            <a:r>
              <a:rPr lang="pl-PL" sz="3200" b="1" dirty="0" smtClean="0"/>
              <a:t>jednostkach organizacyjnych”.</a:t>
            </a:r>
            <a:br>
              <a:rPr lang="pl-PL" sz="3200" b="1" dirty="0" smtClean="0"/>
            </a:br>
            <a:endParaRPr lang="pl-PL" sz="3200" dirty="0"/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9230923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 lnSpcReduction="10000"/>
          </a:bodyPr>
          <a:lstStyle/>
          <a:p>
            <a:pPr marL="457200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pl-PL" dirty="0" smtClean="0"/>
              <a:t>Zadania </a:t>
            </a:r>
            <a:r>
              <a:rPr lang="pl-PL" dirty="0"/>
              <a:t>współfinansowane ze środków UE i innych środków bezzwrotnych muszą być osobnymi zadaniami i przedsięwzięciami </a:t>
            </a:r>
            <a:r>
              <a:rPr lang="pl-PL" dirty="0" smtClean="0"/>
              <a:t>wieloletnimi.</a:t>
            </a:r>
          </a:p>
          <a:p>
            <a:pPr marL="457200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pl-PL" dirty="0" smtClean="0"/>
              <a:t>Nie planuje się zadań </a:t>
            </a:r>
            <a:r>
              <a:rPr lang="pl-PL" b="1" dirty="0"/>
              <a:t>bieżących, w których występowałyby same wydatki rzeczowe, bez uwzględnienia sił własnych niezbędnych do obsługi wydatków rzeczowych; </a:t>
            </a:r>
            <a:r>
              <a:rPr lang="pl-PL" dirty="0"/>
              <a:t>mogą natomiast istnieć </a:t>
            </a:r>
            <a:r>
              <a:rPr lang="pl-PL" dirty="0" smtClean="0"/>
              <a:t>zadania </a:t>
            </a:r>
            <a:r>
              <a:rPr lang="pl-PL" dirty="0"/>
              <a:t>realizowane wyłącznie w oparciu o siły własne, bez udziału wydatków </a:t>
            </a:r>
            <a:r>
              <a:rPr lang="pl-PL" dirty="0" smtClean="0"/>
              <a:t>rzeczowych.</a:t>
            </a:r>
            <a:r>
              <a:rPr lang="pl-PL" dirty="0"/>
              <a:t> </a:t>
            </a:r>
          </a:p>
          <a:p>
            <a:pPr marL="457200" lvl="0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pl-PL" dirty="0"/>
              <a:t>Wyjątkiem od reguły określonej w </a:t>
            </a:r>
            <a:r>
              <a:rPr lang="pl-PL" dirty="0" smtClean="0"/>
              <a:t>punkcie poprzednim </a:t>
            </a:r>
            <a:r>
              <a:rPr lang="pl-PL" dirty="0"/>
              <a:t>są </a:t>
            </a:r>
            <a:r>
              <a:rPr lang="pl-PL" b="1" u="sng" dirty="0"/>
              <a:t>zadania związane z utrzymaniem etatów w UMK i </a:t>
            </a:r>
            <a:r>
              <a:rPr lang="pl-PL" b="1" u="sng" dirty="0" smtClean="0"/>
              <a:t>MJO.</a:t>
            </a:r>
          </a:p>
          <a:p>
            <a:pPr marL="457200" lvl="0" indent="-457200" algn="just">
              <a:buFont typeface="+mj-lt"/>
              <a:buAutoNum type="arabicPeriod"/>
            </a:pPr>
            <a:endParaRPr lang="pl-PL" b="1" u="sng" dirty="0"/>
          </a:p>
          <a:p>
            <a:pPr marL="457200" lvl="0" indent="-457200" algn="just">
              <a:buFont typeface="+mj-lt"/>
              <a:buAutoNum type="arabicPeriod"/>
            </a:pPr>
            <a:endParaRPr lang="pl-PL" b="1" u="sng" dirty="0" smtClean="0"/>
          </a:p>
          <a:p>
            <a:pPr marL="0" lvl="0" indent="0" algn="just">
              <a:buNone/>
            </a:pPr>
            <a:endParaRPr lang="pl-PL" b="1" u="sng" dirty="0"/>
          </a:p>
          <a:p>
            <a:pPr marL="457200" lvl="0" indent="-457200" algn="just">
              <a:buFont typeface="+mj-lt"/>
              <a:buAutoNum type="arabicPeriod"/>
            </a:pPr>
            <a:endParaRPr lang="pl-PL" b="1" u="sng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pl-PL" sz="2400" b="1" u="sng" dirty="0" smtClean="0"/>
              <a:t/>
            </a:r>
            <a:br>
              <a:rPr lang="pl-PL" sz="2400" b="1" u="sng" dirty="0" smtClean="0"/>
            </a:br>
            <a:r>
              <a:rPr lang="pl-PL" sz="2400" b="1" u="sng" dirty="0"/>
              <a:t/>
            </a:r>
            <a:br>
              <a:rPr lang="pl-PL" sz="2400" b="1" u="sng" dirty="0"/>
            </a:br>
            <a:r>
              <a:rPr lang="pl-PL" sz="2700" b="1" u="sng" dirty="0" smtClean="0"/>
              <a:t>Wybrane </a:t>
            </a:r>
            <a:r>
              <a:rPr lang="pl-PL" sz="2700" b="1" u="sng" dirty="0"/>
              <a:t>zasady ogólne dotyczące planowania Zadań budżetowych. </a:t>
            </a:r>
            <a:r>
              <a:rPr lang="pl-PL" b="1" dirty="0"/>
              <a:t/>
            </a:r>
            <a:br>
              <a:rPr lang="pl-PL" b="1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62210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872067" y="1196752"/>
            <a:ext cx="7588365" cy="4929411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600"/>
              </a:spcAft>
              <a:buClr>
                <a:schemeClr val="bg2"/>
              </a:buClr>
              <a:buFont typeface="+mj-lt"/>
              <a:buAutoNum type="arabicPeriod" startAt="4"/>
            </a:pPr>
            <a:r>
              <a:rPr lang="pl-PL" dirty="0" smtClean="0"/>
              <a:t>Prezydent Miasta Krakowa zarządzeniem dokonuje </a:t>
            </a:r>
            <a:r>
              <a:rPr lang="pl-PL" dirty="0"/>
              <a:t>wstępnego podziału środków na </a:t>
            </a:r>
            <a:r>
              <a:rPr lang="pl-PL" dirty="0" smtClean="0"/>
              <a:t>wydatki bieżące dla poszczególnych komórek organizacyjnych UMK </a:t>
            </a:r>
            <a:br>
              <a:rPr lang="pl-PL" dirty="0" smtClean="0"/>
            </a:br>
            <a:r>
              <a:rPr lang="pl-PL" dirty="0" smtClean="0"/>
              <a:t>i MJO, w tym dla wydziałów Organizacji i Nadzoru </a:t>
            </a:r>
            <a:br>
              <a:rPr lang="pl-PL" dirty="0" smtClean="0"/>
            </a:br>
            <a:r>
              <a:rPr lang="pl-PL" dirty="0" smtClean="0"/>
              <a:t>i Obsługi między innymi na </a:t>
            </a:r>
            <a:r>
              <a:rPr lang="pl-PL" b="1" dirty="0" smtClean="0"/>
              <a:t>zabezpieczenie kosztów funkcjonowania Magistratu i utrzymania jego infrastruktury.</a:t>
            </a:r>
          </a:p>
          <a:p>
            <a:pPr marL="457200" indent="-457200">
              <a:spcAft>
                <a:spcPts val="600"/>
              </a:spcAft>
              <a:buClr>
                <a:schemeClr val="bg2"/>
              </a:buClr>
              <a:buAutoNum type="arabicPeriod" startAt="5"/>
              <a:tabLst>
                <a:tab pos="144000" algn="l"/>
                <a:tab pos="360000" algn="l"/>
              </a:tabLst>
            </a:pPr>
            <a:r>
              <a:rPr lang="pl-PL" dirty="0" smtClean="0"/>
              <a:t>Ponadto Prezydent Miasta Krakowa zatwierdza plan 	 etatów dla całego Urzędu Miasta Krakowa w podziale na poszczególne komórki organizacyjne.</a:t>
            </a:r>
          </a:p>
          <a:p>
            <a:pPr marL="457200" indent="-457200">
              <a:spcAft>
                <a:spcPts val="600"/>
              </a:spcAft>
              <a:buClr>
                <a:schemeClr val="bg2"/>
              </a:buClr>
              <a:buAutoNum type="arabicPeriod" startAt="5"/>
              <a:tabLst>
                <a:tab pos="144000" algn="l"/>
                <a:tab pos="360000" algn="l"/>
              </a:tabLst>
            </a:pPr>
            <a:endParaRPr lang="pl-PL" dirty="0" smtClean="0"/>
          </a:p>
          <a:p>
            <a:pPr marL="457200" indent="-457200" algn="just">
              <a:buFont typeface="+mj-lt"/>
              <a:buAutoNum type="arabicPeriod" startAt="4"/>
            </a:pPr>
            <a:endParaRPr lang="pl-PL" dirty="0" smtClean="0"/>
          </a:p>
          <a:p>
            <a:pPr marL="457200" indent="-457200" algn="just">
              <a:buFont typeface="+mj-lt"/>
              <a:buAutoNum type="arabicPeriod" startAt="5"/>
            </a:pPr>
            <a:endParaRPr lang="pl-PL" dirty="0" smtClean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 fontScale="90000"/>
          </a:bodyPr>
          <a:lstStyle/>
          <a:p>
            <a:r>
              <a:rPr lang="pl-PL" sz="2700" b="1" u="sng" dirty="0" smtClean="0"/>
              <a:t/>
            </a:r>
            <a:br>
              <a:rPr lang="pl-PL" sz="2700" b="1" u="sng" dirty="0" smtClean="0"/>
            </a:br>
            <a:r>
              <a:rPr lang="pl-PL" sz="2700" b="1" u="sng" dirty="0" smtClean="0"/>
              <a:t>Wybrane </a:t>
            </a:r>
            <a:r>
              <a:rPr lang="pl-PL" sz="2700" b="1" u="sng" dirty="0"/>
              <a:t>zasady ogólne dotyczące planowania Zadań </a:t>
            </a:r>
            <a:r>
              <a:rPr lang="pl-PL" sz="2700" b="1" u="sng" dirty="0" smtClean="0"/>
              <a:t>budżetowych – c. d. </a:t>
            </a:r>
            <a:r>
              <a:rPr lang="pl-PL" b="1" dirty="0"/>
              <a:t/>
            </a:r>
            <a:br>
              <a:rPr lang="pl-PL" b="1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27828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51521" y="1628800"/>
            <a:ext cx="8424936" cy="4497363"/>
          </a:xfrm>
        </p:spPr>
        <p:txBody>
          <a:bodyPr/>
          <a:lstStyle/>
          <a:p>
            <a:pPr marL="0" indent="0" algn="ctr">
              <a:buClr>
                <a:schemeClr val="bg2"/>
              </a:buClr>
              <a:buNone/>
              <a:tabLst>
                <a:tab pos="144000" algn="l"/>
                <a:tab pos="360000" algn="l"/>
              </a:tabLst>
            </a:pPr>
            <a:r>
              <a:rPr lang="pl-PL" sz="3200" dirty="0" smtClean="0"/>
              <a:t>W </a:t>
            </a:r>
            <a:r>
              <a:rPr lang="pl-PL" sz="3200" dirty="0"/>
              <a:t>ramach przyznanych </a:t>
            </a:r>
            <a:r>
              <a:rPr lang="pl-PL" sz="3200" dirty="0" smtClean="0"/>
              <a:t>limitów środków na konkretny rok </a:t>
            </a:r>
            <a:r>
              <a:rPr lang="pl-PL" sz="3200" dirty="0"/>
              <a:t>wydziały OR i OU wydzielają niezbędne środki na zadania:</a:t>
            </a:r>
          </a:p>
          <a:p>
            <a:pPr marL="0" indent="0" algn="ctr">
              <a:buClr>
                <a:schemeClr val="bg2"/>
              </a:buClr>
              <a:buNone/>
              <a:tabLst>
                <a:tab pos="144000" algn="l"/>
                <a:tab pos="360000" algn="l"/>
              </a:tabLst>
            </a:pPr>
            <a:r>
              <a:rPr lang="pl-PL" sz="3200" dirty="0"/>
              <a:t>			</a:t>
            </a:r>
            <a:r>
              <a:rPr lang="pl-PL" sz="3200" b="1" dirty="0"/>
              <a:t>Funkcjonowanie Magistratu</a:t>
            </a:r>
          </a:p>
          <a:p>
            <a:pPr marL="0" indent="0" algn="ctr">
              <a:buClr>
                <a:schemeClr val="bg2"/>
              </a:buClr>
              <a:buNone/>
              <a:tabLst>
                <a:tab pos="144000" algn="l"/>
                <a:tab pos="360000" algn="l"/>
              </a:tabLst>
            </a:pPr>
            <a:r>
              <a:rPr lang="pl-PL" sz="3200" dirty="0"/>
              <a:t>			</a:t>
            </a:r>
            <a:r>
              <a:rPr lang="pl-PL" sz="3200" b="1" dirty="0"/>
              <a:t>Infrastruktura i obsługa </a:t>
            </a:r>
            <a:r>
              <a:rPr lang="pl-PL" sz="3200" b="1" dirty="0" smtClean="0"/>
              <a:t>Magistratu</a:t>
            </a:r>
          </a:p>
          <a:p>
            <a:pPr marL="0" indent="0" algn="ctr">
              <a:buClr>
                <a:schemeClr val="bg2"/>
              </a:buClr>
              <a:buNone/>
              <a:tabLst>
                <a:tab pos="144000" algn="l"/>
                <a:tab pos="360000" algn="l"/>
              </a:tabLst>
            </a:pPr>
            <a:r>
              <a:rPr lang="pl-PL" sz="3200" b="1" dirty="0" smtClean="0"/>
              <a:t>  </a:t>
            </a: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Metodologia wyliczenia kosztu roboczogodziny na potrzeby planowania kosztów zadań</a:t>
            </a:r>
            <a:endParaRPr lang="pl-PL" sz="24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503396"/>
              </p:ext>
            </p:extLst>
          </p:nvPr>
        </p:nvGraphicFramePr>
        <p:xfrm>
          <a:off x="611560" y="4725144"/>
          <a:ext cx="7992887" cy="928370"/>
        </p:xfrm>
        <a:graphic>
          <a:graphicData uri="http://schemas.openxmlformats.org/drawingml/2006/table">
            <a:tbl>
              <a:tblPr firstRow="1" firstCol="1" bandRow="1">
                <a:effectLst>
                  <a:reflection stA="0" endPos="65000" dist="50800" dir="5400000" sy="-100000" algn="bl" rotWithShape="0"/>
                </a:effectLst>
                <a:tableStyleId>{5C22544A-7EE6-4342-B048-85BDC9FD1C3A}</a:tableStyleId>
              </a:tblPr>
              <a:tblGrid>
                <a:gridCol w="3384376"/>
                <a:gridCol w="648072"/>
                <a:gridCol w="3960439"/>
              </a:tblGrid>
              <a:tr h="29527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 Koszt roboczogodziny </a:t>
                      </a:r>
                      <a:endParaRPr lang="pl-PL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             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=</a:t>
                      </a:r>
                      <a:r>
                        <a:rPr lang="pl-PL" sz="2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endParaRPr lang="pl-PL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Ogółem wydatki na utrzymanie stanowisk pracy</a:t>
                      </a:r>
                      <a:endParaRPr lang="pl-PL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87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Ilość godzin w roku  x  ilość etatów</a:t>
                      </a:r>
                      <a:endParaRPr lang="pl-PL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00564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7" y="1196752"/>
            <a:ext cx="8352928" cy="5184576"/>
          </a:xfrm>
        </p:spPr>
        <p:txBody>
          <a:bodyPr>
            <a:normAutofit fontScale="85000" lnSpcReduction="20000"/>
          </a:bodyPr>
          <a:lstStyle/>
          <a:p>
            <a:endParaRPr lang="pl-PL" dirty="0" smtClean="0"/>
          </a:p>
          <a:p>
            <a:r>
              <a:rPr lang="pl-PL" dirty="0" smtClean="0"/>
              <a:t>W </a:t>
            </a:r>
            <a:r>
              <a:rPr lang="pl-PL" dirty="0"/>
              <a:t>skład zadania </a:t>
            </a:r>
            <a:r>
              <a:rPr lang="pl-PL" b="1" dirty="0"/>
              <a:t>„Funkcjonowanie Magistratu” OR/FM1  </a:t>
            </a:r>
            <a:r>
              <a:rPr lang="pl-PL" dirty="0"/>
              <a:t>wchodzą </a:t>
            </a:r>
            <a:r>
              <a:rPr lang="pl-PL" dirty="0" smtClean="0"/>
              <a:t>planowane wydatki na:</a:t>
            </a:r>
            <a:endParaRPr lang="pl-PL" dirty="0"/>
          </a:p>
          <a:p>
            <a:pPr lvl="0"/>
            <a:r>
              <a:rPr lang="pl-PL" sz="2200" dirty="0"/>
              <a:t> </a:t>
            </a:r>
            <a:r>
              <a:rPr lang="pl-PL" sz="2600" dirty="0" smtClean="0"/>
              <a:t>- wynagrodzenia </a:t>
            </a:r>
            <a:r>
              <a:rPr lang="pl-PL" sz="2600" dirty="0"/>
              <a:t>i pochodne od wynagrodzeń</a:t>
            </a:r>
          </a:p>
          <a:p>
            <a:pPr lvl="0"/>
            <a:r>
              <a:rPr lang="pl-PL" sz="2600" dirty="0"/>
              <a:t> </a:t>
            </a:r>
            <a:r>
              <a:rPr lang="pl-PL" sz="2600" dirty="0" smtClean="0"/>
              <a:t>- wydatki </a:t>
            </a:r>
            <a:r>
              <a:rPr lang="pl-PL" sz="2600" dirty="0"/>
              <a:t>rzeczowe, w tym:</a:t>
            </a:r>
          </a:p>
          <a:p>
            <a:r>
              <a:rPr lang="pl-PL" sz="2600" dirty="0"/>
              <a:t>	- wypłaty ekwiwalentów dla pracowników za </a:t>
            </a:r>
            <a:r>
              <a:rPr lang="pl-PL" sz="2600" dirty="0" smtClean="0"/>
              <a:t>			używanie odzieży </a:t>
            </a:r>
            <a:r>
              <a:rPr lang="pl-PL" sz="2600" dirty="0"/>
              <a:t>i zakup okularów</a:t>
            </a:r>
          </a:p>
          <a:p>
            <a:r>
              <a:rPr lang="pl-PL" sz="2600" dirty="0"/>
              <a:t>	- odpis na Zakładowy Fundusz Świadczeń Socjalnych</a:t>
            </a:r>
          </a:p>
          <a:p>
            <a:r>
              <a:rPr lang="pl-PL" sz="2600" dirty="0"/>
              <a:t>	- wydatki na delegacje krajowe i zagraniczne </a:t>
            </a:r>
            <a:r>
              <a:rPr lang="pl-PL" sz="2600" dirty="0" smtClean="0"/>
              <a:t>			pracowników</a:t>
            </a:r>
            <a:endParaRPr lang="pl-PL" sz="2600" dirty="0"/>
          </a:p>
          <a:p>
            <a:r>
              <a:rPr lang="pl-PL" sz="2600" dirty="0"/>
              <a:t>	- szkolenia pracowników</a:t>
            </a:r>
          </a:p>
          <a:p>
            <a:r>
              <a:rPr lang="pl-PL" sz="2600" dirty="0"/>
              <a:t>	- zakup książek</a:t>
            </a:r>
          </a:p>
          <a:p>
            <a:r>
              <a:rPr lang="pl-PL" sz="2600" dirty="0"/>
              <a:t>	- zakup materiałów</a:t>
            </a:r>
          </a:p>
          <a:p>
            <a:pPr marL="914400" lvl="3" indent="0">
              <a:buNone/>
            </a:pPr>
            <a:r>
              <a:rPr lang="pl-PL" sz="2600" dirty="0"/>
              <a:t>- zakup usług pozostałych (umowy zlecenia firmami np</a:t>
            </a:r>
            <a:r>
              <a:rPr lang="pl-PL" sz="2600" dirty="0" smtClean="0"/>
              <a:t>.: 	certyfikaty </a:t>
            </a:r>
            <a:r>
              <a:rPr lang="pl-PL" sz="2600" dirty="0"/>
              <a:t>jakości, </a:t>
            </a:r>
            <a:r>
              <a:rPr lang="pl-PL" sz="2600" dirty="0" smtClean="0"/>
              <a:t> </a:t>
            </a:r>
            <a:r>
              <a:rPr lang="pl-PL" sz="2600" dirty="0"/>
              <a:t>itp.)</a:t>
            </a:r>
          </a:p>
          <a:p>
            <a:pPr lvl="2" indent="-855663"/>
            <a:r>
              <a:rPr lang="pl-PL" sz="2600" dirty="0"/>
              <a:t>- inne związane z funkcjonowaniem UMK.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pl-PL" sz="2400" b="1" dirty="0"/>
              <a:t>Metodologia wyliczenia </a:t>
            </a:r>
            <a:r>
              <a:rPr lang="pl-PL" sz="2400" b="1" dirty="0" smtClean="0"/>
              <a:t>uśrednionego kosztu </a:t>
            </a:r>
            <a:r>
              <a:rPr lang="pl-PL" sz="2400" b="1" dirty="0"/>
              <a:t>roboczogodziny </a:t>
            </a:r>
            <a:r>
              <a:rPr lang="pl-PL" sz="2400" b="1" dirty="0" smtClean="0"/>
              <a:t>w UMK na </a:t>
            </a:r>
            <a:r>
              <a:rPr lang="pl-PL" sz="2400" b="1" dirty="0"/>
              <a:t>potrzeby planowania kosztów </a:t>
            </a:r>
            <a:r>
              <a:rPr lang="pl-PL" sz="2400" b="1" dirty="0" smtClean="0"/>
              <a:t>zadań c. d.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7092473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040560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W skład zadania </a:t>
            </a:r>
            <a:r>
              <a:rPr lang="pl-PL" b="1" dirty="0"/>
              <a:t>„Infrastruktura i obsługa Magistratu” </a:t>
            </a:r>
            <a:r>
              <a:rPr lang="pl-PL" b="1" dirty="0" smtClean="0"/>
              <a:t>- OU/OBS</a:t>
            </a:r>
            <a:r>
              <a:rPr lang="pl-PL" dirty="0" smtClean="0"/>
              <a:t> </a:t>
            </a:r>
            <a:r>
              <a:rPr lang="pl-PL" dirty="0"/>
              <a:t>wchodzą </a:t>
            </a:r>
            <a:r>
              <a:rPr lang="pl-PL" dirty="0" smtClean="0"/>
              <a:t>planowane wydatki na:</a:t>
            </a:r>
            <a:endParaRPr lang="pl-PL" dirty="0"/>
          </a:p>
          <a:p>
            <a:r>
              <a:rPr lang="pl-PL" dirty="0" smtClean="0"/>
              <a:t>zakupy </a:t>
            </a:r>
            <a:r>
              <a:rPr lang="pl-PL" dirty="0"/>
              <a:t>materiałów i wyposażenia m.in: materiały biurowe, artykuły poligraficzne, druki, materiały gospodarcze i środki czystości, </a:t>
            </a:r>
            <a:r>
              <a:rPr lang="pl-PL" dirty="0" smtClean="0"/>
              <a:t>wyposażenie, </a:t>
            </a:r>
            <a:r>
              <a:rPr lang="pl-PL" dirty="0"/>
              <a:t>meble, artykuły spożywcze, materiały remontowe, paliwo, gazety itp.</a:t>
            </a:r>
          </a:p>
          <a:p>
            <a:r>
              <a:rPr lang="pl-PL" dirty="0" smtClean="0"/>
              <a:t>zakup </a:t>
            </a:r>
            <a:r>
              <a:rPr lang="pl-PL" dirty="0"/>
              <a:t>energii i innych mediów</a:t>
            </a:r>
          </a:p>
          <a:p>
            <a:r>
              <a:rPr lang="pl-PL" dirty="0" smtClean="0"/>
              <a:t>remonty </a:t>
            </a:r>
            <a:r>
              <a:rPr lang="pl-PL" dirty="0"/>
              <a:t>bieżące </a:t>
            </a:r>
          </a:p>
          <a:p>
            <a:pPr marL="268288" indent="-268288"/>
            <a:r>
              <a:rPr lang="pl-PL" dirty="0" smtClean="0"/>
              <a:t>pozostałe </a:t>
            </a:r>
            <a:r>
              <a:rPr lang="pl-PL" dirty="0"/>
              <a:t>usługi: sprzątanie, transport zewnętrzny i wewnętrzny, dozór, </a:t>
            </a:r>
            <a:r>
              <a:rPr lang="pl-PL" dirty="0" smtClean="0"/>
              <a:t>      asysta </a:t>
            </a:r>
            <a:r>
              <a:rPr lang="pl-PL" dirty="0"/>
              <a:t>techniczna sprzętu, ścieki, usługi poligraficzne</a:t>
            </a:r>
          </a:p>
          <a:p>
            <a:r>
              <a:rPr lang="pl-PL" dirty="0" smtClean="0"/>
              <a:t>ekspertyzy</a:t>
            </a:r>
            <a:r>
              <a:rPr lang="pl-PL" dirty="0"/>
              <a:t>, analizy opinie</a:t>
            </a:r>
          </a:p>
          <a:p>
            <a:r>
              <a:rPr lang="pl-PL" dirty="0" smtClean="0"/>
              <a:t>opłaty </a:t>
            </a:r>
            <a:r>
              <a:rPr lang="pl-PL" dirty="0"/>
              <a:t>czynszowe</a:t>
            </a:r>
          </a:p>
          <a:p>
            <a:r>
              <a:rPr lang="pl-PL" dirty="0" smtClean="0"/>
              <a:t>bilety </a:t>
            </a:r>
            <a:r>
              <a:rPr lang="pl-PL" dirty="0"/>
              <a:t>MPK i ryczałty</a:t>
            </a:r>
          </a:p>
          <a:p>
            <a:r>
              <a:rPr lang="pl-PL" dirty="0" smtClean="0"/>
              <a:t>zakup </a:t>
            </a:r>
            <a:r>
              <a:rPr lang="pl-PL" dirty="0"/>
              <a:t>papieru</a:t>
            </a:r>
          </a:p>
          <a:p>
            <a:r>
              <a:rPr lang="pl-PL" dirty="0" smtClean="0"/>
              <a:t>wynagrodzenia </a:t>
            </a:r>
            <a:r>
              <a:rPr lang="pl-PL" dirty="0"/>
              <a:t>bezosobowe i pochodne od wynagrodzeń (umowy zlecenia i o dzieło z osobami fizycznymi wykonującymi drobne remonty i prace związane z utrzymaniem UMK) </a:t>
            </a:r>
          </a:p>
          <a:p>
            <a:r>
              <a:rPr lang="pl-PL" dirty="0" smtClean="0"/>
              <a:t>inne </a:t>
            </a:r>
            <a:r>
              <a:rPr lang="pl-PL" dirty="0"/>
              <a:t>związane z utrzymaniem infrastruktury Magistratu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pl-PL" sz="2400" b="1" dirty="0"/>
              <a:t>Metodologia wyliczenia </a:t>
            </a:r>
            <a:r>
              <a:rPr lang="pl-PL" sz="2400" b="1" dirty="0" smtClean="0"/>
              <a:t>uśrednionego kosztu </a:t>
            </a:r>
            <a:r>
              <a:rPr lang="pl-PL" sz="2400" b="1" dirty="0"/>
              <a:t>roboczogodziny </a:t>
            </a:r>
            <a:r>
              <a:rPr lang="pl-PL" sz="2400" b="1" dirty="0" smtClean="0"/>
              <a:t>w UMK na </a:t>
            </a:r>
            <a:r>
              <a:rPr lang="pl-PL" sz="2400" b="1" dirty="0"/>
              <a:t>potrzeby planowania kosztów zadań c</a:t>
            </a:r>
            <a:r>
              <a:rPr lang="pl-PL" sz="2400" b="1" dirty="0" smtClean="0"/>
              <a:t>. d.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8978163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/>
          </a:bodyPr>
          <a:lstStyle/>
          <a:p>
            <a:r>
              <a:rPr lang="pl-PL" sz="2400" b="1" dirty="0"/>
              <a:t>Ź</a:t>
            </a:r>
            <a:r>
              <a:rPr lang="pl-PL" sz="2400" b="1" dirty="0" smtClean="0"/>
              <a:t>ródła finansowania zadania „Funkcjonowanie Magistratu”</a:t>
            </a:r>
            <a:endParaRPr lang="pl-PL" sz="2400" b="1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type="subTitle" idx="4294967295"/>
          </p:nvPr>
        </p:nvSpPr>
        <p:spPr>
          <a:xfrm>
            <a:off x="0" y="3556000"/>
            <a:ext cx="6400800" cy="1473200"/>
          </a:xfrm>
        </p:spPr>
        <p:txBody>
          <a:bodyPr/>
          <a:lstStyle/>
          <a:p>
            <a:endParaRPr lang="pl-PL" dirty="0" smtClean="0"/>
          </a:p>
          <a:p>
            <a:endParaRPr lang="pl-PL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855640"/>
              </p:ext>
            </p:extLst>
          </p:nvPr>
        </p:nvGraphicFramePr>
        <p:xfrm>
          <a:off x="251520" y="1052736"/>
          <a:ext cx="8640960" cy="56558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5568"/>
                <a:gridCol w="885590"/>
                <a:gridCol w="311155"/>
                <a:gridCol w="861656"/>
                <a:gridCol w="3793680"/>
                <a:gridCol w="1723311"/>
              </a:tblGrid>
              <a:tr h="39678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Kategoria Zadania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Dział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Rozdział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2017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</a:tr>
              <a:tr h="21869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1400" b="1" u="none" strike="noStrike" dirty="0">
                          <a:effectLst/>
                        </a:rPr>
                        <a:t>GWSGO - Środki własne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effectLst/>
                        </a:rPr>
                        <a:t>2 680 000,00 zł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</a:tr>
              <a:tr h="21869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 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900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90002 - Gospodarka odpadami</a:t>
                      </a:r>
                      <a:endParaRPr lang="pl-PL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2 680 000,00 zł</a:t>
                      </a:r>
                      <a:endParaRPr lang="pl-PL" sz="14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</a:tr>
              <a:tr h="21869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1400" b="1" u="none" strike="noStrike" dirty="0">
                          <a:effectLst/>
                        </a:rPr>
                        <a:t>GWSMK- Środki własne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effectLst/>
                        </a:rPr>
                        <a:t>145 025 946,00 zł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</a:tr>
              <a:tr h="21869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 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750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75023 - Urzędy gmin (miast i miast na prawach powiatu)</a:t>
                      </a:r>
                      <a:endParaRPr lang="pl-PL" sz="14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145 025 946,00 zł</a:t>
                      </a:r>
                      <a:endParaRPr lang="pl-PL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</a:tr>
              <a:tr h="21869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1400" b="1" u="none" strike="noStrike" dirty="0">
                          <a:effectLst/>
                        </a:rPr>
                        <a:t>GWUDR - Środki z dotacji na zadania unijne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effectLst/>
                        </a:rPr>
                        <a:t>69 036,00 zł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</a:tr>
              <a:tr h="21869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 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750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75023 - Urzędy gmin (miast i miast na prawach powiatu)</a:t>
                      </a:r>
                      <a:endParaRPr lang="pl-PL" sz="14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69 036,00 zł</a:t>
                      </a:r>
                      <a:endParaRPr lang="pl-PL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</a:tr>
              <a:tr h="21869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1400" b="1" u="none" strike="noStrike" dirty="0">
                          <a:effectLst/>
                        </a:rPr>
                        <a:t>GZUWM -Środki dotacji na zadania zlecone gminie </a:t>
                      </a:r>
                      <a:r>
                        <a:rPr lang="pl-PL" sz="1400" b="1" u="none" strike="noStrike" dirty="0" smtClean="0">
                          <a:effectLst/>
                        </a:rPr>
                        <a:t>(utrzymanie stanowisk pracy)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effectLst/>
                        </a:rPr>
                        <a:t>10 833 992,00 zł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</a:tr>
              <a:tr h="218691">
                <a:tc rowSpan="4"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 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750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75011- Urzedy wojewódzkie</a:t>
                      </a:r>
                      <a:endParaRPr lang="pl-PL" sz="14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5 707 616,00 zł</a:t>
                      </a:r>
                      <a:endParaRPr lang="pl-PL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</a:tr>
              <a:tr h="2186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851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85195 - Pozostała działalność</a:t>
                      </a:r>
                      <a:endParaRPr lang="pl-PL" sz="14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26 376,00 zł</a:t>
                      </a:r>
                      <a:endParaRPr lang="pl-PL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</a:tr>
              <a:tr h="2186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855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85501 - Świadczenia wychowawcze</a:t>
                      </a:r>
                      <a:endParaRPr lang="pl-PL" sz="14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2 600 000,00 zł</a:t>
                      </a:r>
                      <a:endParaRPr lang="pl-PL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</a:tr>
              <a:tr h="2186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855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85502 - Świadczenia rodzinne</a:t>
                      </a:r>
                      <a:endParaRPr lang="pl-PL" sz="14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2 500 000,00 zł</a:t>
                      </a:r>
                      <a:endParaRPr lang="pl-PL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</a:tr>
              <a:tr h="396782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1400" b="1" u="none" strike="noStrike">
                          <a:effectLst/>
                        </a:rPr>
                        <a:t>PWPST - Środki z porozumienia ze starostą krakowskim na działalność Rzecznika Konsumentów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effectLst/>
                        </a:rPr>
                        <a:t>44 000,00 zł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</a:tr>
              <a:tr h="21869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 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700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75020 - Starostwa powiatowe</a:t>
                      </a:r>
                      <a:endParaRPr lang="pl-PL" sz="14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44 000,00 zł</a:t>
                      </a:r>
                      <a:endParaRPr lang="pl-PL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</a:tr>
              <a:tr h="21869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1400" b="1" u="none" strike="noStrike">
                          <a:effectLst/>
                        </a:rPr>
                        <a:t>PWSMK - Środki własne powiatu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effectLst/>
                        </a:rPr>
                        <a:t>30 160 361,00 zł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</a:tr>
              <a:tr h="21869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 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750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75023 - Urzędy gmin (miast i miast na prawach powiatu)</a:t>
                      </a:r>
                      <a:endParaRPr lang="pl-PL" sz="14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30 160 361,00 zł</a:t>
                      </a:r>
                      <a:endParaRPr lang="pl-PL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</a:tr>
              <a:tr h="21869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1400" b="1" u="none" strike="noStrike" dirty="0">
                          <a:effectLst/>
                        </a:rPr>
                        <a:t>PZUWM - Środki dotacji na zadania zlecone </a:t>
                      </a:r>
                      <a:r>
                        <a:rPr lang="pl-PL" sz="1400" b="1" u="none" strike="noStrike" dirty="0" smtClean="0">
                          <a:effectLst/>
                        </a:rPr>
                        <a:t>powiatu (utrzymanie stanowisk pracy)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effectLst/>
                        </a:rPr>
                        <a:t>1 499 722,00 zł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</a:tr>
              <a:tr h="218691">
                <a:tc rowSpan="5"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 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700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70005 - Gospodarka gruntami i nieruchomościami</a:t>
                      </a:r>
                      <a:endParaRPr lang="pl-PL" sz="14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519 900,00 zł</a:t>
                      </a:r>
                      <a:endParaRPr lang="pl-PL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</a:tr>
              <a:tr h="33413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710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71012 - Osrodki dokumentacji geodezyjnej i kartograficznej</a:t>
                      </a:r>
                      <a:endParaRPr lang="pl-PL" sz="14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407 572,00 zł</a:t>
                      </a:r>
                      <a:endParaRPr lang="pl-PL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</a:tr>
              <a:tr h="2186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750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75011 - Urzędy wojewódzkie</a:t>
                      </a:r>
                      <a:endParaRPr lang="pl-PL" sz="14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140 230,00 zł</a:t>
                      </a:r>
                      <a:endParaRPr lang="pl-PL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</a:tr>
              <a:tr h="2186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755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75515 Nieodpłatna pomoc prawna</a:t>
                      </a:r>
                      <a:endParaRPr lang="pl-PL" sz="14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5 620,00 zł</a:t>
                      </a:r>
                      <a:endParaRPr lang="pl-PL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</a:tr>
              <a:tr h="33413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853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85321 - Powiatowe Zespoły Orzekania o Niepełnosprawności</a:t>
                      </a:r>
                      <a:endParaRPr lang="pl-PL" sz="14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426 400,00 zł</a:t>
                      </a:r>
                      <a:endParaRPr lang="pl-PL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</a:tr>
              <a:tr h="201335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1400" b="1" u="none" strike="noStrike">
                          <a:effectLst/>
                        </a:rPr>
                        <a:t>Wszystko razem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effectLst/>
                        </a:rPr>
                        <a:t>190 313 057,00 zł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510" marR="5510" marT="5510" marB="0" anchor="ctr"/>
                </a:tc>
              </a:tr>
            </a:tbl>
          </a:graphicData>
        </a:graphic>
      </p:graphicFrame>
      <p:sp>
        <p:nvSpPr>
          <p:cNvPr id="8" name="Elipsa 7"/>
          <p:cNvSpPr/>
          <p:nvPr/>
        </p:nvSpPr>
        <p:spPr>
          <a:xfrm>
            <a:off x="7452320" y="6436072"/>
            <a:ext cx="1512168" cy="432048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24313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5" y="1340768"/>
            <a:ext cx="8136904" cy="5112568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Plan wydatków na 2017 </a:t>
            </a:r>
            <a:r>
              <a:rPr lang="pl-PL" dirty="0"/>
              <a:t>OR </a:t>
            </a:r>
            <a:r>
              <a:rPr lang="pl-PL" dirty="0" smtClean="0"/>
              <a:t>-	OR/FM1		190.313.057 </a:t>
            </a:r>
            <a:r>
              <a:rPr lang="pl-PL" dirty="0"/>
              <a:t>zł</a:t>
            </a:r>
          </a:p>
          <a:p>
            <a:r>
              <a:rPr lang="pl-PL" dirty="0" smtClean="0"/>
              <a:t>Plan wydatków na </a:t>
            </a:r>
            <a:r>
              <a:rPr lang="pl-PL" dirty="0"/>
              <a:t>2017 </a:t>
            </a:r>
            <a:r>
              <a:rPr lang="pl-PL" dirty="0" smtClean="0"/>
              <a:t>OU – OU/OBS</a:t>
            </a:r>
            <a:r>
              <a:rPr lang="pl-PL" dirty="0"/>
              <a:t>	</a:t>
            </a:r>
            <a:r>
              <a:rPr lang="pl-PL" dirty="0" smtClean="0"/>
              <a:t>  16.680 </a:t>
            </a:r>
            <a:r>
              <a:rPr lang="pl-PL" dirty="0"/>
              <a:t>601 zł</a:t>
            </a:r>
          </a:p>
          <a:p>
            <a:r>
              <a:rPr lang="pl-PL" b="1" dirty="0" smtClean="0"/>
              <a:t>RAZEM</a:t>
            </a:r>
            <a:r>
              <a:rPr lang="pl-PL" b="1" dirty="0"/>
              <a:t>				</a:t>
            </a:r>
            <a:r>
              <a:rPr lang="pl-PL" b="1" dirty="0" smtClean="0"/>
              <a:t>	206.993.658 </a:t>
            </a:r>
            <a:r>
              <a:rPr lang="pl-PL" b="1" dirty="0"/>
              <a:t>zł</a:t>
            </a:r>
            <a:endParaRPr lang="pl-PL" dirty="0"/>
          </a:p>
          <a:p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Wyliczoną </a:t>
            </a:r>
            <a:r>
              <a:rPr lang="pl-PL" dirty="0"/>
              <a:t>kwotę wydatków na ww. zadania dzielimy przez planowaną liczbę etatów realizujących wszystkie zadania w UMK </a:t>
            </a:r>
            <a:r>
              <a:rPr lang="pl-PL" dirty="0" smtClean="0"/>
              <a:t>w </a:t>
            </a:r>
            <a:r>
              <a:rPr lang="pl-PL" dirty="0"/>
              <a:t>2017 </a:t>
            </a:r>
            <a:r>
              <a:rPr lang="pl-PL" dirty="0" smtClean="0"/>
              <a:t>roku </a:t>
            </a:r>
            <a:r>
              <a:rPr lang="pl-PL" dirty="0"/>
              <a:t>(</a:t>
            </a:r>
            <a:r>
              <a:rPr lang="pl-PL" b="1" dirty="0"/>
              <a:t>2.553 etaty</a:t>
            </a:r>
            <a:r>
              <a:rPr lang="pl-PL" dirty="0"/>
              <a:t> minus 8 etatów tzw. Zarządu </a:t>
            </a:r>
            <a:r>
              <a:rPr lang="pl-PL" dirty="0" smtClean="0"/>
              <a:t>(osób nie przypisanych do konkretnych zadań)  </a:t>
            </a:r>
            <a:r>
              <a:rPr lang="pl-PL" dirty="0"/>
              <a:t>i 1776 godzin efektywnego czasu </a:t>
            </a:r>
            <a:r>
              <a:rPr lang="pl-PL" dirty="0" smtClean="0"/>
              <a:t>pracy dla 1 etatu</a:t>
            </a:r>
            <a:endParaRPr lang="pl-PL" dirty="0"/>
          </a:p>
          <a:p>
            <a:pPr marL="0" indent="0" algn="ctr">
              <a:buNone/>
            </a:pPr>
            <a:r>
              <a:rPr lang="pl-PL" b="1" dirty="0" smtClean="0"/>
              <a:t>206</a:t>
            </a:r>
            <a:r>
              <a:rPr lang="pl-PL" b="1" dirty="0"/>
              <a:t> 993 658 zł /2545 planowanych etatów/1776 </a:t>
            </a:r>
            <a:r>
              <a:rPr lang="pl-PL" b="1" dirty="0" smtClean="0"/>
              <a:t>godzin/etat </a:t>
            </a:r>
            <a:r>
              <a:rPr lang="pl-PL" b="1" dirty="0"/>
              <a:t>= 45,7958 zł/h </a:t>
            </a:r>
            <a:endParaRPr lang="pl-PL" dirty="0"/>
          </a:p>
          <a:p>
            <a:endParaRPr lang="pl-PL" sz="1300" b="1" dirty="0" smtClean="0"/>
          </a:p>
          <a:p>
            <a:endParaRPr lang="pl-PL" sz="1300" b="1" dirty="0"/>
          </a:p>
          <a:p>
            <a:pPr marL="0" indent="0">
              <a:buNone/>
            </a:pPr>
            <a:r>
              <a:rPr lang="pl-PL" sz="1300" b="1" dirty="0" smtClean="0"/>
              <a:t>1776 </a:t>
            </a:r>
            <a:r>
              <a:rPr lang="pl-PL" sz="1300" b="1" dirty="0"/>
              <a:t>- Efektywna liczba godzin pracy przez 1 etat została wyliczona historycznie na potrzeby budżetu zadaniowego. I jest to:</a:t>
            </a:r>
            <a:endParaRPr lang="pl-PL" sz="1300" dirty="0"/>
          </a:p>
          <a:p>
            <a:pPr marL="0" indent="0">
              <a:buNone/>
            </a:pPr>
            <a:r>
              <a:rPr lang="pl-PL" sz="1300" dirty="0"/>
              <a:t>Liczba godzin roboczych w roku budżetowym przypadająca na 1-go pracownika zatrudnionego w pełnym wymiarze czasu pracy (etat) minus średni wymiar urlopów wypoczynkowych w UMK na 1 etat  i minus średnioroczny wymiar innych nieobecności przypadający w UMK na 1-go pracownika. </a:t>
            </a:r>
          </a:p>
          <a:p>
            <a:endParaRPr lang="pl-PL" sz="13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/>
          </a:bodyPr>
          <a:lstStyle/>
          <a:p>
            <a:r>
              <a:rPr lang="pl-PL" sz="2400" b="1" dirty="0"/>
              <a:t>Metodologia wyliczenia </a:t>
            </a:r>
            <a:r>
              <a:rPr lang="pl-PL" sz="2400" b="1" dirty="0" smtClean="0"/>
              <a:t>uśrednionego dla całego UMK kosztu </a:t>
            </a:r>
            <a:r>
              <a:rPr lang="pl-PL" sz="2400" b="1" dirty="0"/>
              <a:t>roboczogodziny na potrzeby planowania kosztów zadań </a:t>
            </a:r>
            <a:r>
              <a:rPr lang="pl-PL" sz="2400" b="1" dirty="0" err="1"/>
              <a:t>c.d</a:t>
            </a:r>
            <a:endParaRPr lang="pl-PL" sz="2400" b="1" dirty="0"/>
          </a:p>
        </p:txBody>
      </p:sp>
      <p:sp>
        <p:nvSpPr>
          <p:cNvPr id="4" name="Elipsa 3"/>
          <p:cNvSpPr/>
          <p:nvPr/>
        </p:nvSpPr>
        <p:spPr>
          <a:xfrm>
            <a:off x="5724128" y="1340768"/>
            <a:ext cx="2232248" cy="36004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/>
          <p:nvPr/>
        </p:nvSpPr>
        <p:spPr>
          <a:xfrm>
            <a:off x="5796136" y="2132856"/>
            <a:ext cx="2232248" cy="28803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5878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ształt fali">
  <a:themeElements>
    <a:clrScheme name="Kształt fal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ształt fal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ształt fal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594</TotalTime>
  <Words>1575</Words>
  <Application>Microsoft Office PowerPoint</Application>
  <PresentationFormat>Pokaz na ekranie (4:3)</PresentationFormat>
  <Paragraphs>637</Paragraphs>
  <Slides>16</Slides>
  <Notes>16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Kształt fali</vt:lpstr>
      <vt:lpstr>Planowanie kosztów zadań zleconych - obliczanie kosztów roboczogodziny, przykłady</vt:lpstr>
      <vt:lpstr>Prezentacja programu PowerPoint</vt:lpstr>
      <vt:lpstr>  Wybrane zasady ogólne dotyczące planowania Zadań budżetowych.  </vt:lpstr>
      <vt:lpstr> Wybrane zasady ogólne dotyczące planowania Zadań budżetowych – c. d.  </vt:lpstr>
      <vt:lpstr>Metodologia wyliczenia kosztu roboczogodziny na potrzeby planowania kosztów zadań</vt:lpstr>
      <vt:lpstr>Metodologia wyliczenia uśrednionego kosztu roboczogodziny w UMK na potrzeby planowania kosztów zadań c. d.</vt:lpstr>
      <vt:lpstr>Metodologia wyliczenia uśrednionego kosztu roboczogodziny w UMK na potrzeby planowania kosztów zadań c. d.</vt:lpstr>
      <vt:lpstr>Źródła finansowania zadania „Funkcjonowanie Magistratu”</vt:lpstr>
      <vt:lpstr>Metodologia wyliczenia uśrednionego dla całego UMK kosztu roboczogodziny na potrzeby planowania kosztów zadań c.d</vt:lpstr>
      <vt:lpstr>Prezentacja programu PowerPoint</vt:lpstr>
      <vt:lpstr>Przykładowe wyliczenie kosztów zadań Urzędu Stanu Cywilnego</vt:lpstr>
      <vt:lpstr>Prezentacja programu PowerPoint</vt:lpstr>
      <vt:lpstr>  Planowanie zadania: Obsługa mieszkańców w zakresie stanu cywilnego oraz zmiany imienia i nazwiska c. d. </vt:lpstr>
      <vt:lpstr>Prezentacja programu PowerPoint</vt:lpstr>
      <vt:lpstr>Dopłata do zadań zleconych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Planowanie i  rozliczanie kosztów zadań zleconych - obliczanie kosztów roboczogodziny, przykłady</dc:title>
  <dc:creator>Bochenek Małgorzata</dc:creator>
  <cp:lastModifiedBy>Prezentacyjny</cp:lastModifiedBy>
  <cp:revision>41</cp:revision>
  <cp:lastPrinted>2017-05-16T05:57:33Z</cp:lastPrinted>
  <dcterms:created xsi:type="dcterms:W3CDTF">2017-05-05T06:33:49Z</dcterms:created>
  <dcterms:modified xsi:type="dcterms:W3CDTF">2017-05-16T06:44:04Z</dcterms:modified>
</cp:coreProperties>
</file>