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1" r:id="rId4"/>
    <p:sldId id="264" r:id="rId5"/>
    <p:sldId id="259" r:id="rId6"/>
    <p:sldId id="260" r:id="rId7"/>
    <p:sldId id="280" r:id="rId8"/>
    <p:sldId id="279" r:id="rId9"/>
    <p:sldId id="278" r:id="rId10"/>
    <p:sldId id="267" r:id="rId11"/>
    <p:sldId id="266" r:id="rId12"/>
    <p:sldId id="270" r:id="rId13"/>
    <p:sldId id="268" r:id="rId14"/>
    <p:sldId id="269" r:id="rId15"/>
    <p:sldId id="271" r:id="rId16"/>
    <p:sldId id="272" r:id="rId17"/>
    <p:sldId id="273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77C9-ADDC-4618-A638-3BD69FABF33A}" type="datetimeFigureOut">
              <a:rPr lang="pl-PL" smtClean="0"/>
              <a:t>2017-05-15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5CCE-FD4B-43E5-B692-52DFE2339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9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C080-7A2F-4394-A1AC-18E94C8C5299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9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B7F6-0DFC-4BF2-9F08-7B91919A479A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41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3719-1DC8-48CB-9056-C15D7DB72CC7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9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29E-D9C7-49E1-95D8-24BE56FF7E98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6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A67E-AD86-466A-BE2B-EEDF2F2D5171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0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DC70-0EE5-412C-A745-6C5288D5BC4F}" type="datetime1">
              <a:rPr lang="pl-PL" smtClean="0"/>
              <a:t>2017-05-15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8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E13-6F71-4232-A06A-4CE526F210E3}" type="datetime1">
              <a:rPr lang="pl-PL" smtClean="0"/>
              <a:t>2017-05-15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81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DEB9-5BDD-4B9D-8810-F199F6BEDA3D}" type="datetime1">
              <a:rPr lang="pl-PL" smtClean="0"/>
              <a:t>2017-05-15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95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270-26B9-4F5F-B60F-31877F5DA0C5}" type="datetime1">
              <a:rPr lang="pl-PL" smtClean="0"/>
              <a:t>2017-05-15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8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26B-5C8B-43E9-977C-71AAB8686148}" type="datetime1">
              <a:rPr lang="pl-PL" smtClean="0"/>
              <a:t>2017-05-15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6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57CD-D195-461D-887F-0A896B148C02}" type="datetime1">
              <a:rPr lang="pl-PL" smtClean="0"/>
              <a:t>2017-05-15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9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82AB-F458-42C9-A6DF-D9A1CF1558ED}" type="datetime1">
              <a:rPr lang="pl-PL" smtClean="0"/>
              <a:t>2017-05-15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6A01-165E-41B9-AD6E-D939756742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Rozliczanie kosztów zadań zleconych w administracji Krakowa - wstęp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444208" y="50851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Krzysztof </a:t>
            </a:r>
            <a:r>
              <a:rPr lang="pl-PL" sz="1200" i="1" dirty="0" err="1"/>
              <a:t>Pakoński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324549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41277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Chcąc obliczyć koszt dostarczania dowolnej usługi świadczonej klientowi zewnętrznemu trzeba zsumować: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C00000"/>
                </a:solidFill>
              </a:rPr>
              <a:t>K</a:t>
            </a:r>
            <a:r>
              <a:rPr lang="pl-PL" sz="2400" dirty="0"/>
              <a:t>oszt </a:t>
            </a:r>
            <a:r>
              <a:rPr lang="pl-PL" sz="2400" b="1" dirty="0" err="1">
                <a:solidFill>
                  <a:srgbClr val="C00000"/>
                </a:solidFill>
              </a:rPr>
              <a:t>BEZP</a:t>
            </a:r>
            <a:r>
              <a:rPr lang="pl-PL" sz="2400" dirty="0" err="1"/>
              <a:t>ośredni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C00000"/>
                </a:solidFill>
              </a:rPr>
              <a:t>D</a:t>
            </a:r>
            <a:r>
              <a:rPr lang="pl-PL" sz="2400" dirty="0"/>
              <a:t>ziałania, w ramach którego dostarczana jest usługa (</a:t>
            </a:r>
            <a:r>
              <a:rPr lang="pl-PL" sz="2400" b="1" dirty="0">
                <a:solidFill>
                  <a:srgbClr val="C00000"/>
                </a:solidFill>
              </a:rPr>
              <a:t>KBEZPD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Odpowiednią część </a:t>
            </a:r>
            <a:r>
              <a:rPr lang="pl-PL" sz="2400" b="1" dirty="0">
                <a:solidFill>
                  <a:srgbClr val="00B050"/>
                </a:solidFill>
              </a:rPr>
              <a:t>K</a:t>
            </a:r>
            <a:r>
              <a:rPr lang="pl-PL" sz="2400" dirty="0"/>
              <a:t>osztów </a:t>
            </a:r>
            <a:r>
              <a:rPr lang="pl-PL" sz="2400" b="1" dirty="0">
                <a:solidFill>
                  <a:srgbClr val="00B050"/>
                </a:solidFill>
              </a:rPr>
              <a:t>W</a:t>
            </a:r>
            <a:r>
              <a:rPr lang="pl-PL" sz="2400" dirty="0"/>
              <a:t>ydziałowych przypadających na </a:t>
            </a:r>
            <a:r>
              <a:rPr lang="pl-PL" sz="2400" b="1" dirty="0">
                <a:solidFill>
                  <a:srgbClr val="00B050"/>
                </a:solidFill>
              </a:rPr>
              <a:t>D</a:t>
            </a:r>
            <a:r>
              <a:rPr lang="pl-PL" sz="2400" dirty="0"/>
              <a:t>ziałanie (</a:t>
            </a:r>
            <a:r>
              <a:rPr lang="pl-PL" sz="2400" b="1" dirty="0">
                <a:solidFill>
                  <a:srgbClr val="00B050"/>
                </a:solidFill>
              </a:rPr>
              <a:t>KWD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Odpowiednią część </a:t>
            </a:r>
            <a:r>
              <a:rPr lang="pl-PL" sz="2400" b="1" dirty="0">
                <a:solidFill>
                  <a:srgbClr val="0070C0"/>
                </a:solidFill>
              </a:rPr>
              <a:t>K</a:t>
            </a:r>
            <a:r>
              <a:rPr lang="pl-PL" sz="2400" dirty="0"/>
              <a:t>osztów </a:t>
            </a:r>
            <a:r>
              <a:rPr lang="pl-PL" sz="2400" b="1" dirty="0">
                <a:solidFill>
                  <a:srgbClr val="0070C0"/>
                </a:solidFill>
              </a:rPr>
              <a:t>O</a:t>
            </a:r>
            <a:r>
              <a:rPr lang="pl-PL" sz="2400" dirty="0"/>
              <a:t>gólnych przypadających na </a:t>
            </a:r>
            <a:r>
              <a:rPr lang="pl-PL" sz="2400" b="1" dirty="0">
                <a:solidFill>
                  <a:srgbClr val="0070C0"/>
                </a:solidFill>
              </a:rPr>
              <a:t>D</a:t>
            </a:r>
            <a:r>
              <a:rPr lang="pl-PL" sz="2400" dirty="0"/>
              <a:t>ziałanie (</a:t>
            </a:r>
            <a:r>
              <a:rPr lang="pl-PL" sz="2400" b="1" dirty="0">
                <a:solidFill>
                  <a:srgbClr val="0070C0"/>
                </a:solidFill>
              </a:rPr>
              <a:t>KOD</a:t>
            </a:r>
            <a:r>
              <a:rPr lang="pl-PL" sz="2400" dirty="0"/>
              <a:t>)</a:t>
            </a:r>
          </a:p>
          <a:p>
            <a:pPr algn="ctr"/>
            <a:r>
              <a:rPr lang="pl-PL" sz="2400" dirty="0"/>
              <a:t>a zatem </a:t>
            </a:r>
            <a:r>
              <a:rPr lang="pl-PL" sz="2400" b="1" dirty="0"/>
              <a:t>K</a:t>
            </a:r>
            <a:r>
              <a:rPr lang="pl-PL" sz="2400" dirty="0"/>
              <a:t>oszt </a:t>
            </a:r>
            <a:r>
              <a:rPr lang="pl-PL" sz="2400" b="1" dirty="0"/>
              <a:t>C</a:t>
            </a:r>
            <a:r>
              <a:rPr lang="pl-PL" sz="2400" dirty="0"/>
              <a:t>ałkowity </a:t>
            </a:r>
            <a:r>
              <a:rPr lang="pl-PL" sz="2400" b="1" dirty="0"/>
              <a:t>D</a:t>
            </a:r>
            <a:r>
              <a:rPr lang="pl-PL" sz="2400" dirty="0"/>
              <a:t>ziałania (</a:t>
            </a:r>
            <a:r>
              <a:rPr lang="pl-PL" sz="2400" b="1" dirty="0"/>
              <a:t>KCD</a:t>
            </a:r>
            <a:r>
              <a:rPr lang="pl-PL" sz="2400" dirty="0"/>
              <a:t>) usługi obliczymy jako:</a:t>
            </a:r>
          </a:p>
          <a:p>
            <a:pPr algn="ctr"/>
            <a:r>
              <a:rPr lang="pl-PL" sz="2400" b="1" dirty="0"/>
              <a:t>KCD </a:t>
            </a:r>
            <a:r>
              <a:rPr lang="pl-PL" sz="2400" dirty="0"/>
              <a:t>=</a:t>
            </a:r>
            <a:r>
              <a:rPr lang="pl-PL" sz="2400" b="1" dirty="0">
                <a:solidFill>
                  <a:srgbClr val="C00000"/>
                </a:solidFill>
              </a:rPr>
              <a:t> KBEZPD + </a:t>
            </a:r>
            <a:r>
              <a:rPr lang="pl-PL" sz="2400" b="1" dirty="0">
                <a:solidFill>
                  <a:srgbClr val="00B050"/>
                </a:solidFill>
              </a:rPr>
              <a:t>KWD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70C0"/>
                </a:solidFill>
              </a:rPr>
              <a:t>+ KOD </a:t>
            </a:r>
          </a:p>
          <a:p>
            <a:pPr algn="ctr"/>
            <a:r>
              <a:rPr lang="pl-PL" sz="2400" dirty="0"/>
              <a:t>Uwaga: w algorytmie obliczeń przyjęto dla rozliczania kosztów pośrednich (</a:t>
            </a:r>
            <a:r>
              <a:rPr lang="pl-PL" sz="2400" b="1" dirty="0">
                <a:solidFill>
                  <a:srgbClr val="0070C0"/>
                </a:solidFill>
              </a:rPr>
              <a:t>KOD,</a:t>
            </a:r>
            <a:r>
              <a:rPr lang="pl-PL" sz="2400" b="1" dirty="0">
                <a:solidFill>
                  <a:srgbClr val="00B050"/>
                </a:solidFill>
              </a:rPr>
              <a:t> KWD) </a:t>
            </a:r>
            <a:r>
              <a:rPr lang="pl-PL" sz="2400" dirty="0"/>
              <a:t>jednolity „klucz” – </a:t>
            </a:r>
            <a:r>
              <a:rPr lang="pl-PL" sz="2400" b="1" dirty="0">
                <a:solidFill>
                  <a:schemeClr val="accent4"/>
                </a:solidFill>
              </a:rPr>
              <a:t>I</a:t>
            </a:r>
            <a:r>
              <a:rPr lang="pl-PL" sz="2400" dirty="0"/>
              <a:t>lość </a:t>
            </a:r>
            <a:r>
              <a:rPr lang="pl-PL" sz="2400" b="1" dirty="0">
                <a:solidFill>
                  <a:schemeClr val="accent4"/>
                </a:solidFill>
              </a:rPr>
              <a:t>G</a:t>
            </a:r>
            <a:r>
              <a:rPr lang="pl-PL" sz="2400" dirty="0"/>
              <a:t>odzin </a:t>
            </a:r>
            <a:r>
              <a:rPr lang="pl-PL" sz="2400" b="1" dirty="0">
                <a:solidFill>
                  <a:schemeClr val="accent4"/>
                </a:solidFill>
              </a:rPr>
              <a:t>R</a:t>
            </a:r>
            <a:r>
              <a:rPr lang="pl-PL" sz="2400" dirty="0"/>
              <a:t>oboczych. (</a:t>
            </a:r>
            <a:r>
              <a:rPr lang="pl-PL" sz="2400" b="1" dirty="0">
                <a:solidFill>
                  <a:schemeClr val="accent4"/>
                </a:solidFill>
              </a:rPr>
              <a:t>IGR</a:t>
            </a:r>
            <a:r>
              <a:rPr lang="pl-PL" sz="2400" dirty="0"/>
              <a:t>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kosztów Działań lub Zadań (1)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3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12474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K</a:t>
            </a:r>
            <a:r>
              <a:rPr lang="pl-PL" sz="2400" dirty="0"/>
              <a:t>oszt </a:t>
            </a:r>
            <a:r>
              <a:rPr lang="pl-PL" sz="2400" b="1" dirty="0" err="1">
                <a:solidFill>
                  <a:srgbClr val="C00000"/>
                </a:solidFill>
              </a:rPr>
              <a:t>BEZP</a:t>
            </a:r>
            <a:r>
              <a:rPr lang="pl-PL" sz="2400" dirty="0" err="1"/>
              <a:t>ośredni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C00000"/>
                </a:solidFill>
              </a:rPr>
              <a:t>D</a:t>
            </a:r>
            <a:r>
              <a:rPr lang="pl-PL" sz="2400" dirty="0"/>
              <a:t>ziałania składa się 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4"/>
                </a:solidFill>
              </a:rPr>
              <a:t>B</a:t>
            </a:r>
            <a:r>
              <a:rPr lang="pl-PL" sz="2400" dirty="0"/>
              <a:t>ezpośrednich </a:t>
            </a:r>
            <a:r>
              <a:rPr lang="pl-PL" sz="2400" b="1" dirty="0">
                <a:solidFill>
                  <a:schemeClr val="accent4"/>
                </a:solidFill>
              </a:rPr>
              <a:t>K</a:t>
            </a:r>
            <a:r>
              <a:rPr lang="pl-PL" sz="2400" dirty="0"/>
              <a:t>osztów </a:t>
            </a:r>
            <a:r>
              <a:rPr lang="pl-PL" sz="2400" b="1" dirty="0">
                <a:solidFill>
                  <a:schemeClr val="accent4"/>
                </a:solidFill>
              </a:rPr>
              <a:t>P</a:t>
            </a:r>
            <a:r>
              <a:rPr lang="pl-PL" sz="2400" dirty="0"/>
              <a:t>racy </a:t>
            </a:r>
            <a:r>
              <a:rPr lang="pl-PL" sz="2400" b="1" dirty="0">
                <a:solidFill>
                  <a:schemeClr val="accent4"/>
                </a:solidFill>
              </a:rPr>
              <a:t>D</a:t>
            </a:r>
            <a:r>
              <a:rPr lang="pl-PL" sz="2400" dirty="0"/>
              <a:t>ziałania (</a:t>
            </a:r>
            <a:r>
              <a:rPr lang="pl-PL" sz="2400" b="1" dirty="0">
                <a:solidFill>
                  <a:schemeClr val="accent4"/>
                </a:solidFill>
              </a:rPr>
              <a:t>BKPD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C00000"/>
                </a:solidFill>
              </a:rPr>
              <a:t>B</a:t>
            </a:r>
            <a:r>
              <a:rPr lang="pl-PL" sz="2400" dirty="0"/>
              <a:t>ezpośrednich </a:t>
            </a:r>
            <a:r>
              <a:rPr lang="pl-PL" sz="2400" b="1" dirty="0">
                <a:solidFill>
                  <a:srgbClr val="C00000"/>
                </a:solidFill>
              </a:rPr>
              <a:t>K</a:t>
            </a:r>
            <a:r>
              <a:rPr lang="pl-PL" sz="2400" dirty="0"/>
              <a:t>osztów </a:t>
            </a:r>
            <a:r>
              <a:rPr lang="pl-PL" sz="2400" b="1" dirty="0">
                <a:solidFill>
                  <a:srgbClr val="C00000"/>
                </a:solidFill>
              </a:rPr>
              <a:t>Z</a:t>
            </a:r>
            <a:r>
              <a:rPr lang="pl-PL" sz="2400" dirty="0"/>
              <a:t>arejestrowanych w systemie FK dla </a:t>
            </a:r>
            <a:r>
              <a:rPr lang="pl-PL" sz="2400" b="1" dirty="0">
                <a:solidFill>
                  <a:srgbClr val="C00000"/>
                </a:solidFill>
              </a:rPr>
              <a:t>D</a:t>
            </a:r>
            <a:r>
              <a:rPr lang="pl-PL" sz="2400" dirty="0"/>
              <a:t>ziałania (</a:t>
            </a:r>
            <a:r>
              <a:rPr lang="pl-PL" sz="2400" b="1" dirty="0">
                <a:solidFill>
                  <a:srgbClr val="C00000"/>
                </a:solidFill>
              </a:rPr>
              <a:t>BKZD</a:t>
            </a:r>
            <a:r>
              <a:rPr lang="pl-PL" sz="2400" dirty="0"/>
              <a:t>)</a:t>
            </a:r>
          </a:p>
          <a:p>
            <a:r>
              <a:rPr lang="pl-PL" sz="2400" dirty="0"/>
              <a:t>Czyli </a:t>
            </a:r>
            <a:r>
              <a:rPr lang="pl-PL" sz="2400" b="1" dirty="0">
                <a:solidFill>
                  <a:srgbClr val="C00000"/>
                </a:solidFill>
              </a:rPr>
              <a:t>KBEZPD</a:t>
            </a:r>
            <a:r>
              <a:rPr lang="pl-PL" sz="2400" dirty="0"/>
              <a:t> = </a:t>
            </a:r>
            <a:r>
              <a:rPr lang="pl-PL" sz="2400" b="1" dirty="0">
                <a:solidFill>
                  <a:schemeClr val="accent4"/>
                </a:solidFill>
              </a:rPr>
              <a:t>BKPD</a:t>
            </a:r>
            <a:r>
              <a:rPr lang="pl-PL" sz="2400" b="1" dirty="0">
                <a:solidFill>
                  <a:srgbClr val="C00000"/>
                </a:solidFill>
              </a:rPr>
              <a:t> + BKZD</a:t>
            </a:r>
          </a:p>
          <a:p>
            <a:r>
              <a:rPr lang="pl-PL" sz="2400" dirty="0"/>
              <a:t>gdzie: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4"/>
                </a:solidFill>
              </a:rPr>
              <a:t>BKPD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dirty="0"/>
              <a:t>to łączny koszt utrzymania stanowisk pracy osób, których czas pracy został zarejestrowany w systemie RCP bezpośrednio na tym Działaniu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C00000"/>
                </a:solidFill>
              </a:rPr>
              <a:t>BKZD</a:t>
            </a:r>
            <a:r>
              <a:rPr lang="pl-PL" sz="2400" dirty="0"/>
              <a:t> to koszty poniesione w wyniku bezpośrednich wydatków zaksięgowanych dla danego działania w systemie ewidencji księgowej prowadzonej w jednostce. 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osztów </a:t>
            </a:r>
            <a:r>
              <a:rPr lang="pl-PL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BEZP</a:t>
            </a:r>
            <a:r>
              <a:rPr lang="pl-P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ośrednich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ziałania</a:t>
            </a:r>
          </a:p>
        </p:txBody>
      </p:sp>
      <p:sp>
        <p:nvSpPr>
          <p:cNvPr id="4" name="Prostokąt 3"/>
          <p:cNvSpPr/>
          <p:nvPr/>
        </p:nvSpPr>
        <p:spPr>
          <a:xfrm rot="10800000" flipV="1">
            <a:off x="467544" y="5589240"/>
            <a:ext cx="4752528" cy="360040"/>
          </a:xfrm>
          <a:prstGeom prst="rect">
            <a:avLst/>
          </a:prstGeom>
          <a:solidFill>
            <a:srgbClr val="C0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KBEZPD</a:t>
            </a: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3419872" y="5977754"/>
            <a:ext cx="1800200" cy="360040"/>
          </a:xfrm>
          <a:prstGeom prst="rect">
            <a:avLst/>
          </a:prstGeom>
          <a:solidFill>
            <a:srgbClr val="C0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BKZD</a:t>
            </a:r>
          </a:p>
        </p:txBody>
      </p:sp>
      <p:sp>
        <p:nvSpPr>
          <p:cNvPr id="6" name="Prostokąt 5"/>
          <p:cNvSpPr/>
          <p:nvPr/>
        </p:nvSpPr>
        <p:spPr>
          <a:xfrm rot="10800000" flipV="1">
            <a:off x="478667" y="5977753"/>
            <a:ext cx="2941203" cy="360041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/>
                </a:solidFill>
              </a:rPr>
              <a:t>BKPD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6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83671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Obliczenie </a:t>
            </a:r>
            <a:r>
              <a:rPr lang="pl-PL" sz="2400" b="1" dirty="0">
                <a:solidFill>
                  <a:schemeClr val="accent4"/>
                </a:solidFill>
              </a:rPr>
              <a:t>BKPD </a:t>
            </a:r>
            <a:r>
              <a:rPr lang="pl-PL" sz="2400" dirty="0"/>
              <a:t>prócz księgowania kosztów wymaga ewidencji przepracowanej </a:t>
            </a:r>
            <a:r>
              <a:rPr lang="pl-PL" sz="2400" b="1" dirty="0">
                <a:solidFill>
                  <a:srgbClr val="7030A0"/>
                </a:solidFill>
              </a:rPr>
              <a:t>I</a:t>
            </a:r>
            <a:r>
              <a:rPr lang="pl-PL" sz="2400" dirty="0"/>
              <a:t>lości </a:t>
            </a:r>
            <a:r>
              <a:rPr lang="pl-PL" sz="2400" b="1" dirty="0">
                <a:solidFill>
                  <a:srgbClr val="7030A0"/>
                </a:solidFill>
              </a:rPr>
              <a:t>G</a:t>
            </a:r>
            <a:r>
              <a:rPr lang="pl-PL" sz="2400" dirty="0"/>
              <a:t>odzin </a:t>
            </a:r>
            <a:r>
              <a:rPr lang="pl-PL" sz="2400" b="1" dirty="0">
                <a:solidFill>
                  <a:srgbClr val="7030A0"/>
                </a:solidFill>
              </a:rPr>
              <a:t>R</a:t>
            </a:r>
            <a:r>
              <a:rPr lang="pl-PL" sz="2400" dirty="0"/>
              <a:t>oboczych. W UMK dane te gromadzone są w systemie </a:t>
            </a:r>
            <a:r>
              <a:rPr lang="pl-PL" sz="2400" b="1" dirty="0"/>
              <a:t>RCP</a:t>
            </a:r>
            <a:r>
              <a:rPr lang="pl-PL" sz="2400" dirty="0"/>
              <a:t>.</a:t>
            </a:r>
          </a:p>
          <a:p>
            <a:r>
              <a:rPr lang="pl-PL" sz="2400" dirty="0"/>
              <a:t>Pracownicy każdego z wydziałów UMK rejestrują czas pracy na Zadania Budżetowe: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rodzaju „M” lub „W” – tzw. godziny produkcyjne (</a:t>
            </a:r>
            <a:r>
              <a:rPr lang="pl-PL" sz="2400" b="1" dirty="0">
                <a:solidFill>
                  <a:schemeClr val="accent4"/>
                </a:solidFill>
              </a:rPr>
              <a:t>IGR_DZ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rodzaju „000” – tzw. godziny systemowe (organizacyjne) (</a:t>
            </a:r>
            <a:r>
              <a:rPr lang="pl-PL" sz="2400" b="1" dirty="0">
                <a:solidFill>
                  <a:srgbClr val="00B050"/>
                </a:solidFill>
              </a:rPr>
              <a:t>IGR_ORG_WYDZ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   a zatem Ilość Godzin Roboczych w </a:t>
            </a:r>
            <a:r>
              <a:rPr lang="pl-PL" sz="2400" dirty="0" err="1"/>
              <a:t>WYDZiale</a:t>
            </a:r>
            <a:r>
              <a:rPr lang="pl-PL" sz="2400" dirty="0"/>
              <a:t> można zilustrować jako sumę poniżej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7868" y="15989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odziny </a:t>
            </a:r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obocze w </a:t>
            </a:r>
            <a:r>
              <a:rPr lang="pl-PL" sz="28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WYDZ</a:t>
            </a:r>
            <a:r>
              <a:rPr lang="pl-P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iale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467542" y="5145568"/>
            <a:ext cx="8208913" cy="432048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IGR_WYDZ</a:t>
            </a:r>
          </a:p>
        </p:txBody>
      </p:sp>
      <p:sp>
        <p:nvSpPr>
          <p:cNvPr id="7" name="Prostokąt 6"/>
          <p:cNvSpPr/>
          <p:nvPr/>
        </p:nvSpPr>
        <p:spPr>
          <a:xfrm rot="10800000" flipV="1">
            <a:off x="467542" y="5649622"/>
            <a:ext cx="1508926" cy="432049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IGR_DZ_1</a:t>
            </a:r>
          </a:p>
        </p:txBody>
      </p:sp>
      <p:sp>
        <p:nvSpPr>
          <p:cNvPr id="8" name="Prostokąt 7"/>
          <p:cNvSpPr/>
          <p:nvPr/>
        </p:nvSpPr>
        <p:spPr>
          <a:xfrm rot="10800000" flipV="1">
            <a:off x="2051720" y="5647807"/>
            <a:ext cx="1717074" cy="4338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IGR_DZ_2</a:t>
            </a:r>
          </a:p>
        </p:txBody>
      </p:sp>
      <p:sp>
        <p:nvSpPr>
          <p:cNvPr id="9" name="Prostokąt 8"/>
          <p:cNvSpPr/>
          <p:nvPr/>
        </p:nvSpPr>
        <p:spPr>
          <a:xfrm rot="10800000" flipV="1">
            <a:off x="4654590" y="5647805"/>
            <a:ext cx="1652938" cy="433865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chemeClr val="accent4"/>
                </a:solidFill>
              </a:rPr>
              <a:t>IGR_DZ_n</a:t>
            </a:r>
            <a:endParaRPr lang="pl-PL" sz="2400" b="1" dirty="0">
              <a:solidFill>
                <a:schemeClr val="accent4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3844048" y="5647806"/>
            <a:ext cx="727952" cy="433864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…..</a:t>
            </a:r>
          </a:p>
        </p:txBody>
      </p:sp>
      <p:sp>
        <p:nvSpPr>
          <p:cNvPr id="11" name="Prostokąt 10"/>
          <p:cNvSpPr/>
          <p:nvPr/>
        </p:nvSpPr>
        <p:spPr>
          <a:xfrm rot="10800000" flipV="1">
            <a:off x="6368958" y="5647804"/>
            <a:ext cx="2307496" cy="433865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IGR_ORG_WYDZ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268760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/>
              <a:t>Średni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rgbClr val="00B050"/>
                </a:solidFill>
              </a:rPr>
              <a:t>K</a:t>
            </a:r>
            <a:r>
              <a:rPr lang="pl-PL" sz="2400" dirty="0"/>
              <a:t>oszt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B050"/>
                </a:solidFill>
              </a:rPr>
              <a:t>G</a:t>
            </a:r>
            <a:r>
              <a:rPr lang="pl-PL" sz="2400" dirty="0"/>
              <a:t>odziny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B050"/>
                </a:solidFill>
              </a:rPr>
              <a:t>R</a:t>
            </a:r>
            <a:r>
              <a:rPr lang="pl-PL" sz="2400" dirty="0"/>
              <a:t>oboczej w </a:t>
            </a:r>
            <a:r>
              <a:rPr lang="pl-PL" sz="2400" b="1" dirty="0" err="1">
                <a:solidFill>
                  <a:srgbClr val="00B050"/>
                </a:solidFill>
              </a:rPr>
              <a:t>WYDZ</a:t>
            </a:r>
            <a:r>
              <a:rPr lang="pl-PL" sz="2400" dirty="0" err="1"/>
              <a:t>iale</a:t>
            </a:r>
            <a:r>
              <a:rPr lang="pl-PL" sz="2400" dirty="0"/>
              <a:t> (</a:t>
            </a:r>
            <a:r>
              <a:rPr lang="pl-PL" sz="2400" b="1" dirty="0">
                <a:solidFill>
                  <a:srgbClr val="00B050"/>
                </a:solidFill>
              </a:rPr>
              <a:t>KGR_WYDZ</a:t>
            </a:r>
            <a:r>
              <a:rPr lang="pl-PL" sz="2400" dirty="0"/>
              <a:t>) obliczany jest na podstawie </a:t>
            </a:r>
            <a:r>
              <a:rPr lang="pl-PL" sz="2400" b="1" dirty="0">
                <a:solidFill>
                  <a:srgbClr val="00B050"/>
                </a:solidFill>
              </a:rPr>
              <a:t>K</a:t>
            </a:r>
            <a:r>
              <a:rPr lang="pl-PL" sz="2400" dirty="0"/>
              <a:t>osztu </a:t>
            </a:r>
            <a:r>
              <a:rPr lang="pl-PL" sz="2400" b="1" dirty="0" err="1">
                <a:solidFill>
                  <a:srgbClr val="00B050"/>
                </a:solidFill>
              </a:rPr>
              <a:t>WYDZ</a:t>
            </a:r>
            <a:r>
              <a:rPr lang="pl-PL" sz="2400" dirty="0" err="1"/>
              <a:t>iałowego</a:t>
            </a:r>
            <a:r>
              <a:rPr lang="pl-PL" sz="2400" dirty="0"/>
              <a:t> ewidencjonowanego na kontach „zespołu </a:t>
            </a:r>
            <a:r>
              <a:rPr lang="pl-PL" sz="2400" b="1" dirty="0">
                <a:solidFill>
                  <a:srgbClr val="00B050"/>
                </a:solidFill>
              </a:rPr>
              <a:t>5</a:t>
            </a:r>
            <a:r>
              <a:rPr lang="pl-PL" sz="2400" dirty="0"/>
              <a:t>” (</a:t>
            </a:r>
            <a:r>
              <a:rPr lang="pl-PL" sz="2400" b="1" dirty="0">
                <a:solidFill>
                  <a:srgbClr val="00B050"/>
                </a:solidFill>
              </a:rPr>
              <a:t>KWYDZ_5</a:t>
            </a:r>
            <a:r>
              <a:rPr lang="pl-PL" sz="2400" dirty="0"/>
              <a:t>). 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Tam, na rzecz każdego z wydziałów, księgowane są wszystkie koszty, </a:t>
            </a:r>
            <a:r>
              <a:rPr lang="pl-PL" sz="2400" u="sng" dirty="0"/>
              <a:t>które </a:t>
            </a:r>
            <a:r>
              <a:rPr lang="pl-PL" sz="2400" b="1" u="sng" dirty="0"/>
              <a:t>nie </a:t>
            </a:r>
            <a:r>
              <a:rPr lang="pl-PL" sz="2400" u="sng" dirty="0"/>
              <a:t>należą do </a:t>
            </a:r>
            <a:r>
              <a:rPr lang="pl-PL" sz="2400" b="1" dirty="0">
                <a:solidFill>
                  <a:srgbClr val="C00000"/>
                </a:solidFill>
              </a:rPr>
              <a:t>BKZD.</a:t>
            </a:r>
            <a:endParaRPr lang="pl-PL" sz="2400" dirty="0"/>
          </a:p>
          <a:p>
            <a:pPr>
              <a:spcBef>
                <a:spcPts val="1200"/>
              </a:spcBef>
            </a:pPr>
            <a:r>
              <a:rPr lang="pl-PL" sz="2000" i="1" dirty="0"/>
              <a:t>Szczegółowe zasady księgowania kosztów „na piątkach” zapisano w polityce rachunkowości. Podstawowe składniki to koszty wynagrodzeń wraz ze wszystkimi obciążeniami oraz koszty utrzymania budynków, media itp.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Ostatecznie </a:t>
            </a:r>
            <a:r>
              <a:rPr lang="pl-PL" sz="2400" b="1" dirty="0">
                <a:solidFill>
                  <a:srgbClr val="00B050"/>
                </a:solidFill>
              </a:rPr>
              <a:t>K</a:t>
            </a:r>
            <a:r>
              <a:rPr lang="pl-PL" sz="2400" dirty="0"/>
              <a:t>oszt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B050"/>
                </a:solidFill>
              </a:rPr>
              <a:t>G</a:t>
            </a:r>
            <a:r>
              <a:rPr lang="pl-PL" sz="2400" dirty="0"/>
              <a:t>odziny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B050"/>
                </a:solidFill>
              </a:rPr>
              <a:t>R</a:t>
            </a:r>
            <a:r>
              <a:rPr lang="pl-PL" sz="2400" dirty="0"/>
              <a:t>oboczej w </a:t>
            </a:r>
            <a:r>
              <a:rPr lang="pl-PL" sz="2400" b="1" dirty="0" err="1">
                <a:solidFill>
                  <a:srgbClr val="00B050"/>
                </a:solidFill>
              </a:rPr>
              <a:t>WYDZ</a:t>
            </a:r>
            <a:r>
              <a:rPr lang="pl-PL" sz="2400" dirty="0" err="1"/>
              <a:t>iale</a:t>
            </a:r>
            <a:r>
              <a:rPr lang="pl-PL" sz="2400" dirty="0"/>
              <a:t> obliczamy dzieląc Koszt Wydziałowy przez </a:t>
            </a:r>
            <a:r>
              <a:rPr lang="pl-PL" sz="2400" b="1" dirty="0">
                <a:solidFill>
                  <a:srgbClr val="00B050"/>
                </a:solidFill>
              </a:rPr>
              <a:t>I</a:t>
            </a:r>
            <a:r>
              <a:rPr lang="pl-PL" sz="2400" dirty="0"/>
              <a:t>lość przepracowanych </a:t>
            </a:r>
            <a:r>
              <a:rPr lang="pl-PL" sz="2400" b="1" dirty="0">
                <a:solidFill>
                  <a:srgbClr val="00B050"/>
                </a:solidFill>
              </a:rPr>
              <a:t>G</a:t>
            </a:r>
            <a:r>
              <a:rPr lang="pl-PL" sz="2400" dirty="0"/>
              <a:t>odzin </a:t>
            </a:r>
            <a:r>
              <a:rPr lang="pl-PL" sz="2400" b="1" dirty="0">
                <a:solidFill>
                  <a:srgbClr val="00B050"/>
                </a:solidFill>
              </a:rPr>
              <a:t>R</a:t>
            </a:r>
            <a:r>
              <a:rPr lang="pl-PL" sz="2400" dirty="0"/>
              <a:t>oboczych w </a:t>
            </a:r>
            <a:r>
              <a:rPr lang="pl-PL" sz="2400" b="1" dirty="0" err="1">
                <a:solidFill>
                  <a:srgbClr val="00B050"/>
                </a:solidFill>
              </a:rPr>
              <a:t>WYDZ</a:t>
            </a:r>
            <a:r>
              <a:rPr lang="pl-PL" sz="2400" dirty="0" err="1"/>
              <a:t>iale</a:t>
            </a:r>
            <a:r>
              <a:rPr lang="pl-PL" sz="2400" dirty="0"/>
              <a:t> (</a:t>
            </a:r>
            <a:r>
              <a:rPr lang="pl-PL" sz="2400" b="1" dirty="0">
                <a:solidFill>
                  <a:srgbClr val="00B050"/>
                </a:solidFill>
              </a:rPr>
              <a:t>IGR_WYDZ</a:t>
            </a:r>
            <a:r>
              <a:rPr lang="pl-PL" sz="2400" dirty="0"/>
              <a:t>)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</a:rPr>
              <a:t>KGR_WYDZ = KWYDZ_5/IGR_WYDZ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9512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osztu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odziny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oboczej w </a:t>
            </a:r>
            <a:r>
              <a:rPr lang="pl-P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WYDZ</a:t>
            </a:r>
            <a:r>
              <a:rPr lang="pl-P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iale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6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412776"/>
            <a:ext cx="81957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b="1" dirty="0">
                <a:solidFill>
                  <a:schemeClr val="accent4"/>
                </a:solidFill>
              </a:rPr>
              <a:t>B</a:t>
            </a:r>
            <a:r>
              <a:rPr lang="pl-PL" sz="2400" dirty="0"/>
              <a:t>ezpośrednie </a:t>
            </a:r>
            <a:r>
              <a:rPr lang="pl-PL" sz="2400" b="1" dirty="0">
                <a:solidFill>
                  <a:schemeClr val="accent4"/>
                </a:solidFill>
              </a:rPr>
              <a:t>K</a:t>
            </a:r>
            <a:r>
              <a:rPr lang="pl-PL" sz="2400" dirty="0"/>
              <a:t>oszty </a:t>
            </a:r>
            <a:r>
              <a:rPr lang="pl-PL" sz="2400" b="1" dirty="0">
                <a:solidFill>
                  <a:schemeClr val="accent4"/>
                </a:solidFill>
              </a:rPr>
              <a:t>P</a:t>
            </a:r>
            <a:r>
              <a:rPr lang="pl-PL" sz="2400" dirty="0"/>
              <a:t>racy </a:t>
            </a:r>
            <a:r>
              <a:rPr lang="pl-PL" sz="2400" b="1" dirty="0">
                <a:solidFill>
                  <a:schemeClr val="accent4"/>
                </a:solidFill>
              </a:rPr>
              <a:t>D</a:t>
            </a:r>
            <a:r>
              <a:rPr lang="pl-PL" sz="2400" dirty="0"/>
              <a:t>ziałania (</a:t>
            </a:r>
            <a:r>
              <a:rPr lang="pl-PL" sz="2400" b="1" dirty="0">
                <a:solidFill>
                  <a:schemeClr val="accent4"/>
                </a:solidFill>
              </a:rPr>
              <a:t>BKPD</a:t>
            </a:r>
            <a:r>
              <a:rPr lang="pl-PL" sz="2400" dirty="0"/>
              <a:t>) obliczamy jako iloczyn, mnożąc </a:t>
            </a:r>
            <a:r>
              <a:rPr lang="pl-PL" sz="2400" b="1" dirty="0">
                <a:solidFill>
                  <a:schemeClr val="accent4"/>
                </a:solidFill>
              </a:rPr>
              <a:t>K</a:t>
            </a:r>
            <a:r>
              <a:rPr lang="pl-PL" sz="2400" dirty="0"/>
              <a:t>oszt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chemeClr val="accent4"/>
                </a:solidFill>
              </a:rPr>
              <a:t>G</a:t>
            </a:r>
            <a:r>
              <a:rPr lang="pl-PL" sz="2400" dirty="0"/>
              <a:t>odziny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chemeClr val="accent4"/>
                </a:solidFill>
              </a:rPr>
              <a:t>R</a:t>
            </a:r>
            <a:r>
              <a:rPr lang="pl-PL" sz="2400" dirty="0"/>
              <a:t>oboczej w </a:t>
            </a:r>
            <a:r>
              <a:rPr lang="pl-PL" sz="2400" b="1" dirty="0" err="1">
                <a:solidFill>
                  <a:schemeClr val="accent4"/>
                </a:solidFill>
              </a:rPr>
              <a:t>WYDZ</a:t>
            </a:r>
            <a:r>
              <a:rPr lang="pl-PL" sz="2400" dirty="0" err="1"/>
              <a:t>iale</a:t>
            </a:r>
            <a:r>
              <a:rPr lang="pl-PL" sz="2400" dirty="0"/>
              <a:t> (</a:t>
            </a:r>
            <a:r>
              <a:rPr lang="pl-PL" sz="2400" b="1" dirty="0">
                <a:solidFill>
                  <a:schemeClr val="accent4"/>
                </a:solidFill>
              </a:rPr>
              <a:t>KGR_WYDZ</a:t>
            </a:r>
            <a:r>
              <a:rPr lang="pl-PL" sz="2400" dirty="0"/>
              <a:t>)</a:t>
            </a:r>
            <a:r>
              <a:rPr lang="pl-PL" sz="2400" b="1" dirty="0">
                <a:solidFill>
                  <a:schemeClr val="accent4"/>
                </a:solidFill>
              </a:rPr>
              <a:t> </a:t>
            </a:r>
            <a:r>
              <a:rPr lang="pl-PL" sz="2400" dirty="0"/>
              <a:t>przez </a:t>
            </a:r>
            <a:r>
              <a:rPr lang="pl-PL" sz="2400" b="1" dirty="0">
                <a:solidFill>
                  <a:schemeClr val="accent4"/>
                </a:solidFill>
              </a:rPr>
              <a:t>I</a:t>
            </a:r>
            <a:r>
              <a:rPr lang="pl-PL" sz="2400" dirty="0"/>
              <a:t>lość </a:t>
            </a:r>
            <a:r>
              <a:rPr lang="pl-PL" sz="2400" b="1" dirty="0">
                <a:solidFill>
                  <a:schemeClr val="accent4"/>
                </a:solidFill>
              </a:rPr>
              <a:t>G</a:t>
            </a:r>
            <a:r>
              <a:rPr lang="pl-PL" sz="2400" dirty="0"/>
              <a:t>odzin </a:t>
            </a:r>
            <a:r>
              <a:rPr lang="pl-PL" sz="2400" b="1" dirty="0">
                <a:solidFill>
                  <a:schemeClr val="accent4"/>
                </a:solidFill>
              </a:rPr>
              <a:t>R</a:t>
            </a:r>
            <a:r>
              <a:rPr lang="pl-PL" sz="2400" dirty="0"/>
              <a:t>oboczych przepracowanych przez pracowników wykonujących </a:t>
            </a:r>
            <a:r>
              <a:rPr lang="pl-PL" sz="2400" b="1" dirty="0" err="1">
                <a:solidFill>
                  <a:schemeClr val="accent4"/>
                </a:solidFill>
              </a:rPr>
              <a:t>DZ</a:t>
            </a:r>
            <a:r>
              <a:rPr lang="pl-PL" sz="2400" dirty="0" err="1"/>
              <a:t>iałanie</a:t>
            </a:r>
            <a:r>
              <a:rPr lang="pl-PL" sz="2400" dirty="0"/>
              <a:t> (</a:t>
            </a:r>
            <a:r>
              <a:rPr lang="pl-PL" sz="2400" b="1" dirty="0">
                <a:solidFill>
                  <a:schemeClr val="accent4"/>
                </a:solidFill>
              </a:rPr>
              <a:t>IGRD</a:t>
            </a:r>
            <a:r>
              <a:rPr lang="pl-PL" sz="2400" dirty="0"/>
              <a:t>)</a:t>
            </a:r>
          </a:p>
          <a:p>
            <a:r>
              <a:rPr lang="pl-PL" sz="2400" dirty="0"/>
              <a:t>czyli         </a:t>
            </a:r>
            <a:r>
              <a:rPr lang="pl-PL" sz="2400" b="1" dirty="0">
                <a:solidFill>
                  <a:schemeClr val="accent4"/>
                </a:solidFill>
              </a:rPr>
              <a:t>BKPD = KGR_WYDZ * IGR_DZ</a:t>
            </a:r>
          </a:p>
          <a:p>
            <a:endParaRPr lang="pl-PL" sz="2400" b="1" dirty="0">
              <a:solidFill>
                <a:schemeClr val="accent4"/>
              </a:solidFill>
            </a:endParaRPr>
          </a:p>
          <a:p>
            <a:r>
              <a:rPr lang="pl-PL" sz="2400" b="1" dirty="0">
                <a:solidFill>
                  <a:schemeClr val="accent4"/>
                </a:solidFill>
              </a:rPr>
              <a:t>            =                         *</a:t>
            </a:r>
          </a:p>
          <a:p>
            <a:endParaRPr lang="pl-PL" sz="3200" dirty="0"/>
          </a:p>
          <a:p>
            <a:r>
              <a:rPr lang="pl-PL" sz="2400" dirty="0"/>
              <a:t>Przy czym wartość </a:t>
            </a:r>
            <a:r>
              <a:rPr lang="pl-PL" sz="2400" b="1" dirty="0">
                <a:solidFill>
                  <a:schemeClr val="accent4"/>
                </a:solidFill>
              </a:rPr>
              <a:t>IGR_DZ </a:t>
            </a:r>
            <a:r>
              <a:rPr lang="pl-PL" sz="2400" dirty="0"/>
              <a:t>podobnie jak </a:t>
            </a:r>
            <a:r>
              <a:rPr lang="pl-PL" sz="2400" b="1" dirty="0">
                <a:solidFill>
                  <a:schemeClr val="accent4"/>
                </a:solidFill>
              </a:rPr>
              <a:t>IGR_WYDZ </a:t>
            </a:r>
            <a:r>
              <a:rPr lang="pl-PL" sz="2400" dirty="0"/>
              <a:t>pobierana jest z systemu </a:t>
            </a:r>
            <a:r>
              <a:rPr lang="pl-PL" sz="2400" b="1" dirty="0"/>
              <a:t>RCP</a:t>
            </a:r>
            <a:r>
              <a:rPr lang="pl-PL" sz="2400" dirty="0"/>
              <a:t> (Rejestr Czasu Pracy), w którym pracownicy każdego dnia dokonują odpowiednich wpisów.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4" y="3326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ezpośrednich </a:t>
            </a:r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osztów </a:t>
            </a:r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racy </a:t>
            </a:r>
            <a:r>
              <a:rPr lang="pl-PL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ziałania </a:t>
            </a: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3712583" y="3388433"/>
            <a:ext cx="1147448" cy="360040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IGR_DZ</a:t>
            </a:r>
          </a:p>
        </p:txBody>
      </p:sp>
      <p:sp>
        <p:nvSpPr>
          <p:cNvPr id="6" name="Prostokąt 5"/>
          <p:cNvSpPr/>
          <p:nvPr/>
        </p:nvSpPr>
        <p:spPr>
          <a:xfrm rot="10800000" flipV="1">
            <a:off x="1835695" y="3690610"/>
            <a:ext cx="1539833" cy="360040"/>
          </a:xfrm>
          <a:prstGeom prst="rect">
            <a:avLst/>
          </a:prstGeom>
          <a:solidFill>
            <a:schemeClr val="accent4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KWYDZ_5</a:t>
            </a:r>
          </a:p>
        </p:txBody>
      </p:sp>
      <p:sp>
        <p:nvSpPr>
          <p:cNvPr id="7" name="Prostokąt 6"/>
          <p:cNvSpPr/>
          <p:nvPr/>
        </p:nvSpPr>
        <p:spPr>
          <a:xfrm rot="10800000" flipV="1">
            <a:off x="3698931" y="3992425"/>
            <a:ext cx="5208034" cy="44281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IGR_WYDZ</a:t>
            </a:r>
          </a:p>
        </p:txBody>
      </p:sp>
      <p:sp>
        <p:nvSpPr>
          <p:cNvPr id="8" name="Prostokąt 7"/>
          <p:cNvSpPr/>
          <p:nvPr/>
        </p:nvSpPr>
        <p:spPr>
          <a:xfrm rot="10800000" flipV="1">
            <a:off x="467544" y="3699375"/>
            <a:ext cx="1044747" cy="360041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BKPD</a:t>
            </a:r>
          </a:p>
        </p:txBody>
      </p:sp>
      <p:cxnSp>
        <p:nvCxnSpPr>
          <p:cNvPr id="10" name="Łącznik prosty 9"/>
          <p:cNvCxnSpPr>
            <a:cxnSpLocks/>
          </p:cNvCxnSpPr>
          <p:nvPr/>
        </p:nvCxnSpPr>
        <p:spPr>
          <a:xfrm>
            <a:off x="3712583" y="3870630"/>
            <a:ext cx="501749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7878" y="914659"/>
            <a:ext cx="819574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/>
              <a:t>Koszty Wydziałowe do Rozliczenia obliczamy analogicznie jak powyżej obliczyliśmy </a:t>
            </a:r>
            <a:r>
              <a:rPr lang="pl-PL" sz="2400" b="1" dirty="0">
                <a:solidFill>
                  <a:schemeClr val="accent4"/>
                </a:solidFill>
              </a:rPr>
              <a:t>B</a:t>
            </a:r>
            <a:r>
              <a:rPr lang="pl-PL" sz="2400" dirty="0"/>
              <a:t>ezpośrednie </a:t>
            </a:r>
            <a:r>
              <a:rPr lang="pl-PL" sz="2400" b="1" dirty="0">
                <a:solidFill>
                  <a:schemeClr val="accent4"/>
                </a:solidFill>
              </a:rPr>
              <a:t>K</a:t>
            </a:r>
            <a:r>
              <a:rPr lang="pl-PL" sz="2400" dirty="0"/>
              <a:t>oszty </a:t>
            </a:r>
            <a:r>
              <a:rPr lang="pl-PL" sz="2400" b="1" dirty="0">
                <a:solidFill>
                  <a:schemeClr val="accent4"/>
                </a:solidFill>
              </a:rPr>
              <a:t>P</a:t>
            </a:r>
            <a:r>
              <a:rPr lang="pl-PL" sz="2400" dirty="0"/>
              <a:t>racy </a:t>
            </a:r>
            <a:r>
              <a:rPr lang="pl-PL" sz="2400" b="1" dirty="0">
                <a:solidFill>
                  <a:schemeClr val="accent4"/>
                </a:solidFill>
              </a:rPr>
              <a:t>D</a:t>
            </a:r>
            <a:r>
              <a:rPr lang="pl-PL" sz="2400" dirty="0"/>
              <a:t>ziałania (</a:t>
            </a:r>
            <a:r>
              <a:rPr lang="pl-PL" sz="2400" b="1" dirty="0">
                <a:solidFill>
                  <a:schemeClr val="accent4"/>
                </a:solidFill>
              </a:rPr>
              <a:t>BKPD</a:t>
            </a:r>
            <a:r>
              <a:rPr lang="pl-PL" sz="2400" dirty="0"/>
              <a:t>) -  tylko teraz do wzoru</a:t>
            </a:r>
          </a:p>
          <a:p>
            <a:pPr>
              <a:spcBef>
                <a:spcPts val="1200"/>
              </a:spcBef>
            </a:pPr>
            <a:endParaRPr lang="pl-PL" sz="1100" dirty="0"/>
          </a:p>
          <a:p>
            <a:pPr>
              <a:spcBef>
                <a:spcPts val="1200"/>
              </a:spcBef>
            </a:pPr>
            <a:r>
              <a:rPr lang="pl-PL" sz="2400" dirty="0"/>
              <a:t>                  =                         *</a:t>
            </a:r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r>
              <a:rPr lang="pl-PL" sz="2400" dirty="0"/>
              <a:t>zamiast IGR_DZ wstawiamy IGR_ORG_WYDZ, </a:t>
            </a:r>
          </a:p>
          <a:p>
            <a:endParaRPr lang="pl-PL" sz="2400" b="1" dirty="0">
              <a:solidFill>
                <a:schemeClr val="accent4"/>
              </a:solidFill>
            </a:endParaRPr>
          </a:p>
          <a:p>
            <a:r>
              <a:rPr lang="pl-PL" sz="2400" b="1" dirty="0">
                <a:solidFill>
                  <a:schemeClr val="accent4"/>
                </a:solidFill>
              </a:rPr>
              <a:t>                  =                         *</a:t>
            </a:r>
          </a:p>
          <a:p>
            <a:endParaRPr lang="pl-PL" sz="3200" dirty="0"/>
          </a:p>
          <a:p>
            <a:r>
              <a:rPr lang="pl-PL" sz="2400" dirty="0"/>
              <a:t>Przy czym wszystkie wartości IGR_... Pobierane są z systemu </a:t>
            </a:r>
            <a:r>
              <a:rPr lang="pl-PL" sz="2400" b="1" dirty="0"/>
              <a:t>RCP</a:t>
            </a:r>
            <a:r>
              <a:rPr lang="pl-PL" sz="2400" dirty="0"/>
              <a:t> (Rejestr Czasu Pracy), w którym pracownicy każdego dnia dokonują odpowiednich wpisów.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4" y="3326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osztów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ydziałowych do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ozliczenia </a:t>
            </a:r>
          </a:p>
        </p:txBody>
      </p:sp>
      <p:sp>
        <p:nvSpPr>
          <p:cNvPr id="15" name="Prostokąt 14"/>
          <p:cNvSpPr/>
          <p:nvPr/>
        </p:nvSpPr>
        <p:spPr>
          <a:xfrm rot="10800000" flipV="1">
            <a:off x="3949618" y="2160154"/>
            <a:ext cx="1147448" cy="360040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IGR_DZ</a:t>
            </a:r>
          </a:p>
        </p:txBody>
      </p:sp>
      <p:sp>
        <p:nvSpPr>
          <p:cNvPr id="16" name="Prostokąt 15"/>
          <p:cNvSpPr/>
          <p:nvPr/>
        </p:nvSpPr>
        <p:spPr>
          <a:xfrm rot="10800000" flipV="1">
            <a:off x="2086382" y="2496951"/>
            <a:ext cx="1539833" cy="360040"/>
          </a:xfrm>
          <a:prstGeom prst="rect">
            <a:avLst/>
          </a:prstGeom>
          <a:solidFill>
            <a:schemeClr val="accent4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KWYDZ_5</a:t>
            </a:r>
          </a:p>
        </p:txBody>
      </p:sp>
      <p:sp>
        <p:nvSpPr>
          <p:cNvPr id="17" name="Prostokąt 16"/>
          <p:cNvSpPr/>
          <p:nvPr/>
        </p:nvSpPr>
        <p:spPr>
          <a:xfrm rot="10800000" flipV="1">
            <a:off x="3949618" y="2798766"/>
            <a:ext cx="4774007" cy="44281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IGR_WYDZ</a:t>
            </a:r>
          </a:p>
        </p:txBody>
      </p:sp>
      <p:sp>
        <p:nvSpPr>
          <p:cNvPr id="18" name="Prostokąt 17"/>
          <p:cNvSpPr/>
          <p:nvPr/>
        </p:nvSpPr>
        <p:spPr>
          <a:xfrm rot="10800000" flipV="1">
            <a:off x="718231" y="2505716"/>
            <a:ext cx="1044747" cy="360041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BKPD</a:t>
            </a:r>
          </a:p>
        </p:txBody>
      </p:sp>
      <p:cxnSp>
        <p:nvCxnSpPr>
          <p:cNvPr id="19" name="Łącznik prosty 18"/>
          <p:cNvCxnSpPr>
            <a:cxnSpLocks/>
          </p:cNvCxnSpPr>
          <p:nvPr/>
        </p:nvCxnSpPr>
        <p:spPr>
          <a:xfrm>
            <a:off x="3963270" y="2676971"/>
            <a:ext cx="476035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 rot="10800000" flipV="1">
            <a:off x="3963270" y="3868950"/>
            <a:ext cx="2408930" cy="36004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IGR_ORG_WYDZ</a:t>
            </a:r>
          </a:p>
        </p:txBody>
      </p:sp>
      <p:sp>
        <p:nvSpPr>
          <p:cNvPr id="21" name="Prostokąt 20"/>
          <p:cNvSpPr/>
          <p:nvPr/>
        </p:nvSpPr>
        <p:spPr>
          <a:xfrm rot="10800000" flipV="1">
            <a:off x="2100034" y="4205747"/>
            <a:ext cx="1539833" cy="36004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KWYDZ_5</a:t>
            </a:r>
          </a:p>
        </p:txBody>
      </p:sp>
      <p:sp>
        <p:nvSpPr>
          <p:cNvPr id="22" name="Prostokąt 21"/>
          <p:cNvSpPr/>
          <p:nvPr/>
        </p:nvSpPr>
        <p:spPr>
          <a:xfrm rot="10800000" flipV="1">
            <a:off x="3963270" y="4507562"/>
            <a:ext cx="4774007" cy="44281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IGR_WYDZ</a:t>
            </a:r>
          </a:p>
        </p:txBody>
      </p:sp>
      <p:sp>
        <p:nvSpPr>
          <p:cNvPr id="23" name="Prostokąt 22"/>
          <p:cNvSpPr/>
          <p:nvPr/>
        </p:nvSpPr>
        <p:spPr>
          <a:xfrm rot="10800000" flipV="1">
            <a:off x="731883" y="4214512"/>
            <a:ext cx="1044747" cy="360041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KWR</a:t>
            </a:r>
          </a:p>
        </p:txBody>
      </p:sp>
      <p:cxnSp>
        <p:nvCxnSpPr>
          <p:cNvPr id="24" name="Łącznik prosty 23"/>
          <p:cNvCxnSpPr>
            <a:cxnSpLocks/>
          </p:cNvCxnSpPr>
          <p:nvPr/>
        </p:nvCxnSpPr>
        <p:spPr>
          <a:xfrm>
            <a:off x="3976922" y="4385767"/>
            <a:ext cx="476035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stopki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1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7878" y="914659"/>
            <a:ext cx="819574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/>
              <a:t>Teraz Koszty Wydziałowe do Rozliczenia musimy rozliczyć na Działania.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Nadal korzystamy z Ilości Godzin Roboczych jako klucza, więc Koszty Wydziałowe przypadające na Działanie „n” obliczamy jako</a:t>
            </a:r>
          </a:p>
          <a:p>
            <a:pPr>
              <a:spcBef>
                <a:spcPts val="1200"/>
              </a:spcBef>
            </a:pPr>
            <a:endParaRPr lang="pl-PL" sz="2400" dirty="0"/>
          </a:p>
          <a:p>
            <a:pPr>
              <a:spcBef>
                <a:spcPts val="1200"/>
              </a:spcBef>
            </a:pPr>
            <a:endParaRPr lang="pl-PL" sz="1100" dirty="0"/>
          </a:p>
          <a:p>
            <a:pPr>
              <a:spcBef>
                <a:spcPts val="1200"/>
              </a:spcBef>
            </a:pPr>
            <a:r>
              <a:rPr lang="pl-PL" sz="2400" dirty="0"/>
              <a:t>                      =                     *</a:t>
            </a:r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r>
              <a:rPr lang="pl-PL" sz="2400" dirty="0"/>
              <a:t>wzór ten można zapisać także jako</a:t>
            </a:r>
          </a:p>
          <a:p>
            <a:endParaRPr lang="pl-PL" sz="2400" b="1" dirty="0">
              <a:solidFill>
                <a:schemeClr val="accent4"/>
              </a:solidFill>
            </a:endParaRPr>
          </a:p>
          <a:p>
            <a:r>
              <a:rPr lang="pl-PL" sz="2400" b="1" dirty="0">
                <a:solidFill>
                  <a:schemeClr val="accent4"/>
                </a:solidFill>
              </a:rPr>
              <a:t>                      =                     *</a:t>
            </a:r>
          </a:p>
          <a:p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3326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osztów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ydziałowych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ziałania </a:t>
            </a:r>
          </a:p>
        </p:txBody>
      </p:sp>
      <p:sp>
        <p:nvSpPr>
          <p:cNvPr id="20" name="Prostokąt 19"/>
          <p:cNvSpPr/>
          <p:nvPr/>
        </p:nvSpPr>
        <p:spPr>
          <a:xfrm rot="10800000" flipV="1">
            <a:off x="3941452" y="3229313"/>
            <a:ext cx="2408930" cy="36004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chemeClr val="accent4"/>
                </a:solidFill>
              </a:rPr>
              <a:t>IGR_DZ_n</a:t>
            </a:r>
            <a:r>
              <a:rPr lang="pl-PL" sz="24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1" name="Prostokąt 20"/>
          <p:cNvSpPr/>
          <p:nvPr/>
        </p:nvSpPr>
        <p:spPr>
          <a:xfrm rot="10800000" flipV="1">
            <a:off x="2403593" y="3566110"/>
            <a:ext cx="1214455" cy="36004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KWR</a:t>
            </a:r>
          </a:p>
        </p:txBody>
      </p:sp>
      <p:sp>
        <p:nvSpPr>
          <p:cNvPr id="22" name="Prostokąt 21"/>
          <p:cNvSpPr/>
          <p:nvPr/>
        </p:nvSpPr>
        <p:spPr>
          <a:xfrm rot="10800000" flipV="1">
            <a:off x="3941452" y="3867925"/>
            <a:ext cx="4774007" cy="44281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IGR_WYDZ – IGR_ORG_WYDZ </a:t>
            </a:r>
          </a:p>
        </p:txBody>
      </p:sp>
      <p:sp>
        <p:nvSpPr>
          <p:cNvPr id="23" name="Prostokąt 22"/>
          <p:cNvSpPr/>
          <p:nvPr/>
        </p:nvSpPr>
        <p:spPr>
          <a:xfrm rot="10800000" flipV="1">
            <a:off x="710064" y="3574875"/>
            <a:ext cx="1189473" cy="360041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rgbClr val="00B050"/>
                </a:solidFill>
              </a:rPr>
              <a:t>KWD_n</a:t>
            </a:r>
            <a:endParaRPr lang="pl-PL" sz="2400" b="1" dirty="0">
              <a:solidFill>
                <a:srgbClr val="00B050"/>
              </a:solidFill>
            </a:endParaRPr>
          </a:p>
        </p:txBody>
      </p:sp>
      <p:cxnSp>
        <p:nvCxnSpPr>
          <p:cNvPr id="24" name="Łącznik prosty 23"/>
          <p:cNvCxnSpPr>
            <a:cxnSpLocks/>
          </p:cNvCxnSpPr>
          <p:nvPr/>
        </p:nvCxnSpPr>
        <p:spPr>
          <a:xfrm>
            <a:off x="3955104" y="3746130"/>
            <a:ext cx="476035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 rot="10800000" flipV="1">
            <a:off x="3923069" y="4878620"/>
            <a:ext cx="2408930" cy="36004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chemeClr val="accent4"/>
                </a:solidFill>
              </a:rPr>
              <a:t>IGR_DZ_n</a:t>
            </a:r>
            <a:r>
              <a:rPr lang="pl-PL" sz="24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5" name="Prostokąt 24"/>
          <p:cNvSpPr/>
          <p:nvPr/>
        </p:nvSpPr>
        <p:spPr>
          <a:xfrm rot="10800000" flipV="1">
            <a:off x="2403591" y="5215417"/>
            <a:ext cx="1196074" cy="36004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KWR</a:t>
            </a:r>
          </a:p>
        </p:txBody>
      </p:sp>
      <p:sp>
        <p:nvSpPr>
          <p:cNvPr id="26" name="Prostokąt 25"/>
          <p:cNvSpPr/>
          <p:nvPr/>
        </p:nvSpPr>
        <p:spPr>
          <a:xfrm rot="10800000" flipV="1">
            <a:off x="3923069" y="5517232"/>
            <a:ext cx="4774007" cy="44281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/>
                </a:solidFill>
              </a:rPr>
              <a:t>Suma IGR_DZ w wydziale</a:t>
            </a:r>
          </a:p>
        </p:txBody>
      </p:sp>
      <p:sp>
        <p:nvSpPr>
          <p:cNvPr id="27" name="Prostokąt 26"/>
          <p:cNvSpPr/>
          <p:nvPr/>
        </p:nvSpPr>
        <p:spPr>
          <a:xfrm rot="10800000" flipV="1">
            <a:off x="691681" y="5224182"/>
            <a:ext cx="1207856" cy="360041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rgbClr val="00B050"/>
                </a:solidFill>
              </a:rPr>
              <a:t>KWD_n</a:t>
            </a:r>
            <a:endParaRPr lang="pl-PL" sz="2400" b="1" dirty="0">
              <a:solidFill>
                <a:srgbClr val="00B050"/>
              </a:solidFill>
            </a:endParaRPr>
          </a:p>
        </p:txBody>
      </p:sp>
      <p:cxnSp>
        <p:nvCxnSpPr>
          <p:cNvPr id="28" name="Łącznik prosty 27"/>
          <p:cNvCxnSpPr>
            <a:cxnSpLocks/>
          </p:cNvCxnSpPr>
          <p:nvPr/>
        </p:nvCxnSpPr>
        <p:spPr>
          <a:xfrm>
            <a:off x="3936721" y="5395437"/>
            <a:ext cx="476035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5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268760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/>
              <a:t>Powyżej obliczyliśmy koszty związane z Zadaniami/Działaniami ponoszone w komórce organizacyjnej, która zadanie wykonuje. Jednak aby zadanie wykonać konieczne są działania komórek wspierających („drugiej linii”) jak: kadry i płace, księgowość, informatyka, audyt i kontrola itp.)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A zatem liczymy Koszty Ogólne jako:</a:t>
            </a:r>
          </a:p>
          <a:p>
            <a:pPr>
              <a:spcBef>
                <a:spcPts val="1200"/>
              </a:spcBef>
            </a:pPr>
            <a:r>
              <a:rPr lang="pl-PL" sz="2400" b="1" dirty="0">
                <a:solidFill>
                  <a:srgbClr val="0070C0"/>
                </a:solidFill>
              </a:rPr>
              <a:t>KO</a:t>
            </a:r>
            <a:r>
              <a:rPr lang="pl-PL" sz="2400" dirty="0"/>
              <a:t> = </a:t>
            </a:r>
            <a:r>
              <a:rPr lang="pl-PL" sz="2400" b="1" dirty="0" err="1">
                <a:solidFill>
                  <a:srgbClr val="0070C0"/>
                </a:solidFill>
              </a:rPr>
              <a:t>suma_W</a:t>
            </a:r>
            <a:r>
              <a:rPr lang="pl-PL" sz="2400" dirty="0"/>
              <a:t> (</a:t>
            </a:r>
            <a:r>
              <a:rPr lang="pl-PL" sz="2400" b="1" dirty="0">
                <a:solidFill>
                  <a:srgbClr val="C00000"/>
                </a:solidFill>
              </a:rPr>
              <a:t>KBEZPD</a:t>
            </a:r>
            <a:r>
              <a:rPr lang="pl-PL" sz="2400" dirty="0"/>
              <a:t> + </a:t>
            </a:r>
            <a:r>
              <a:rPr lang="pl-PL" sz="2400" b="1" dirty="0">
                <a:solidFill>
                  <a:srgbClr val="00B050"/>
                </a:solidFill>
              </a:rPr>
              <a:t>KWD</a:t>
            </a:r>
            <a:r>
              <a:rPr lang="pl-PL" sz="2400" dirty="0"/>
              <a:t>)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Przy czym </a:t>
            </a:r>
            <a:r>
              <a:rPr lang="pl-PL" sz="2400" b="1" dirty="0" err="1">
                <a:solidFill>
                  <a:srgbClr val="0070C0"/>
                </a:solidFill>
              </a:rPr>
              <a:t>suma_W</a:t>
            </a:r>
            <a:r>
              <a:rPr lang="pl-PL" sz="2400" b="1" dirty="0"/>
              <a:t> </a:t>
            </a:r>
            <a:r>
              <a:rPr lang="pl-PL" sz="2400" dirty="0"/>
              <a:t>to suma dla wszystkich Działań  wspierających</a:t>
            </a:r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</a:t>
            </a: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osztu </a:t>
            </a: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gólnego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3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855" y="867525"/>
            <a:ext cx="87704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/>
              <a:t>Koszt Całkowity można zilustrować jak niżej:</a:t>
            </a:r>
          </a:p>
          <a:p>
            <a:pPr>
              <a:spcBef>
                <a:spcPts val="1200"/>
              </a:spcBef>
            </a:pPr>
            <a:endParaRPr lang="pl-PL" sz="2400" dirty="0"/>
          </a:p>
          <a:p>
            <a:pPr>
              <a:spcBef>
                <a:spcPts val="1200"/>
              </a:spcBef>
            </a:pPr>
            <a:endParaRPr lang="pl-PL" sz="2400" dirty="0"/>
          </a:p>
          <a:p>
            <a:pPr>
              <a:spcBef>
                <a:spcPts val="1200"/>
              </a:spcBef>
            </a:pPr>
            <a:endParaRPr lang="pl-PL" sz="2400" dirty="0"/>
          </a:p>
          <a:p>
            <a:pPr>
              <a:spcBef>
                <a:spcPts val="1200"/>
              </a:spcBef>
            </a:pPr>
            <a:endParaRPr lang="pl-PL" sz="2400" dirty="0"/>
          </a:p>
          <a:p>
            <a:pPr>
              <a:spcBef>
                <a:spcPts val="1200"/>
              </a:spcBef>
            </a:pPr>
            <a:r>
              <a:rPr lang="pl-PL" sz="2400" dirty="0"/>
              <a:t>                   przy czym KO jest obliczone jako </a:t>
            </a:r>
            <a:r>
              <a:rPr lang="pl-PL" sz="2400" b="1" dirty="0">
                <a:solidFill>
                  <a:srgbClr val="C00000"/>
                </a:solidFill>
              </a:rPr>
              <a:t>∑ (W_KBEZPD</a:t>
            </a:r>
            <a:r>
              <a:rPr lang="pl-PL" sz="2400" b="1" dirty="0">
                <a:solidFill>
                  <a:srgbClr val="00B050"/>
                </a:solidFill>
              </a:rPr>
              <a:t> + W_KWD)</a:t>
            </a:r>
          </a:p>
          <a:p>
            <a:pPr>
              <a:spcBef>
                <a:spcPts val="1200"/>
              </a:spcBef>
            </a:pPr>
            <a:r>
              <a:rPr lang="pl-PL" sz="2400" dirty="0"/>
              <a:t>a na skutek rozliczenia na Działania rodzaju M jest sumą jak niżej</a:t>
            </a:r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2909" y="191407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Obliczanie Kosztu Całkowitego Działania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18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rot="10800000" flipV="1">
            <a:off x="392604" y="1357309"/>
            <a:ext cx="8208913" cy="432048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KC – </a:t>
            </a:r>
            <a:r>
              <a:rPr lang="pl-PL" sz="2000" i="1" dirty="0">
                <a:solidFill>
                  <a:schemeClr val="tx1"/>
                </a:solidFill>
              </a:rPr>
              <a:t>całkowite koszty ponoszone w organizacji (bez umorzenia majątku)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 rot="10800000" flipV="1">
            <a:off x="392602" y="1927040"/>
            <a:ext cx="3132350" cy="432049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∑ KBEZPD</a:t>
            </a:r>
          </a:p>
        </p:txBody>
      </p:sp>
      <p:sp>
        <p:nvSpPr>
          <p:cNvPr id="12" name="Prostokąt 11"/>
          <p:cNvSpPr/>
          <p:nvPr/>
        </p:nvSpPr>
        <p:spPr>
          <a:xfrm rot="10800000" flipV="1">
            <a:off x="6621295" y="2471300"/>
            <a:ext cx="1980219" cy="457520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KO</a:t>
            </a:r>
          </a:p>
        </p:txBody>
      </p:sp>
      <p:sp>
        <p:nvSpPr>
          <p:cNvPr id="13" name="Prostokąt 12"/>
          <p:cNvSpPr/>
          <p:nvPr/>
        </p:nvSpPr>
        <p:spPr>
          <a:xfrm rot="10800000" flipV="1">
            <a:off x="3596961" y="1913429"/>
            <a:ext cx="5004556" cy="445660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∑ KWD</a:t>
            </a:r>
          </a:p>
        </p:txBody>
      </p:sp>
      <p:sp>
        <p:nvSpPr>
          <p:cNvPr id="14" name="Prostokąt 13"/>
          <p:cNvSpPr/>
          <p:nvPr/>
        </p:nvSpPr>
        <p:spPr>
          <a:xfrm rot="10800000" flipV="1">
            <a:off x="380794" y="2496771"/>
            <a:ext cx="2280061" cy="43204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∑ M_KBEZPD</a:t>
            </a:r>
          </a:p>
        </p:txBody>
      </p:sp>
      <p:sp>
        <p:nvSpPr>
          <p:cNvPr id="15" name="Prostokąt 14"/>
          <p:cNvSpPr/>
          <p:nvPr/>
        </p:nvSpPr>
        <p:spPr>
          <a:xfrm rot="10800000" flipV="1">
            <a:off x="2723900" y="2471300"/>
            <a:ext cx="3804847" cy="457519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∑ M_KWD</a:t>
            </a:r>
          </a:p>
        </p:txBody>
      </p:sp>
      <p:sp>
        <p:nvSpPr>
          <p:cNvPr id="16" name="Prostokąt 15"/>
          <p:cNvSpPr/>
          <p:nvPr/>
        </p:nvSpPr>
        <p:spPr>
          <a:xfrm rot="10800000" flipV="1">
            <a:off x="398358" y="4729561"/>
            <a:ext cx="1921842" cy="469248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KO</a:t>
            </a:r>
          </a:p>
        </p:txBody>
      </p:sp>
      <p:sp>
        <p:nvSpPr>
          <p:cNvPr id="17" name="Prostokąt 16"/>
          <p:cNvSpPr/>
          <p:nvPr/>
        </p:nvSpPr>
        <p:spPr>
          <a:xfrm rot="10800000" flipV="1">
            <a:off x="2817448" y="4749277"/>
            <a:ext cx="1111733" cy="45752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KOD_1</a:t>
            </a:r>
          </a:p>
        </p:txBody>
      </p:sp>
      <p:sp>
        <p:nvSpPr>
          <p:cNvPr id="19" name="Prostokąt 18"/>
          <p:cNvSpPr/>
          <p:nvPr/>
        </p:nvSpPr>
        <p:spPr>
          <a:xfrm rot="10800000" flipV="1">
            <a:off x="7066892" y="4749278"/>
            <a:ext cx="1181320" cy="45752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>
                <a:solidFill>
                  <a:srgbClr val="0070C0"/>
                </a:solidFill>
              </a:rPr>
              <a:t>KOD_n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 rot="10800000" flipV="1">
            <a:off x="4334349" y="4741289"/>
            <a:ext cx="1111733" cy="45752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KOD_2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8356" y="4666648"/>
            <a:ext cx="80620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                         =                 +                 + ………  +</a:t>
            </a:r>
          </a:p>
          <a:p>
            <a:endParaRPr lang="pl-PL" dirty="0"/>
          </a:p>
          <a:p>
            <a:r>
              <a:rPr lang="pl-PL" sz="2400" dirty="0"/>
              <a:t>Ostatecznie </a:t>
            </a:r>
            <a:r>
              <a:rPr lang="pl-PL" sz="2400" b="1" dirty="0"/>
              <a:t>K</a:t>
            </a:r>
            <a:r>
              <a:rPr lang="pl-PL" sz="2400" dirty="0"/>
              <a:t>oszt </a:t>
            </a:r>
            <a:r>
              <a:rPr lang="pl-PL" sz="2400" b="1" dirty="0"/>
              <a:t>C</a:t>
            </a:r>
            <a:r>
              <a:rPr lang="pl-PL" sz="2400" dirty="0"/>
              <a:t>ałkowity dla konkretnego </a:t>
            </a:r>
            <a:r>
              <a:rPr lang="pl-PL" sz="2400" b="1" dirty="0"/>
              <a:t>D</a:t>
            </a:r>
            <a:r>
              <a:rPr lang="pl-PL" sz="2400" dirty="0"/>
              <a:t>ziałania to suma</a:t>
            </a:r>
          </a:p>
          <a:p>
            <a:pPr algn="ctr"/>
            <a:r>
              <a:rPr lang="pl-PL" sz="2800" b="1" dirty="0"/>
              <a:t>KCD </a:t>
            </a:r>
            <a:r>
              <a:rPr lang="pl-PL" sz="2800" dirty="0"/>
              <a:t>=</a:t>
            </a:r>
            <a:r>
              <a:rPr lang="pl-PL" sz="2800" b="1" dirty="0">
                <a:solidFill>
                  <a:srgbClr val="C00000"/>
                </a:solidFill>
              </a:rPr>
              <a:t> KBEZPD + </a:t>
            </a:r>
            <a:r>
              <a:rPr lang="pl-PL" sz="2800" b="1" dirty="0">
                <a:solidFill>
                  <a:srgbClr val="00B050"/>
                </a:solidFill>
              </a:rPr>
              <a:t>KWD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+ KOD </a:t>
            </a:r>
            <a:r>
              <a:rPr lang="pl-PL" sz="2800" dirty="0"/>
              <a:t>                           </a:t>
            </a:r>
          </a:p>
        </p:txBody>
      </p:sp>
      <p:sp>
        <p:nvSpPr>
          <p:cNvPr id="22" name="Prostokąt 21"/>
          <p:cNvSpPr/>
          <p:nvPr/>
        </p:nvSpPr>
        <p:spPr>
          <a:xfrm rot="10800000" flipV="1">
            <a:off x="6621295" y="3001922"/>
            <a:ext cx="1030500" cy="43904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 rot="10800000" flipV="1">
            <a:off x="7714220" y="3004066"/>
            <a:ext cx="887294" cy="440267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1208" y="980728"/>
            <a:ext cx="81955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b="1" dirty="0"/>
              <a:t>BKPD</a:t>
            </a:r>
            <a:r>
              <a:rPr lang="pl-PL" sz="2400" dirty="0"/>
              <a:t> </a:t>
            </a:r>
            <a:r>
              <a:rPr lang="pl-PL" sz="2400" b="1" dirty="0"/>
              <a:t>–</a:t>
            </a:r>
            <a:r>
              <a:rPr lang="pl-PL" sz="2400" dirty="0"/>
              <a:t> koszty bezpośrednio księgowane „na Działaniu”</a:t>
            </a:r>
          </a:p>
          <a:p>
            <a:pPr>
              <a:spcBef>
                <a:spcPts val="1200"/>
              </a:spcBef>
            </a:pPr>
            <a:r>
              <a:rPr lang="pl-PL" sz="2400" b="1" dirty="0"/>
              <a:t>KWYDZ_5 – </a:t>
            </a:r>
            <a:r>
              <a:rPr lang="pl-PL" sz="2400" dirty="0"/>
              <a:t>Koszty utrzymania stanowisk pracy (wynagrodzenia, media, inne koszty budynków itp.) podzielone „na wydziały”.</a:t>
            </a:r>
          </a:p>
          <a:p>
            <a:pPr>
              <a:spcBef>
                <a:spcPts val="1200"/>
              </a:spcBef>
            </a:pPr>
            <a:r>
              <a:rPr lang="pl-PL" sz="2400" b="1" dirty="0" err="1"/>
              <a:t>IGR_DZ_n</a:t>
            </a:r>
            <a:r>
              <a:rPr lang="pl-PL" sz="2400" b="1" dirty="0"/>
              <a:t> – </a:t>
            </a:r>
            <a:r>
              <a:rPr lang="pl-PL" sz="2400" dirty="0"/>
              <a:t>czas przepracowany przez pracowników wykonujących bezpośrednio Działanie „n”</a:t>
            </a:r>
          </a:p>
          <a:p>
            <a:pPr>
              <a:spcBef>
                <a:spcPts val="1200"/>
              </a:spcBef>
            </a:pPr>
            <a:r>
              <a:rPr lang="pl-PL" sz="2400" b="1" dirty="0"/>
              <a:t>IGR_WYDZ – </a:t>
            </a:r>
            <a:r>
              <a:rPr lang="pl-PL" sz="2400" dirty="0"/>
              <a:t>całość czasu przepracowanego przez pracowników wydziału</a:t>
            </a:r>
            <a:r>
              <a:rPr lang="pl-PL" sz="2400" b="1" dirty="0"/>
              <a:t> </a:t>
            </a:r>
          </a:p>
          <a:p>
            <a:pPr>
              <a:spcBef>
                <a:spcPts val="1200"/>
              </a:spcBef>
            </a:pPr>
            <a:r>
              <a:rPr lang="pl-PL" sz="2400" b="1" dirty="0" err="1"/>
              <a:t>Suma_W</a:t>
            </a:r>
            <a:r>
              <a:rPr lang="pl-PL" sz="2400" b="1" dirty="0"/>
              <a:t>(KBEZPD + KWD) – </a:t>
            </a:r>
            <a:r>
              <a:rPr lang="pl-PL" sz="2400" dirty="0"/>
              <a:t>suma kosztów bezpośrednich i wydziałowych dla komórek wspierających</a:t>
            </a:r>
          </a:p>
          <a:p>
            <a:pPr>
              <a:spcBef>
                <a:spcPts val="1200"/>
              </a:spcBef>
            </a:pPr>
            <a:r>
              <a:rPr lang="pl-PL" sz="2400" b="1" dirty="0" err="1"/>
              <a:t>Suma_M</a:t>
            </a:r>
            <a:r>
              <a:rPr lang="pl-PL" sz="2400" b="1" dirty="0"/>
              <a:t>(IGR_DZ_1….i) – </a:t>
            </a:r>
            <a:r>
              <a:rPr lang="pl-PL" sz="2400" dirty="0"/>
              <a:t>suma ilości godzin dla wszystkich Działań typu M (merytorycznych).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9512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Dane, które gromadzimy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015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412776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Budżet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miasta w Krakowie od wielu lat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formułowany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 postaci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tzw.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Zadań budżetowych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Oznacza to, że dla wszelkiego rodzaju działalności prowadzonej w Magistracie i miejskich jednostkach budżetowych formułowane są „Zadania budżetowe”. </a:t>
            </a:r>
          </a:p>
          <a:p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Zadanie budżetowe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jednostka rozliczeniowa, dla której określono: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 postaci deklaracji wyniku,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dostarczane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produkty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i przewidywaną ich ilość,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wymagania jakościowe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jakie winny być spełnione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zaplanowane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zasoby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(wydatki oraz godziny robocze)</a:t>
            </a:r>
          </a:p>
          <a:p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Jeśli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Zadania mamy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kilka produktów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dla każdego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nich formułowane jest tzw.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Działanie.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18864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Zadania o charakterze usługowym w systemie zarządzania Krakowem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Koszy zadań zleconych - Kraków maj 2017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20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54579"/>
              </p:ext>
            </p:extLst>
          </p:nvPr>
        </p:nvGraphicFramePr>
        <p:xfrm>
          <a:off x="107503" y="620688"/>
          <a:ext cx="8928993" cy="586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053">
                  <a:extLst>
                    <a:ext uri="{9D8B030D-6E8A-4147-A177-3AD203B41FA5}">
                      <a16:colId xmlns:a16="http://schemas.microsoft.com/office/drawing/2014/main" val="1640160651"/>
                    </a:ext>
                  </a:extLst>
                </a:gridCol>
                <a:gridCol w="1023950">
                  <a:extLst>
                    <a:ext uri="{9D8B030D-6E8A-4147-A177-3AD203B41FA5}">
                      <a16:colId xmlns:a16="http://schemas.microsoft.com/office/drawing/2014/main" val="2377002416"/>
                    </a:ext>
                  </a:extLst>
                </a:gridCol>
                <a:gridCol w="1023950">
                  <a:extLst>
                    <a:ext uri="{9D8B030D-6E8A-4147-A177-3AD203B41FA5}">
                      <a16:colId xmlns:a16="http://schemas.microsoft.com/office/drawing/2014/main" val="1823935397"/>
                    </a:ext>
                  </a:extLst>
                </a:gridCol>
                <a:gridCol w="809991">
                  <a:extLst>
                    <a:ext uri="{9D8B030D-6E8A-4147-A177-3AD203B41FA5}">
                      <a16:colId xmlns:a16="http://schemas.microsoft.com/office/drawing/2014/main" val="2012712585"/>
                    </a:ext>
                  </a:extLst>
                </a:gridCol>
                <a:gridCol w="886404">
                  <a:extLst>
                    <a:ext uri="{9D8B030D-6E8A-4147-A177-3AD203B41FA5}">
                      <a16:colId xmlns:a16="http://schemas.microsoft.com/office/drawing/2014/main" val="2689819261"/>
                    </a:ext>
                  </a:extLst>
                </a:gridCol>
                <a:gridCol w="748858">
                  <a:extLst>
                    <a:ext uri="{9D8B030D-6E8A-4147-A177-3AD203B41FA5}">
                      <a16:colId xmlns:a16="http://schemas.microsoft.com/office/drawing/2014/main" val="3666716865"/>
                    </a:ext>
                  </a:extLst>
                </a:gridCol>
                <a:gridCol w="932254">
                  <a:extLst>
                    <a:ext uri="{9D8B030D-6E8A-4147-A177-3AD203B41FA5}">
                      <a16:colId xmlns:a16="http://schemas.microsoft.com/office/drawing/2014/main" val="2637171699"/>
                    </a:ext>
                  </a:extLst>
                </a:gridCol>
                <a:gridCol w="703010">
                  <a:extLst>
                    <a:ext uri="{9D8B030D-6E8A-4147-A177-3AD203B41FA5}">
                      <a16:colId xmlns:a16="http://schemas.microsoft.com/office/drawing/2014/main" val="1150156397"/>
                    </a:ext>
                  </a:extLst>
                </a:gridCol>
                <a:gridCol w="916968">
                  <a:extLst>
                    <a:ext uri="{9D8B030D-6E8A-4147-A177-3AD203B41FA5}">
                      <a16:colId xmlns:a16="http://schemas.microsoft.com/office/drawing/2014/main" val="334719126"/>
                    </a:ext>
                  </a:extLst>
                </a:gridCol>
                <a:gridCol w="840555">
                  <a:extLst>
                    <a:ext uri="{9D8B030D-6E8A-4147-A177-3AD203B41FA5}">
                      <a16:colId xmlns:a16="http://schemas.microsoft.com/office/drawing/2014/main" val="2236515539"/>
                    </a:ext>
                  </a:extLst>
                </a:gridCol>
              </a:tblGrid>
              <a:tr h="2915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Suma godzin działań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>
                          <a:effectLst/>
                        </a:rPr>
                        <a:t>∑ IGR_DZ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26 909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err="1">
                          <a:effectLst/>
                        </a:rPr>
                        <a:t>godz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udział w czasie całkowitym Wydziału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84,5%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64325813"/>
                  </a:ext>
                </a:extLst>
              </a:tr>
              <a:tr h="2915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Godziny organizacyjne Wydziału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IGR_ORG_WYDZ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4 552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err="1">
                          <a:effectLst/>
                        </a:rPr>
                        <a:t>godz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udział w czasie całkowitym Wydziału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14,5%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4204838"/>
                  </a:ext>
                </a:extLst>
              </a:tr>
              <a:tr h="2915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Czas całkowity dla Wydziału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>
                          <a:effectLst/>
                        </a:rPr>
                        <a:t>IGR_WYDZ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31 461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 err="1">
                          <a:effectLst/>
                        </a:rPr>
                        <a:t>godz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01498730"/>
                  </a:ext>
                </a:extLst>
              </a:tr>
              <a:tr h="2915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Koszty wydziałowe do rozliczenia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>
                          <a:effectLst/>
                        </a:rPr>
                        <a:t>K_WYDZ_SC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194 587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PLN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0221268"/>
                  </a:ext>
                </a:extLst>
              </a:tr>
              <a:tr h="2915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Koszty ogólne do rozliczenia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>
                          <a:effectLst/>
                        </a:rPr>
                        <a:t>KOG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3 541 650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87274362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defTabSz="896938" fontAlgn="b">
                        <a:tabLst/>
                      </a:pPr>
                      <a:r>
                        <a:rPr lang="pl-PL" sz="1400" b="1" u="none" strike="noStrike" dirty="0">
                          <a:effectLst/>
                        </a:rPr>
                        <a:t>NR_DZ_PDZ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fontAlgn="b"/>
                      <a:r>
                        <a:rPr lang="pl-PL" sz="1400" b="1" u="none" strike="noStrike" dirty="0">
                          <a:effectLst/>
                        </a:rPr>
                        <a:t>IGR_DZ_....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BKZD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BKPD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KBEZPD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KWD</a:t>
                      </a:r>
                      <a:endParaRPr lang="pl-PL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KC1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KOD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KC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KRB_WYDZ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59221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SC/USC/01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10 911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466 456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466 456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78 903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545 359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45 356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590 715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80428613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6 939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296 642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296 642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50 178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346 821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28 844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375 665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407168834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1 938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3 935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82 857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86 792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00B050"/>
                          </a:solidFill>
                          <a:effectLst/>
                        </a:rPr>
                        <a:t>14 016</a:t>
                      </a:r>
                      <a:endParaRPr lang="pl-PL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100 807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8 057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108 864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56772101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14 844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3 399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18 242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575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18 817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330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19 147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07652742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23 502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23 502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3 975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27 477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2 285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29 762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91779055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13 402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13 402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2 267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15 669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1 303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16 972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21432444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5 227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223 441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FF0000"/>
                          </a:solidFill>
                          <a:effectLst/>
                        </a:rPr>
                        <a:t>223 441</a:t>
                      </a:r>
                      <a:endParaRPr lang="pl-PL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37 796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261 238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21 726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282 964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84185784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SC/USC/09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951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40 655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FF0000"/>
                          </a:solidFill>
                          <a:effectLst/>
                        </a:rPr>
                        <a:t>40 655</a:t>
                      </a:r>
                      <a:endParaRPr lang="pl-PL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6 877</a:t>
                      </a:r>
                      <a:endParaRPr lang="pl-PL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47 532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3 953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51 485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31300313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SC/USC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26 909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18 779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1 150 354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1 169 133</a:t>
                      </a:r>
                      <a:endParaRPr lang="pl-PL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194 587</a:t>
                      </a:r>
                      <a:endParaRPr lang="pl-PL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1 363 720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111 855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1 475 575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42,75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156"/>
                  </a:ext>
                </a:extLst>
              </a:tr>
              <a:tr h="291596"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16,6%</a:t>
                      </a:r>
                      <a:endParaRPr lang="pl-PL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8,2%</a:t>
                      </a:r>
                      <a:endParaRPr lang="pl-PL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26,2%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7249218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39552" y="0"/>
            <a:ext cx="82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Wyniki obliczeń kosztów dla zadania USC za I kwartał 2017</a:t>
            </a:r>
          </a:p>
        </p:txBody>
      </p:sp>
    </p:spTree>
    <p:extLst>
      <p:ext uri="{BB962C8B-B14F-4D97-AF65-F5344CB8AC3E}">
        <p14:creationId xmlns:p14="http://schemas.microsoft.com/office/powerpoint/2010/main" val="10183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48478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Działanie jest</a:t>
            </a:r>
            <a:r>
              <a:rPr lang="pl-PL" sz="2400" dirty="0"/>
              <a:t> najniższym </a:t>
            </a:r>
            <a:r>
              <a:rPr lang="pl-PL" sz="2400" b="1" dirty="0"/>
              <a:t>poziomem szczegółowości</a:t>
            </a:r>
            <a:r>
              <a:rPr lang="pl-PL" sz="2400" dirty="0"/>
              <a:t>, na którym w systemie FK </a:t>
            </a:r>
            <a:r>
              <a:rPr lang="pl-PL" sz="2400" b="1" dirty="0"/>
              <a:t>rejestrowane są wydatki i koszty</a:t>
            </a:r>
            <a:r>
              <a:rPr lang="pl-PL" sz="2400" dirty="0"/>
              <a:t>.</a:t>
            </a:r>
          </a:p>
          <a:p>
            <a:pPr algn="ctr"/>
            <a:r>
              <a:rPr lang="pl-PL" sz="2400" b="1" dirty="0"/>
              <a:t>a zatem </a:t>
            </a:r>
          </a:p>
          <a:p>
            <a:r>
              <a:rPr lang="pl-PL" sz="2400" b="1" dirty="0"/>
              <a:t>„Zadanie zlecone”, </a:t>
            </a:r>
            <a:r>
              <a:rPr lang="pl-PL" sz="2400" dirty="0"/>
              <a:t>dla którego chcemy zaplanować, a następnie rozliczyć koszt wytworzenia dostarczanych w jego ramach produktów </a:t>
            </a:r>
            <a:r>
              <a:rPr lang="pl-PL" sz="2400" b="1" dirty="0"/>
              <a:t>musi być w budżecie </a:t>
            </a:r>
            <a:r>
              <a:rPr lang="pl-PL" sz="2400" dirty="0"/>
              <a:t>miasta </a:t>
            </a:r>
            <a:r>
              <a:rPr lang="pl-PL" sz="2400" b="1" dirty="0"/>
              <a:t>co najmniej Działaniem </a:t>
            </a:r>
            <a:r>
              <a:rPr lang="pl-PL" sz="2400" dirty="0"/>
              <a:t>wyodrębnionym w jakimś Zadaniu Budżetowym.</a:t>
            </a:r>
          </a:p>
          <a:p>
            <a:r>
              <a:rPr lang="pl-PL" sz="2400" dirty="0"/>
              <a:t>Na przykład: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 Urzędzie Stanu Cywilnego „Zadaniem zleconym” jest </a:t>
            </a:r>
            <a:r>
              <a:rPr lang="pl-PL" sz="2400" b="1" dirty="0"/>
              <a:t>całe Zadanie Budżetowe SC/USC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 Wydziale Spraw Administracyjnych </a:t>
            </a:r>
            <a:r>
              <a:rPr lang="pl-PL" sz="2400" b="1" dirty="0"/>
              <a:t>tylko Działania SA/EDO/01 – SA/EDO/7 </a:t>
            </a:r>
            <a:r>
              <a:rPr lang="pl-PL" sz="2400" dirty="0"/>
              <a:t>są „Zadaniem zleconym”.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0466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Warunek rozliczenia kosztów </a:t>
            </a:r>
          </a:p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„Zadania zleconego”.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1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430779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Zadania typu P</a:t>
            </a:r>
            <a:r>
              <a:rPr lang="pl-PL" sz="2400" dirty="0"/>
              <a:t> (Projektowe) – jednorazowe, unikalny produkt – mają początek i koniec</a:t>
            </a:r>
          </a:p>
          <a:p>
            <a:r>
              <a:rPr lang="pl-PL" sz="2400" b="1" dirty="0"/>
              <a:t>Zadania typu B </a:t>
            </a:r>
            <a:r>
              <a:rPr lang="pl-PL" sz="2400" dirty="0"/>
              <a:t>(Bieżące) – ciągłe, wykonywane nieustannie najczęściej o charakterze usług lub utrzymania infrastruktury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/>
              <a:t>rodzaju M </a:t>
            </a:r>
            <a:r>
              <a:rPr lang="pl-PL" sz="2400" dirty="0"/>
              <a:t>(Merytoryczne) – wykonywane na rzecz klientów zewnętrznych lub infrastruktury przeznaczonej do użytku publicznego (np. decyzje </a:t>
            </a:r>
            <a:r>
              <a:rPr lang="pl-PL" sz="2400" dirty="0" err="1"/>
              <a:t>WZiZT</a:t>
            </a:r>
            <a:r>
              <a:rPr lang="pl-PL" sz="2400" dirty="0"/>
              <a:t>, remonty chodników)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/>
              <a:t>rodzaju W </a:t>
            </a:r>
            <a:r>
              <a:rPr lang="pl-PL" sz="2400" dirty="0"/>
              <a:t>(Wspierające) – wykonywane na rzecz klienta wewnętrznego, aby skutecznie mógł dostarczać swoje usługi klientom zewnętrznym. (np. kadry, informatyka, audyt)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/>
              <a:t>rodzaju 000 </a:t>
            </a:r>
            <a:r>
              <a:rPr lang="pl-PL" sz="2400" dirty="0"/>
              <a:t>– (Organizacyjne) – wykonywane na rzecz własnej komórki organizacyjnej (dyrekcja, sekretariat, a w większym wydziale referat organizacyjny)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Typy i Rodzaje Zadań Budżetowych finansowanych z wydatków bieżących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2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6" r="27836" b="45698"/>
          <a:stretch/>
        </p:blipFill>
        <p:spPr bwMode="auto">
          <a:xfrm>
            <a:off x="172871" y="2204864"/>
            <a:ext cx="8798257" cy="425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18255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Każde Zadanie Budżetowe w UMK posiada plan rzeczowo – finansowy zawierający:</a:t>
            </a:r>
          </a:p>
          <a:p>
            <a:pPr marL="801688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kwoty wydatków bezpośrednich oraz </a:t>
            </a:r>
          </a:p>
          <a:p>
            <a:pPr marL="801688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przewidziane ilości godzin roboczych </a:t>
            </a:r>
          </a:p>
          <a:p>
            <a:pPr algn="just"/>
            <a:r>
              <a:rPr lang="pl-PL" sz="2400" dirty="0"/>
              <a:t>zaplanowane na poszczególne Działania (np. SC/USC/01)</a:t>
            </a:r>
          </a:p>
          <a:p>
            <a:endParaRPr lang="pl-PL" sz="2400" dirty="0"/>
          </a:p>
        </p:txBody>
      </p:sp>
      <p:sp>
        <p:nvSpPr>
          <p:cNvPr id="2" name="Prostokąt: zaokrąglone rogi 1"/>
          <p:cNvSpPr/>
          <p:nvPr/>
        </p:nvSpPr>
        <p:spPr>
          <a:xfrm>
            <a:off x="1403648" y="3356992"/>
            <a:ext cx="763284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5</a:t>
            </a:fld>
            <a:endParaRPr lang="pl-PL"/>
          </a:p>
        </p:txBody>
      </p:sp>
      <p:sp>
        <p:nvSpPr>
          <p:cNvPr id="7" name="Prostokąt: zaokrąglone rogi 6"/>
          <p:cNvSpPr/>
          <p:nvPr/>
        </p:nvSpPr>
        <p:spPr>
          <a:xfrm>
            <a:off x="1403648" y="4687186"/>
            <a:ext cx="763284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/>
          <p:cNvSpPr/>
          <p:nvPr/>
        </p:nvSpPr>
        <p:spPr>
          <a:xfrm>
            <a:off x="1370964" y="6034856"/>
            <a:ext cx="763284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0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70224" b="41511"/>
          <a:stretch/>
        </p:blipFill>
        <p:spPr bwMode="auto">
          <a:xfrm>
            <a:off x="6808" y="1873142"/>
            <a:ext cx="4422910" cy="43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r="72601" b="42759"/>
          <a:stretch/>
        </p:blipFill>
        <p:spPr bwMode="auto">
          <a:xfrm>
            <a:off x="4554810" y="1924280"/>
            <a:ext cx="4348562" cy="43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044" y="116632"/>
            <a:ext cx="8706328" cy="206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finansowy każdego zadania można w systemie STRADOM, wspomagającym planowanie zaprezentować w postaci dwóch osobnych zestawień: </a:t>
            </a:r>
          </a:p>
          <a:p>
            <a:pPr marL="1701800">
              <a:lnSpc>
                <a:spcPts val="2500"/>
              </a:lnSpc>
            </a:pPr>
            <a:r>
              <a:rPr lang="pl-PL" sz="2400" dirty="0"/>
              <a:t>- planowane wydatki bezpośrednie</a:t>
            </a:r>
          </a:p>
          <a:p>
            <a:pPr marL="1701800">
              <a:lnSpc>
                <a:spcPts val="2500"/>
              </a:lnSpc>
            </a:pPr>
            <a:r>
              <a:rPr lang="pl-PL" sz="2400" dirty="0"/>
              <a:t>- planowana ilość godzin roboczych i ich koszt</a:t>
            </a:r>
          </a:p>
          <a:p>
            <a:endParaRPr lang="pl-PL" sz="24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9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Rozliczanie kosztów zadań zleconych w administracji Krakowa - metodyka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Koszy zadań zleconych - Kraków maj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7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444208" y="50851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Krzysztof </a:t>
            </a:r>
            <a:r>
              <a:rPr lang="pl-PL" sz="1200" i="1" dirty="0" err="1"/>
              <a:t>Pakoński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179946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8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7050" r="5695" b="5931"/>
          <a:stretch/>
        </p:blipFill>
        <p:spPr bwMode="auto">
          <a:xfrm>
            <a:off x="294555" y="17190"/>
            <a:ext cx="8585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1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Koszy zadań zleconych - Kraków maj 2017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6A01-165E-41B9-AD6E-D939756742FB}" type="slidenum">
              <a:rPr lang="pl-PL" smtClean="0"/>
              <a:t>9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3" r="37411" b="8614"/>
          <a:stretch/>
        </p:blipFill>
        <p:spPr bwMode="auto">
          <a:xfrm>
            <a:off x="251520" y="446982"/>
            <a:ext cx="7679692" cy="60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3" t="39318" b="8614"/>
          <a:stretch/>
        </p:blipFill>
        <p:spPr bwMode="auto">
          <a:xfrm>
            <a:off x="7931212" y="1123950"/>
            <a:ext cx="1008112" cy="54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19672" y="260648"/>
            <a:ext cx="681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Przykład raportu z systemu Rejestracji Czasu Pracy</a:t>
            </a:r>
          </a:p>
        </p:txBody>
      </p:sp>
    </p:spTree>
    <p:extLst>
      <p:ext uri="{BB962C8B-B14F-4D97-AF65-F5344CB8AC3E}">
        <p14:creationId xmlns:p14="http://schemas.microsoft.com/office/powerpoint/2010/main" val="311799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1809</Words>
  <Application>Microsoft Office PowerPoint</Application>
  <PresentationFormat>Pokaz na ekranie (4:3)</PresentationFormat>
  <Paragraphs>322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Motyw pakietu Office</vt:lpstr>
      <vt:lpstr>Rozliczanie kosztów zadań zleconych w administracji Krakowa - wstęp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Rozliczanie kosztów zadań zleconych w administracji Krakowa - metodyka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Zadania zlecone w UMK</dc:title>
  <dc:creator>Pakoński Krzysztof</dc:creator>
  <cp:lastModifiedBy>Krzysztof</cp:lastModifiedBy>
  <cp:revision>77</cp:revision>
  <dcterms:created xsi:type="dcterms:W3CDTF">2017-04-26T10:08:06Z</dcterms:created>
  <dcterms:modified xsi:type="dcterms:W3CDTF">2017-05-15T15:47:51Z</dcterms:modified>
</cp:coreProperties>
</file>