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0" r:id="rId12"/>
    <p:sldId id="267" r:id="rId13"/>
    <p:sldId id="273" r:id="rId14"/>
    <p:sldId id="274" r:id="rId15"/>
    <p:sldId id="268" r:id="rId16"/>
    <p:sldId id="269" r:id="rId17"/>
    <p:sldId id="270" r:id="rId18"/>
    <p:sldId id="271" r:id="rId19"/>
    <p:sldId id="272" r:id="rId20"/>
    <p:sldId id="275" r:id="rId21"/>
    <p:sldId id="276" r:id="rId22"/>
    <p:sldId id="277" r:id="rId23"/>
    <p:sldId id="278" r:id="rId24"/>
    <p:sldId id="300" r:id="rId25"/>
    <p:sldId id="301" r:id="rId26"/>
    <p:sldId id="302" r:id="rId27"/>
    <p:sldId id="322" r:id="rId28"/>
    <p:sldId id="323" r:id="rId29"/>
    <p:sldId id="324" r:id="rId30"/>
    <p:sldId id="325" r:id="rId3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494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EB3E7-0D5C-40C9-8E16-C96E6859B4DF}" type="datetimeFigureOut">
              <a:rPr lang="pl-PL" smtClean="0"/>
              <a:t>14.05.2019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7D200C2-1677-41C4-AF44-1295A13599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1207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EB3E7-0D5C-40C9-8E16-C96E6859B4DF}" type="datetimeFigureOut">
              <a:rPr lang="pl-PL" smtClean="0"/>
              <a:t>14.05.2019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7D200C2-1677-41C4-AF44-1295A13599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0447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EB3E7-0D5C-40C9-8E16-C96E6859B4DF}" type="datetimeFigureOut">
              <a:rPr lang="pl-PL" smtClean="0"/>
              <a:t>14.05.2019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7D200C2-1677-41C4-AF44-1295A135991D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57699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EB3E7-0D5C-40C9-8E16-C96E6859B4DF}" type="datetimeFigureOut">
              <a:rPr lang="pl-PL" smtClean="0"/>
              <a:t>14.05.2019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7D200C2-1677-41C4-AF44-1295A13599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6740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EB3E7-0D5C-40C9-8E16-C96E6859B4DF}" type="datetimeFigureOut">
              <a:rPr lang="pl-PL" smtClean="0"/>
              <a:t>14.05.2019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7D200C2-1677-41C4-AF44-1295A135991D}" type="slidenum">
              <a:rPr lang="pl-PL" smtClean="0"/>
              <a:t>‹#›</a:t>
            </a:fld>
            <a:endParaRPr lang="pl-P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853550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EB3E7-0D5C-40C9-8E16-C96E6859B4DF}" type="datetimeFigureOut">
              <a:rPr lang="pl-PL" smtClean="0"/>
              <a:t>14.05.2019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7D200C2-1677-41C4-AF44-1295A13599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766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EB3E7-0D5C-40C9-8E16-C96E6859B4DF}" type="datetimeFigureOut">
              <a:rPr lang="pl-PL" smtClean="0"/>
              <a:t>14.05.2019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200C2-1677-41C4-AF44-1295A13599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75101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EB3E7-0D5C-40C9-8E16-C96E6859B4DF}" type="datetimeFigureOut">
              <a:rPr lang="pl-PL" smtClean="0"/>
              <a:t>14.05.2019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200C2-1677-41C4-AF44-1295A13599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2623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EB3E7-0D5C-40C9-8E16-C96E6859B4DF}" type="datetimeFigureOut">
              <a:rPr lang="pl-PL" smtClean="0"/>
              <a:t>14.05.2019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200C2-1677-41C4-AF44-1295A13599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4267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EB3E7-0D5C-40C9-8E16-C96E6859B4DF}" type="datetimeFigureOut">
              <a:rPr lang="pl-PL" smtClean="0"/>
              <a:t>14.05.2019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7D200C2-1677-41C4-AF44-1295A13599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6238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EB3E7-0D5C-40C9-8E16-C96E6859B4DF}" type="datetimeFigureOut">
              <a:rPr lang="pl-PL" smtClean="0"/>
              <a:t>14.05.2019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7D200C2-1677-41C4-AF44-1295A13599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6566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EB3E7-0D5C-40C9-8E16-C96E6859B4DF}" type="datetimeFigureOut">
              <a:rPr lang="pl-PL" smtClean="0"/>
              <a:t>14.05.2019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7D200C2-1677-41C4-AF44-1295A13599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0069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EB3E7-0D5C-40C9-8E16-C96E6859B4DF}" type="datetimeFigureOut">
              <a:rPr lang="pl-PL" smtClean="0"/>
              <a:t>14.05.2019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200C2-1677-41C4-AF44-1295A13599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7613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EB3E7-0D5C-40C9-8E16-C96E6859B4DF}" type="datetimeFigureOut">
              <a:rPr lang="pl-PL" smtClean="0"/>
              <a:t>14.05.2019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200C2-1677-41C4-AF44-1295A13599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5120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EB3E7-0D5C-40C9-8E16-C96E6859B4DF}" type="datetimeFigureOut">
              <a:rPr lang="pl-PL" smtClean="0"/>
              <a:t>14.05.2019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200C2-1677-41C4-AF44-1295A13599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7294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EB3E7-0D5C-40C9-8E16-C96E6859B4DF}" type="datetimeFigureOut">
              <a:rPr lang="pl-PL" smtClean="0"/>
              <a:t>14.05.2019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7D200C2-1677-41C4-AF44-1295A13599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5671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EB3E7-0D5C-40C9-8E16-C96E6859B4DF}" type="datetimeFigureOut">
              <a:rPr lang="pl-PL" smtClean="0"/>
              <a:t>14.05.2019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7D200C2-1677-41C4-AF44-1295A13599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1451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Zespół interdyscyplinarny </a:t>
            </a:r>
            <a:br>
              <a:rPr lang="pl-PL" sz="4000" dirty="0" smtClean="0"/>
            </a:br>
            <a:r>
              <a:rPr lang="pl-PL" sz="3100" dirty="0" smtClean="0"/>
              <a:t>ds. przeciwdziałania przemocy w rodzinie </a:t>
            </a:r>
            <a:r>
              <a:rPr lang="pl-PL" sz="4000" dirty="0" smtClean="0"/>
              <a:t/>
            </a:r>
            <a:br>
              <a:rPr lang="pl-PL" sz="4000" dirty="0" smtClean="0"/>
            </a:br>
            <a:r>
              <a:rPr lang="pl-PL" sz="4000" dirty="0" smtClean="0"/>
              <a:t>w Poznaniu</a:t>
            </a:r>
            <a:endParaRPr lang="pl-PL" sz="40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pl-PL" dirty="0" smtClean="0"/>
              <a:t>PREZENTACJA ZAŁOŻEŃ MERYTORYCZNYCH</a:t>
            </a:r>
          </a:p>
          <a:p>
            <a:pPr algn="ctr"/>
            <a:r>
              <a:rPr lang="pl-PL" dirty="0" smtClean="0"/>
              <a:t> REGULAMINU FUNKCJONOWANIA ZI</a:t>
            </a:r>
          </a:p>
          <a:p>
            <a:pPr algn="r"/>
            <a:r>
              <a:rPr lang="pl-PL" dirty="0" smtClean="0"/>
              <a:t>Poznań, </a:t>
            </a:r>
            <a:r>
              <a:rPr lang="pl-PL" dirty="0" smtClean="0"/>
              <a:t>20 maja 2019 r.</a:t>
            </a:r>
            <a:endParaRPr lang="pl-PL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8838" y="0"/>
            <a:ext cx="3963162" cy="1685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36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Zespół Interdyscyplinarny </a:t>
            </a:r>
            <a:br>
              <a:rPr lang="pl-PL" sz="2000" dirty="0" smtClean="0"/>
            </a:br>
            <a:r>
              <a:rPr lang="pl-PL" sz="2000" dirty="0" smtClean="0"/>
              <a:t>ds. przeciwdziałania przemocy w rodzinie </a:t>
            </a:r>
            <a:br>
              <a:rPr lang="pl-PL" sz="2000" dirty="0" smtClean="0"/>
            </a:br>
            <a:r>
              <a:rPr lang="pl-PL" sz="2000" dirty="0" smtClean="0"/>
              <a:t>w Poznaniu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pl-PL" b="1" dirty="0" smtClean="0"/>
              <a:t>KONSULTACJE </a:t>
            </a:r>
            <a:r>
              <a:rPr lang="pl-PL" b="1" dirty="0" smtClean="0"/>
              <a:t>– pracownicy socjalni ds. przemocy w rodzinie</a:t>
            </a:r>
          </a:p>
          <a:p>
            <a:pPr marL="0" lvl="0" indent="0">
              <a:buNone/>
            </a:pPr>
            <a:r>
              <a:rPr lang="pl-PL" dirty="0" smtClean="0"/>
              <a:t>opracowanie wzoru indywidualnego planu pomocy niezależnego od NK-C</a:t>
            </a:r>
          </a:p>
          <a:p>
            <a:pPr lvl="0"/>
            <a:r>
              <a:rPr lang="pl-PL" dirty="0" smtClean="0"/>
              <a:t>obecny </a:t>
            </a:r>
            <a:r>
              <a:rPr lang="pl-PL" dirty="0"/>
              <a:t>wzór NK-C pokrywa się z wywiadem środowiskowym </a:t>
            </a:r>
          </a:p>
          <a:p>
            <a:pPr lvl="0"/>
            <a:r>
              <a:rPr lang="pl-PL" dirty="0"/>
              <a:t>NK-C zawiera opcje zamknięte, niewystarczające do pełnego zdiagnozowania sytuacji </a:t>
            </a:r>
          </a:p>
          <a:p>
            <a:pPr lvl="0"/>
            <a:r>
              <a:rPr lang="pl-PL" dirty="0"/>
              <a:t>NK-C powinien zostać zmieniony choćby w zakresie zawartego w nim planu pomocy, z którego nie wynika, czy stanowi on zobowiązanie dla instytucji, czy dla osoby doświadczającej przemocy ze strony najbliższych</a:t>
            </a:r>
          </a:p>
          <a:p>
            <a:pPr lvl="0"/>
            <a:r>
              <a:rPr lang="pl-PL" dirty="0"/>
              <a:t>struktura formularza NK-C utrudnia nawiązanie kontaktu z osobą, która jest podmiotem działań; celem nie może być wypełnienie formularza i uzyskanie danych</a:t>
            </a:r>
          </a:p>
          <a:p>
            <a:pPr lvl="0"/>
            <a:r>
              <a:rPr lang="pl-PL" dirty="0"/>
              <a:t>NK-C jest często dla pracowników socjalnych dublowaniem wykonanej wcześniej pracy</a:t>
            </a:r>
          </a:p>
          <a:p>
            <a:pPr lvl="0"/>
            <a:r>
              <a:rPr lang="pl-PL" dirty="0"/>
              <a:t>Wypełnienie NK-C nie wzbogaca warsztatu pracy pracownika socjalnego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5796" y="686311"/>
            <a:ext cx="2718816" cy="1156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93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Zespół Interdyscyplinarny </a:t>
            </a:r>
            <a:br>
              <a:rPr lang="pl-PL" sz="2000" dirty="0" smtClean="0"/>
            </a:br>
            <a:r>
              <a:rPr lang="pl-PL" sz="2000" dirty="0" smtClean="0"/>
              <a:t>ds. przeciwdziałania przemocy w rodzinie </a:t>
            </a:r>
            <a:br>
              <a:rPr lang="pl-PL" sz="2000" dirty="0" smtClean="0"/>
            </a:br>
            <a:r>
              <a:rPr lang="pl-PL" sz="2000" dirty="0" smtClean="0"/>
              <a:t>w Poznaniu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Statystyka 2017</a:t>
            </a:r>
          </a:p>
          <a:p>
            <a:r>
              <a:rPr lang="pl-PL" dirty="0"/>
              <a:t>196 procedur zamkniętych po 1 grupie roboczej -&gt; </a:t>
            </a:r>
            <a:r>
              <a:rPr lang="pl-PL" b="1" dirty="0"/>
              <a:t>23%</a:t>
            </a:r>
            <a:endParaRPr lang="pl-PL" dirty="0"/>
          </a:p>
          <a:p>
            <a:r>
              <a:rPr lang="pl-PL" b="1" dirty="0"/>
              <a:t>43 dni</a:t>
            </a:r>
            <a:r>
              <a:rPr lang="pl-PL" dirty="0"/>
              <a:t> upłynęło od momentu decyzji o ustanowieniu grupy roboczej do decyzji o jej zamknięciu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5796" y="686311"/>
            <a:ext cx="2718816" cy="1156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98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Zespół Interdyscyplinarny </a:t>
            </a:r>
            <a:br>
              <a:rPr lang="pl-PL" sz="2000" dirty="0" smtClean="0"/>
            </a:br>
            <a:r>
              <a:rPr lang="pl-PL" sz="2000" dirty="0" smtClean="0"/>
              <a:t>ds. przeciwdziałania przemocy w rodzinie </a:t>
            </a:r>
            <a:br>
              <a:rPr lang="pl-PL" sz="2000" dirty="0" smtClean="0"/>
            </a:br>
            <a:r>
              <a:rPr lang="pl-PL" sz="2000" dirty="0" smtClean="0"/>
              <a:t>w Poznaniu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Statystyka 2017</a:t>
            </a:r>
          </a:p>
          <a:p>
            <a:r>
              <a:rPr lang="pl-PL" b="1" dirty="0"/>
              <a:t>1,84 – </a:t>
            </a:r>
            <a:r>
              <a:rPr lang="pl-PL" dirty="0"/>
              <a:t>średnia liczba grup roboczych przypadających na procedurę która rozpoczęła się i zakończyła w 2017 r. </a:t>
            </a:r>
          </a:p>
          <a:p>
            <a:r>
              <a:rPr lang="pl-PL" dirty="0"/>
              <a:t>120 procedur prowadzonych tylko i wyłącznie w 2017 r. to procedury z liczbą grup roboczych pow. </a:t>
            </a:r>
            <a:r>
              <a:rPr lang="pl-PL" dirty="0" smtClean="0"/>
              <a:t>3 (maksymalnie 8)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5796" y="686311"/>
            <a:ext cx="2718816" cy="1156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7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Zespół Interdyscyplinarny </a:t>
            </a:r>
            <a:br>
              <a:rPr lang="pl-PL" sz="2000" dirty="0" smtClean="0"/>
            </a:br>
            <a:r>
              <a:rPr lang="pl-PL" sz="2000" dirty="0" smtClean="0"/>
              <a:t>ds. przeciwdziałania przemocy w rodzinie </a:t>
            </a:r>
            <a:br>
              <a:rPr lang="pl-PL" sz="2000" dirty="0" smtClean="0"/>
            </a:br>
            <a:r>
              <a:rPr lang="pl-PL" sz="2000" dirty="0" smtClean="0"/>
              <a:t>w Poznaniu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 smtClean="0"/>
              <a:t>HIPOTEZY</a:t>
            </a:r>
          </a:p>
          <a:p>
            <a:pPr marL="0" indent="0">
              <a:buNone/>
            </a:pPr>
            <a:r>
              <a:rPr lang="pl-PL" dirty="0"/>
              <a:t>Znaczny odsetek spośród </a:t>
            </a:r>
            <a:r>
              <a:rPr lang="pl-PL" dirty="0" smtClean="0"/>
              <a:t>spisywanych kart </a:t>
            </a:r>
            <a:r>
              <a:rPr lang="pl-PL" dirty="0"/>
              <a:t>stanowią te, w których po dokładnym sprawdzeniu okoliczności okazuje się, że w rodzinie jest konflikt, </a:t>
            </a:r>
            <a:r>
              <a:rPr lang="pl-PL" dirty="0" smtClean="0"/>
              <a:t>                a </a:t>
            </a:r>
            <a:r>
              <a:rPr lang="pl-PL" dirty="0"/>
              <a:t>nie przemoc.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/>
              <a:t>NK </a:t>
            </a:r>
            <a:r>
              <a:rPr lang="pl-PL" dirty="0" smtClean="0"/>
              <a:t>traktuje się </a:t>
            </a:r>
            <a:r>
              <a:rPr lang="pl-PL" dirty="0"/>
              <a:t>jako przypadek, gdy osoba złośliwie zgłasza, że np. jego sąsiedzi biją swoje dzieci, albo dzięki fałszywemu oskarżeniu </a:t>
            </a:r>
            <a:r>
              <a:rPr lang="pl-PL" dirty="0" smtClean="0"/>
              <a:t>męża/żony </a:t>
            </a:r>
            <a:r>
              <a:rPr lang="pl-PL" dirty="0"/>
              <a:t>o przemoc chce uzyskać korzystne rozstrzygnięcie w trakcie sprawy </a:t>
            </a:r>
            <a:r>
              <a:rPr lang="pl-PL" dirty="0" smtClean="0"/>
              <a:t>rozwodowej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5796" y="686311"/>
            <a:ext cx="2718816" cy="1156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54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Zespół Interdyscyplinarny </a:t>
            </a:r>
            <a:br>
              <a:rPr lang="pl-PL" sz="2000" dirty="0" smtClean="0"/>
            </a:br>
            <a:r>
              <a:rPr lang="pl-PL" sz="2000" dirty="0" smtClean="0"/>
              <a:t>ds. przeciwdziałania przemocy w rodzinie </a:t>
            </a:r>
            <a:br>
              <a:rPr lang="pl-PL" sz="2000" dirty="0" smtClean="0"/>
            </a:br>
            <a:r>
              <a:rPr lang="pl-PL" sz="2000" dirty="0" smtClean="0"/>
              <a:t>w Poznaniu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 smtClean="0"/>
              <a:t>HIPOTEZY</a:t>
            </a:r>
          </a:p>
          <a:p>
            <a:pPr marL="0" indent="0" algn="just">
              <a:buNone/>
            </a:pPr>
            <a:r>
              <a:rPr lang="pl-PL" dirty="0"/>
              <a:t>Często to same służby, a zwłaszcza policja, w sposób automatyczny podejmują decyzję o wypełnieniu NK i uruchomieniu procedury. </a:t>
            </a: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Jest </a:t>
            </a:r>
            <a:r>
              <a:rPr lang="pl-PL" dirty="0"/>
              <a:t>to związane z tym, że w niektórych przypadkach, gdy brak jest ewidentnych dowodów, przyjeżdżający na domową interwencję policjanci nie mają czasu i nie są wstanie stwierdzić, czy zarzuty są zasadne, czy też nie.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5796" y="686311"/>
            <a:ext cx="2718816" cy="1156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11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Zespół Interdyscyplinarny </a:t>
            </a:r>
            <a:br>
              <a:rPr lang="pl-PL" sz="2000" dirty="0" smtClean="0"/>
            </a:br>
            <a:r>
              <a:rPr lang="pl-PL" sz="2000" dirty="0" smtClean="0"/>
              <a:t>ds. przeciwdziałania przemocy w rodzinie </a:t>
            </a:r>
            <a:br>
              <a:rPr lang="pl-PL" sz="2000" dirty="0" smtClean="0"/>
            </a:br>
            <a:r>
              <a:rPr lang="pl-PL" sz="2000" dirty="0" smtClean="0"/>
              <a:t>w Poznaniu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 smtClean="0"/>
              <a:t>Koordynacja procedur NK w </a:t>
            </a:r>
            <a:r>
              <a:rPr lang="pl-PL" b="1" dirty="0" smtClean="0"/>
              <a:t>MOPR</a:t>
            </a:r>
            <a:endParaRPr lang="pl-PL" b="1" dirty="0"/>
          </a:p>
          <a:p>
            <a:r>
              <a:rPr lang="pl-PL" dirty="0"/>
              <a:t>5-10 NK to </a:t>
            </a:r>
            <a:r>
              <a:rPr lang="pl-PL" dirty="0" smtClean="0"/>
              <a:t>standardy (nieaktualne) </a:t>
            </a:r>
            <a:r>
              <a:rPr lang="pl-PL" dirty="0"/>
              <a:t>dot. procedur realizowanych przez specjalistów ds. </a:t>
            </a:r>
            <a:r>
              <a:rPr lang="pl-PL" dirty="0" smtClean="0"/>
              <a:t>przemocy w MOPR (w tzw. pracy ciągłej)</a:t>
            </a:r>
          </a:p>
          <a:p>
            <a:r>
              <a:rPr lang="pl-PL" dirty="0"/>
              <a:t>w całym 2017 roku specjalista ds. przemocy koordynował od 27 do 45 procedur NK </a:t>
            </a:r>
            <a:endParaRPr lang="pl-PL" dirty="0" smtClean="0"/>
          </a:p>
          <a:p>
            <a:pPr lvl="0"/>
            <a:r>
              <a:rPr lang="pl-PL" dirty="0"/>
              <a:t>rejonowy pracownik socjalny w 2017 r. koordynował średnio 8-9 procedur NK 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5796" y="686311"/>
            <a:ext cx="2718816" cy="1156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51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Zespół Interdyscyplinarny </a:t>
            </a:r>
            <a:br>
              <a:rPr lang="pl-PL" sz="2000" dirty="0" smtClean="0"/>
            </a:br>
            <a:r>
              <a:rPr lang="pl-PL" sz="2000" dirty="0" smtClean="0"/>
              <a:t>ds. przeciwdziałania przemocy w rodzinie </a:t>
            </a:r>
            <a:br>
              <a:rPr lang="pl-PL" sz="2000" dirty="0" smtClean="0"/>
            </a:br>
            <a:r>
              <a:rPr lang="pl-PL" sz="2000" dirty="0" smtClean="0"/>
              <a:t>w Poznaniu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art. 9a ust. 9 ustawy </a:t>
            </a:r>
            <a:r>
              <a:rPr lang="pl-PL" b="1" dirty="0"/>
              <a:t>obowiązek zapewnienia obsługi </a:t>
            </a:r>
            <a:r>
              <a:rPr lang="pl-PL" b="1" dirty="0" smtClean="0"/>
              <a:t>organizacyjno-technicznej</a:t>
            </a:r>
            <a:r>
              <a:rPr lang="pl-PL" dirty="0" smtClean="0"/>
              <a:t> </a:t>
            </a:r>
            <a:r>
              <a:rPr lang="pl-PL" dirty="0"/>
              <a:t>zespołu interdyscyplinarnego nakłada na ośrodek pomocy </a:t>
            </a:r>
            <a:r>
              <a:rPr lang="pl-PL" dirty="0" smtClean="0"/>
              <a:t>społecznej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5796" y="686311"/>
            <a:ext cx="2718816" cy="1156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57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Zespół Interdyscyplinarny </a:t>
            </a:r>
            <a:br>
              <a:rPr lang="pl-PL" sz="2000" dirty="0" smtClean="0"/>
            </a:br>
            <a:r>
              <a:rPr lang="pl-PL" sz="2000" dirty="0" smtClean="0"/>
              <a:t>ds. przeciwdziałania przemocy w rodzinie </a:t>
            </a:r>
            <a:br>
              <a:rPr lang="pl-PL" sz="2000" dirty="0" smtClean="0"/>
            </a:br>
            <a:r>
              <a:rPr lang="pl-PL" sz="2000" dirty="0" smtClean="0"/>
              <a:t>w Poznaniu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Co oznacza ww. obsługa? (standard obecny, przed wnioskowaną zmianą)</a:t>
            </a:r>
          </a:p>
          <a:p>
            <a:pPr lvl="0"/>
            <a:r>
              <a:rPr lang="pl-PL" dirty="0"/>
              <a:t>przygotowywanie dokumentacji ustanawiającej grupę roboczą</a:t>
            </a:r>
          </a:p>
          <a:p>
            <a:pPr lvl="0"/>
            <a:r>
              <a:rPr lang="pl-PL" dirty="0"/>
              <a:t>sporządzanie protokołu uzgodnień w zakresie przekazania formularza „Niebieska </a:t>
            </a:r>
            <a:r>
              <a:rPr lang="pl-PL" dirty="0" smtClean="0"/>
              <a:t>Karta”</a:t>
            </a:r>
            <a:endParaRPr lang="pl-PL" dirty="0"/>
          </a:p>
          <a:p>
            <a:pPr lvl="0"/>
            <a:r>
              <a:rPr lang="pl-PL" dirty="0"/>
              <a:t> przygotowywanie decyzji o ustanowieniu grupy roboczej</a:t>
            </a:r>
          </a:p>
          <a:p>
            <a:pPr lvl="0"/>
            <a:r>
              <a:rPr lang="pl-PL" dirty="0"/>
              <a:t> przygotowywanie dokumentacji dotyczącej zmian składu grupy roboczej</a:t>
            </a:r>
          </a:p>
          <a:p>
            <a:pPr lvl="0"/>
            <a:r>
              <a:rPr lang="pl-PL" dirty="0"/>
              <a:t>przygotowywanie kopii dokumentacji dla członków grup roboczych/sekcji zespołu interdyscyplinarnego ds. przeciwdziałania przemocy w rodzinie/sądów/prokuratury/innych instytucji</a:t>
            </a:r>
          </a:p>
          <a:p>
            <a:pPr lvl="0"/>
            <a:r>
              <a:rPr lang="pl-PL" dirty="0"/>
              <a:t> współpraca z koordynatorami grup roboczych w zakresie konsultowania prawidłowości i terminowości prowadzenia dokumentacji w ramach wykonywania działań wynikających z procedury „Niebieskie Karty</a:t>
            </a:r>
          </a:p>
          <a:p>
            <a:pPr lvl="0"/>
            <a:r>
              <a:rPr lang="pl-PL" dirty="0"/>
              <a:t> pozyskiwanie, opracowywanie i analizowanie danych sprawozdawczych </a:t>
            </a:r>
          </a:p>
          <a:p>
            <a:pPr lvl="0"/>
            <a:r>
              <a:rPr lang="pl-PL" dirty="0"/>
              <a:t> prowadzenie rejestrów spraw</a:t>
            </a:r>
          </a:p>
          <a:p>
            <a:pPr lvl="0"/>
            <a:r>
              <a:rPr lang="pl-PL" dirty="0"/>
              <a:t>archiwizowanie dokumentacji zgromadzonej w sprawie realizacji procedur „Niebieskie Karty”</a:t>
            </a:r>
          </a:p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5796" y="686311"/>
            <a:ext cx="2718816" cy="1156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91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Zespół Interdyscyplinarny </a:t>
            </a:r>
            <a:br>
              <a:rPr lang="pl-PL" sz="2000" dirty="0" smtClean="0"/>
            </a:br>
            <a:r>
              <a:rPr lang="pl-PL" sz="2000" dirty="0" smtClean="0"/>
              <a:t>ds. przeciwdziałania przemocy w rodzinie </a:t>
            </a:r>
            <a:br>
              <a:rPr lang="pl-PL" sz="2000" dirty="0" smtClean="0"/>
            </a:br>
            <a:r>
              <a:rPr lang="pl-PL" sz="2000" dirty="0" smtClean="0"/>
              <a:t>w Poznaniu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Czym jest KOORDYNACJA procedury „Niebieskie Karty”?</a:t>
            </a:r>
          </a:p>
          <a:p>
            <a:pPr lvl="0"/>
            <a:r>
              <a:rPr lang="pl-PL" dirty="0" smtClean="0"/>
              <a:t>organizacja </a:t>
            </a:r>
            <a:r>
              <a:rPr lang="pl-PL" dirty="0"/>
              <a:t>pracy grupy roboczej</a:t>
            </a:r>
          </a:p>
          <a:p>
            <a:pPr lvl="0"/>
            <a:r>
              <a:rPr lang="pl-PL" dirty="0"/>
              <a:t>monitorowanie działań członków grupy roboczej</a:t>
            </a:r>
          </a:p>
          <a:p>
            <a:pPr lvl="0"/>
            <a:r>
              <a:rPr lang="pl-PL" dirty="0"/>
              <a:t>systematyczne kontaktowanie się z członkami grupy i zbieranie informacje, które pozwalają określić, czy praca grupy roboczej przebiega zgodnie z planem i czy udaje się poszczególnym członkom osiągnąć zaplanowane działania (odwołuje się do indywidualnego planu pomocy</a:t>
            </a:r>
            <a:r>
              <a:rPr lang="pl-PL" dirty="0" smtClean="0"/>
              <a:t>)</a:t>
            </a:r>
          </a:p>
          <a:p>
            <a:pPr lvl="0"/>
            <a:endParaRPr lang="pl-PL" dirty="0"/>
          </a:p>
          <a:p>
            <a:pPr marL="0" lvl="0" indent="0" algn="ctr">
              <a:buNone/>
            </a:pPr>
            <a:r>
              <a:rPr lang="pl-PL" b="1" dirty="0" smtClean="0">
                <a:solidFill>
                  <a:srgbClr val="FF0000"/>
                </a:solidFill>
                <a:latin typeface="+mj-lt"/>
              </a:rPr>
              <a:t>OBSŁUGA ORGANIZACYJNA </a:t>
            </a:r>
            <a:r>
              <a:rPr lang="pl-PL" b="1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≠ KOORDYNACJA</a:t>
            </a:r>
            <a:endParaRPr lang="pl-PL" b="1" dirty="0">
              <a:solidFill>
                <a:srgbClr val="FF0000"/>
              </a:solidFill>
              <a:latin typeface="+mj-lt"/>
            </a:endParaRPr>
          </a:p>
          <a:p>
            <a:pPr marL="0" indent="0" algn="just">
              <a:buNone/>
            </a:pPr>
            <a:endParaRPr lang="pl-PL" b="1" dirty="0"/>
          </a:p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5796" y="686311"/>
            <a:ext cx="2718816" cy="1156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30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Zespół Interdyscyplinarny </a:t>
            </a:r>
            <a:br>
              <a:rPr lang="pl-PL" sz="2000" dirty="0" smtClean="0"/>
            </a:br>
            <a:r>
              <a:rPr lang="pl-PL" sz="2000" dirty="0" smtClean="0"/>
              <a:t>ds. przeciwdziałania przemocy w rodzinie </a:t>
            </a:r>
            <a:br>
              <a:rPr lang="pl-PL" sz="2000" dirty="0" smtClean="0"/>
            </a:br>
            <a:r>
              <a:rPr lang="pl-PL" sz="2000" dirty="0" smtClean="0"/>
              <a:t>w Poznaniu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Czym jest KOORDYNACJA procedury „Niebieskie Karty”?</a:t>
            </a:r>
          </a:p>
          <a:p>
            <a:pPr lvl="0"/>
            <a:r>
              <a:rPr lang="pl-PL" dirty="0" smtClean="0"/>
              <a:t>organizacja </a:t>
            </a:r>
            <a:r>
              <a:rPr lang="pl-PL" dirty="0"/>
              <a:t>pracy grupy roboczej</a:t>
            </a:r>
          </a:p>
          <a:p>
            <a:pPr lvl="0"/>
            <a:r>
              <a:rPr lang="pl-PL" dirty="0"/>
              <a:t>monitorowanie działań członków grupy roboczej</a:t>
            </a:r>
          </a:p>
          <a:p>
            <a:pPr lvl="0"/>
            <a:r>
              <a:rPr lang="pl-PL" dirty="0"/>
              <a:t>systematyczne kontaktowanie się z członkami grupy i zbieranie informacje, które pozwalają określić, czy praca grupy roboczej przebiega zgodnie z planem i czy udaje się poszczególnym członkom osiągnąć zaplanowane działania (odwołuje się do indywidualnego planu pomocy</a:t>
            </a:r>
            <a:r>
              <a:rPr lang="pl-PL" dirty="0" smtClean="0"/>
              <a:t>)</a:t>
            </a:r>
          </a:p>
          <a:p>
            <a:pPr lvl="0"/>
            <a:endParaRPr lang="pl-PL" dirty="0"/>
          </a:p>
          <a:p>
            <a:pPr marL="0" lvl="0" indent="0" algn="ctr">
              <a:buNone/>
            </a:pPr>
            <a:r>
              <a:rPr lang="pl-PL" b="1" dirty="0" smtClean="0">
                <a:solidFill>
                  <a:srgbClr val="FF0000"/>
                </a:solidFill>
                <a:latin typeface="+mj-lt"/>
              </a:rPr>
              <a:t>OBSŁUGA ORGANIZACYJNA </a:t>
            </a:r>
            <a:r>
              <a:rPr lang="pl-PL" b="1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≠ KOORDYNACJA</a:t>
            </a:r>
            <a:endParaRPr lang="pl-PL" b="1" dirty="0">
              <a:solidFill>
                <a:srgbClr val="FF0000"/>
              </a:solidFill>
              <a:latin typeface="+mj-lt"/>
            </a:endParaRPr>
          </a:p>
          <a:p>
            <a:pPr marL="0" indent="0" algn="just">
              <a:buNone/>
            </a:pPr>
            <a:endParaRPr lang="pl-PL" b="1" dirty="0"/>
          </a:p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5796" y="686311"/>
            <a:ext cx="2718816" cy="1156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10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Zespół Interdyscyplinarny </a:t>
            </a:r>
            <a:br>
              <a:rPr lang="pl-PL" sz="2000" dirty="0" smtClean="0"/>
            </a:br>
            <a:r>
              <a:rPr lang="pl-PL" sz="2000" dirty="0" smtClean="0"/>
              <a:t>ds. przeciwdziałania przemocy w rodzinie </a:t>
            </a:r>
            <a:br>
              <a:rPr lang="pl-PL" sz="2000" dirty="0" smtClean="0"/>
            </a:br>
            <a:r>
              <a:rPr lang="pl-PL" sz="2000" dirty="0" smtClean="0"/>
              <a:t>w Poznaniu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Zadaniem zespołu interdyscyplinarnego jest </a:t>
            </a:r>
            <a:r>
              <a:rPr lang="pl-PL" b="1" dirty="0"/>
              <a:t>integrowanie i koordynowanie działań podmiotów</a:t>
            </a:r>
            <a:r>
              <a:rPr lang="pl-PL" dirty="0"/>
              <a:t>, o których mowa w art. 9a ust. 3 i 5, oraz specjalistów </a:t>
            </a:r>
            <a:r>
              <a:rPr lang="pl-PL" dirty="0" smtClean="0"/>
              <a:t>                  w zakresie </a:t>
            </a:r>
            <a:r>
              <a:rPr lang="pl-PL" dirty="0"/>
              <a:t>przeciwdziałania przemocy w rodzinie, w szczególności poprzez: </a:t>
            </a:r>
          </a:p>
          <a:p>
            <a:r>
              <a:rPr lang="pl-PL" dirty="0"/>
              <a:t>1) diagnozowanie problemu przemocy w rodzinie;</a:t>
            </a:r>
          </a:p>
          <a:p>
            <a:r>
              <a:rPr lang="pl-PL" dirty="0"/>
              <a:t>2) podejmowanie działań w środowisku zagrożonym przemocą w rodzinie mających na celu przeciwdziałanie temu zjawisku</a:t>
            </a:r>
            <a:r>
              <a:rPr lang="pl-PL" dirty="0" smtClean="0"/>
              <a:t>;</a:t>
            </a:r>
          </a:p>
          <a:p>
            <a:r>
              <a:rPr lang="pl-PL" dirty="0" smtClean="0"/>
              <a:t>.....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5796" y="686311"/>
            <a:ext cx="2718816" cy="1156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95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Zespół Interdyscyplinarny </a:t>
            </a:r>
            <a:br>
              <a:rPr lang="pl-PL" sz="2000" dirty="0" smtClean="0"/>
            </a:br>
            <a:r>
              <a:rPr lang="pl-PL" sz="2000" dirty="0" smtClean="0"/>
              <a:t>ds. przeciwdziałania przemocy w rodzinie </a:t>
            </a:r>
            <a:br>
              <a:rPr lang="pl-PL" sz="2000" dirty="0" smtClean="0"/>
            </a:br>
            <a:r>
              <a:rPr lang="pl-PL" sz="2000" dirty="0" smtClean="0"/>
              <a:t>w Poznaniu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Kluczowe zmiany w funkcjonowaniu ZI </a:t>
            </a:r>
          </a:p>
          <a:p>
            <a:pPr algn="just"/>
            <a:r>
              <a:rPr lang="pl-PL" b="1" dirty="0" smtClean="0">
                <a:solidFill>
                  <a:srgbClr val="FF0000"/>
                </a:solidFill>
                <a:latin typeface="+mj-lt"/>
              </a:rPr>
              <a:t>powołanie Zespołów Opiniujących</a:t>
            </a:r>
          </a:p>
          <a:p>
            <a:pPr algn="just"/>
            <a:r>
              <a:rPr lang="pl-PL" b="1" dirty="0" smtClean="0">
                <a:solidFill>
                  <a:srgbClr val="FF0000"/>
                </a:solidFill>
                <a:latin typeface="+mj-lt"/>
              </a:rPr>
              <a:t>zmiany obowiązującej dokumentacji (w tym wytworzenie arkuszy na potrzeby Zespołów Opiniujących)</a:t>
            </a:r>
            <a:endParaRPr lang="pl-PL" b="1" dirty="0">
              <a:solidFill>
                <a:srgbClr val="FF0000"/>
              </a:solidFill>
              <a:latin typeface="+mj-lt"/>
            </a:endParaRPr>
          </a:p>
          <a:p>
            <a:pPr marL="0" indent="0" algn="just">
              <a:buNone/>
            </a:pPr>
            <a:endParaRPr lang="pl-PL" b="1" dirty="0"/>
          </a:p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5796" y="686311"/>
            <a:ext cx="2718816" cy="1156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06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Zespół Interdyscyplinarny </a:t>
            </a:r>
            <a:br>
              <a:rPr lang="pl-PL" sz="2000" dirty="0" smtClean="0"/>
            </a:br>
            <a:r>
              <a:rPr lang="pl-PL" sz="2000" dirty="0" smtClean="0"/>
              <a:t>ds. przeciwdziałania przemocy w rodzinie </a:t>
            </a:r>
            <a:br>
              <a:rPr lang="pl-PL" sz="2000" dirty="0" smtClean="0"/>
            </a:br>
            <a:r>
              <a:rPr lang="pl-PL" sz="2000" dirty="0" smtClean="0"/>
              <a:t>w Poznaniu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ZESPOŁY OPINIUJĄCE</a:t>
            </a:r>
          </a:p>
          <a:p>
            <a:pPr lvl="0"/>
            <a:r>
              <a:rPr lang="pl-PL" dirty="0" smtClean="0"/>
              <a:t>składają </a:t>
            </a:r>
            <a:r>
              <a:rPr lang="pl-PL" dirty="0"/>
              <a:t>się z członków ZI </a:t>
            </a:r>
            <a:endParaRPr lang="pl-PL" dirty="0" smtClean="0"/>
          </a:p>
          <a:p>
            <a:pPr lvl="0"/>
            <a:r>
              <a:rPr lang="pl-PL" dirty="0" smtClean="0"/>
              <a:t>3 </a:t>
            </a:r>
            <a:r>
              <a:rPr lang="pl-PL" dirty="0"/>
              <a:t>ZO po 9 członków, w tym zawsze 1 </a:t>
            </a:r>
            <a:r>
              <a:rPr lang="pl-PL" dirty="0" smtClean="0"/>
              <a:t>Zastępca </a:t>
            </a:r>
            <a:r>
              <a:rPr lang="pl-PL" dirty="0"/>
              <a:t>Przewodniczącego ZI</a:t>
            </a:r>
            <a:r>
              <a:rPr lang="pl-PL" dirty="0" smtClean="0"/>
              <a:t>)</a:t>
            </a:r>
          </a:p>
          <a:p>
            <a:pPr lvl="1"/>
            <a:r>
              <a:rPr lang="pl-PL" dirty="0" smtClean="0"/>
              <a:t>Grunwald i Jeżyce </a:t>
            </a:r>
          </a:p>
          <a:p>
            <a:pPr lvl="1"/>
            <a:r>
              <a:rPr lang="pl-PL" dirty="0" smtClean="0"/>
              <a:t>Stare Miasto </a:t>
            </a:r>
          </a:p>
          <a:p>
            <a:pPr lvl="1"/>
            <a:r>
              <a:rPr lang="pl-PL" dirty="0" smtClean="0"/>
              <a:t>Nowe Miasto i Wilda</a:t>
            </a:r>
            <a:endParaRPr lang="pl-PL" dirty="0"/>
          </a:p>
          <a:p>
            <a:pPr lvl="0"/>
            <a:r>
              <a:rPr lang="pl-PL" dirty="0"/>
              <a:t>ZO opiniuje w 5 osobowych składach (4 członków ZI + Zastępca Przew. ZI) </a:t>
            </a:r>
          </a:p>
          <a:p>
            <a:pPr lvl="0"/>
            <a:r>
              <a:rPr lang="pl-PL" dirty="0" smtClean="0"/>
              <a:t>ZO mają skład rotujący, każdy </a:t>
            </a:r>
            <a:r>
              <a:rPr lang="pl-PL" dirty="0"/>
              <a:t>członek zaangażowany jest raz na dwa tygodnie w posiedzenie ZO, z wyjątkiem Zastępców Przew. ZI -&gt; co tydzień </a:t>
            </a:r>
          </a:p>
          <a:p>
            <a:pPr marL="0" indent="0" algn="just">
              <a:buNone/>
            </a:pPr>
            <a:endParaRPr lang="pl-PL" b="1" dirty="0">
              <a:solidFill>
                <a:srgbClr val="FF0000"/>
              </a:solidFill>
              <a:latin typeface="+mj-lt"/>
            </a:endParaRPr>
          </a:p>
          <a:p>
            <a:pPr marL="0" indent="0" algn="just">
              <a:buNone/>
            </a:pPr>
            <a:endParaRPr lang="pl-PL" b="1" dirty="0"/>
          </a:p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5796" y="686311"/>
            <a:ext cx="2718816" cy="1156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23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Zespół Interdyscyplinarny </a:t>
            </a:r>
            <a:br>
              <a:rPr lang="pl-PL" sz="2000" dirty="0" smtClean="0"/>
            </a:br>
            <a:r>
              <a:rPr lang="pl-PL" sz="2000" dirty="0" smtClean="0"/>
              <a:t>ds. przeciwdziałania przemocy w rodzinie </a:t>
            </a:r>
            <a:br>
              <a:rPr lang="pl-PL" sz="2000" dirty="0" smtClean="0"/>
            </a:br>
            <a:r>
              <a:rPr lang="pl-PL" sz="2000" dirty="0" smtClean="0"/>
              <a:t>w Poznaniu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b="1" dirty="0" smtClean="0"/>
              <a:t>DOKUMENTY WEJŚCIOWE na ZO</a:t>
            </a:r>
          </a:p>
          <a:p>
            <a:pPr marL="285750" lvl="1" algn="just"/>
            <a:r>
              <a:rPr lang="pl-PL" b="1" dirty="0"/>
              <a:t>kwestionariusz oceny ryzyka </a:t>
            </a:r>
            <a:r>
              <a:rPr lang="pl-PL" dirty="0"/>
              <a:t>jako narzędzie diagnostyczne i oceniające potrzeby osoby podejrzewanej o to, ze jest ofiarą przemocy w rodzinie </a:t>
            </a:r>
            <a:endParaRPr lang="pl-PL" dirty="0" smtClean="0"/>
          </a:p>
          <a:p>
            <a:pPr marL="285750" lvl="1" algn="just"/>
            <a:r>
              <a:rPr lang="pl-PL" dirty="0" smtClean="0"/>
              <a:t>skorzystano z </a:t>
            </a:r>
            <a:r>
              <a:rPr lang="pl-PL" dirty="0" err="1" smtClean="0"/>
              <a:t>doświaczeń</a:t>
            </a:r>
            <a:r>
              <a:rPr lang="pl-PL" dirty="0" smtClean="0"/>
              <a:t> </a:t>
            </a:r>
            <a:r>
              <a:rPr lang="pl-PL" dirty="0"/>
              <a:t>Ministerstwa Sprawiedliwości, które opracowało dokument  </a:t>
            </a:r>
            <a:r>
              <a:rPr lang="pl-PL" sz="1400" i="1" dirty="0"/>
              <a:t>OCENA SYTUACJI I POTRZEB OSOBY POKRZYWDZONEJ PRZESTĘPSTWEM POD KĄTEM POMOCY </a:t>
            </a:r>
            <a:r>
              <a:rPr lang="pl-PL" sz="1400" i="1" dirty="0" smtClean="0"/>
              <a:t>SPECJALISTYCZNEJ</a:t>
            </a:r>
          </a:p>
          <a:p>
            <a:pPr marL="285750" lvl="1" algn="just"/>
            <a:r>
              <a:rPr lang="pl-PL" i="1" dirty="0" smtClean="0"/>
              <a:t>zaadoptowano </a:t>
            </a:r>
            <a:r>
              <a:rPr lang="pl-PL" b="1" i="1" dirty="0" smtClean="0"/>
              <a:t>RIC </a:t>
            </a:r>
            <a:r>
              <a:rPr lang="pl-PL" b="1" i="1" dirty="0" err="1"/>
              <a:t>Risk</a:t>
            </a:r>
            <a:r>
              <a:rPr lang="pl-PL" b="1" i="1" dirty="0"/>
              <a:t> </a:t>
            </a:r>
            <a:r>
              <a:rPr lang="pl-PL" b="1" i="1" dirty="0" err="1"/>
              <a:t>Identification</a:t>
            </a:r>
            <a:r>
              <a:rPr lang="pl-PL" b="1" i="1" dirty="0"/>
              <a:t> </a:t>
            </a:r>
            <a:r>
              <a:rPr lang="pl-PL" b="1" i="1" dirty="0" err="1"/>
              <a:t>Checklist</a:t>
            </a:r>
            <a:r>
              <a:rPr lang="pl-PL" b="1" i="1" dirty="0"/>
              <a:t> </a:t>
            </a:r>
            <a:r>
              <a:rPr lang="pl-PL" i="1" dirty="0"/>
              <a:t>(Home Office </a:t>
            </a:r>
            <a:r>
              <a:rPr lang="pl-PL" i="1" dirty="0" smtClean="0"/>
              <a:t>UK) zapewnienie </a:t>
            </a:r>
            <a:r>
              <a:rPr lang="pl-PL" i="1" dirty="0"/>
              <a:t>spójnego i prostego narzędzia dla specjalistów pracujących z dorosłymi ofiarami przemocy domowej, aby pomóc im w rozpoznaniu osób zagrożonych przemocą oraz takich, których sprawy powinny zostać skierowane do zespołu MARAC (</a:t>
            </a:r>
            <a:r>
              <a:rPr lang="pl-PL" i="1" dirty="0" err="1"/>
              <a:t>multi-agency</a:t>
            </a:r>
            <a:r>
              <a:rPr lang="pl-PL" i="1" dirty="0"/>
              <a:t> </a:t>
            </a:r>
            <a:r>
              <a:rPr lang="pl-PL" i="1" dirty="0" err="1"/>
              <a:t>risk</a:t>
            </a:r>
            <a:r>
              <a:rPr lang="pl-PL" i="1" dirty="0"/>
              <a:t> </a:t>
            </a:r>
            <a:r>
              <a:rPr lang="pl-PL" i="1" dirty="0" err="1"/>
              <a:t>assessment</a:t>
            </a:r>
            <a:r>
              <a:rPr lang="pl-PL" i="1" dirty="0"/>
              <a:t> </a:t>
            </a:r>
            <a:r>
              <a:rPr lang="pl-PL" i="1" dirty="0" err="1"/>
              <a:t>conference</a:t>
            </a:r>
            <a:r>
              <a:rPr lang="pl-PL" i="1" dirty="0"/>
              <a:t> – interdyscyplinarnego zespołu ds. oceny ryzyka), aby zaradzić temu ryzyku</a:t>
            </a:r>
          </a:p>
          <a:p>
            <a:pPr marL="285750" lvl="1" algn="just"/>
            <a:r>
              <a:rPr lang="pl-PL" dirty="0"/>
              <a:t>dodatkowo przedstawiciel Policji przygotował dedykowany dokument dla dzielnicowego celem dokonania rozpoznania w </a:t>
            </a:r>
            <a:r>
              <a:rPr lang="pl-PL" dirty="0" smtClean="0"/>
              <a:t>środowisku</a:t>
            </a:r>
            <a:endParaRPr lang="pl-PL" sz="1400" i="1" dirty="0" smtClean="0"/>
          </a:p>
          <a:p>
            <a:pPr marL="0" indent="0" algn="just">
              <a:buNone/>
            </a:pPr>
            <a:endParaRPr lang="pl-PL" sz="1400" b="1" i="1" dirty="0">
              <a:solidFill>
                <a:srgbClr val="FF0000"/>
              </a:solidFill>
              <a:latin typeface="+mj-lt"/>
            </a:endParaRPr>
          </a:p>
          <a:p>
            <a:pPr marL="0" indent="0" algn="just">
              <a:buNone/>
            </a:pPr>
            <a:endParaRPr lang="pl-PL" b="1" dirty="0"/>
          </a:p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5796" y="686311"/>
            <a:ext cx="2718816" cy="1156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38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b="1" dirty="0" smtClean="0"/>
              <a:t>Regulamin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b="1" dirty="0" smtClean="0"/>
              <a:t>Zespołu Interdyscyplinarnego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b="1" dirty="0" smtClean="0"/>
              <a:t>ds. przeciwdziałania przemocy w rodzinie 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b="1" dirty="0" smtClean="0"/>
              <a:t>w </a:t>
            </a:r>
            <a:r>
              <a:rPr lang="pl-PL" sz="2400" b="1" dirty="0" smtClean="0"/>
              <a:t>Poznaniu – wybrane aspekty</a:t>
            </a:r>
            <a:endParaRPr lang="pl-PL" sz="24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5796" y="686311"/>
            <a:ext cx="2718816" cy="1156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6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ORGANIZACJA PRAC </a:t>
            </a:r>
            <a:br>
              <a:rPr lang="pl-PL" dirty="0" smtClean="0"/>
            </a:br>
            <a:r>
              <a:rPr lang="pl-PL" dirty="0" smtClean="0"/>
              <a:t>ZESPOŁU OPINIUJĄCEGO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947873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Zespół Interdyscyplinarny </a:t>
            </a:r>
            <a:br>
              <a:rPr lang="pl-PL" sz="2000" dirty="0" smtClean="0"/>
            </a:br>
            <a:r>
              <a:rPr lang="pl-PL" sz="2000" dirty="0" smtClean="0"/>
              <a:t>ds. przeciwdziałania przemocy w rodzinie </a:t>
            </a:r>
            <a:br>
              <a:rPr lang="pl-PL" sz="2000" dirty="0" smtClean="0"/>
            </a:br>
            <a:r>
              <a:rPr lang="pl-PL" sz="2000" dirty="0" smtClean="0"/>
              <a:t>w Poznaniu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pl-PL" dirty="0"/>
              <a:t>Członkowie Zespołu Opiniującego zobowiązani są do rozpoznania sytuacji osób objętych procedurą „Niebieskie Karty” w ramach swoich obowiązków służbowych lub zawodowych.</a:t>
            </a:r>
          </a:p>
          <a:p>
            <a:pPr lvl="0"/>
            <a:r>
              <a:rPr lang="pl-PL" dirty="0"/>
              <a:t>Na posiedzeniach Zespołu Opiniującego członkowie:</a:t>
            </a:r>
          </a:p>
          <a:p>
            <a:pPr lvl="1"/>
            <a:r>
              <a:rPr lang="pl-PL" dirty="0"/>
              <a:t>analizują formularz „Niebieska Karta – A” pod kątem zasadności uruchomienia procedury i zasadności powołania grupy roboczej</a:t>
            </a:r>
          </a:p>
          <a:p>
            <a:pPr lvl="1"/>
            <a:r>
              <a:rPr lang="pl-PL" dirty="0"/>
              <a:t>analizują informacje uzyskane od podmiotów uczestniczących w realizacji procedury, w tym obowiązkowo notatka urzędowa funkcjonariusza Policji oraz kwestionariusz oceny ryzyka opracowany przez pracownika socjalnego zgodne ze wzorami załączonymi do niniejszego regulaminu</a:t>
            </a:r>
          </a:p>
          <a:p>
            <a:pPr lvl="1"/>
            <a:r>
              <a:rPr lang="pl-PL" dirty="0"/>
              <a:t>wnioskują o powołanie grupy roboczej</a:t>
            </a:r>
          </a:p>
          <a:p>
            <a:pPr lvl="1"/>
            <a:r>
              <a:rPr lang="pl-PL" dirty="0"/>
              <a:t>rozstrzygają o braku zasadności prowadzenia działań </a:t>
            </a:r>
          </a:p>
          <a:p>
            <a:pPr lvl="1"/>
            <a:r>
              <a:rPr lang="pl-PL" dirty="0"/>
              <a:t>wspomagają grupę roboczą i w razie potrzeby omawiają istotne zagadnienia i podejmują decyzje, co do dalszych kroków prowadzenia procedury „Niebieskie Karty”</a:t>
            </a:r>
          </a:p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5796" y="686311"/>
            <a:ext cx="2718816" cy="1156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5762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Zespół Interdyscyplinarny </a:t>
            </a:r>
            <a:br>
              <a:rPr lang="pl-PL" sz="2000" dirty="0" smtClean="0"/>
            </a:br>
            <a:r>
              <a:rPr lang="pl-PL" sz="2000" dirty="0" smtClean="0"/>
              <a:t>ds. przeciwdziałania przemocy w rodzinie </a:t>
            </a:r>
            <a:br>
              <a:rPr lang="pl-PL" sz="2000" dirty="0" smtClean="0"/>
            </a:br>
            <a:r>
              <a:rPr lang="pl-PL" sz="2000" dirty="0" smtClean="0"/>
              <a:t>w Poznaniu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pl-PL" dirty="0"/>
              <a:t>Posiedzenia Zespołu Opiniującego odbywają się w Miejskim Ośrodku Pomocy Rodzinie w Poznaniu, w dni robocze, w godzinach pracy Ośrodka </a:t>
            </a:r>
          </a:p>
          <a:p>
            <a:pPr lvl="0"/>
            <a:r>
              <a:rPr lang="pl-PL" dirty="0"/>
              <a:t>Członkowie Zespołu Opiniującego rozpatrują wnioski w zmiennych 5 osobowych składach na posiedzeniach, które odbywają się w siedzibie Miejskiego Ośrodka Pomocy Rodzinie w Poznaniu jeden raz w tygodniu.</a:t>
            </a:r>
          </a:p>
          <a:p>
            <a:pPr lvl="0"/>
            <a:r>
              <a:rPr lang="pl-PL" dirty="0"/>
              <a:t>Zespół Opiniujący podejmuje decyzje zwykłą większością głosów, w drodze jawnego głosowania</a:t>
            </a:r>
          </a:p>
          <a:p>
            <a:pPr lvl="0"/>
            <a:r>
              <a:rPr lang="pl-PL" dirty="0"/>
              <a:t>W przypadku nieosiągnięcia większości głosów, decyduje głos Zastępcy Przewodniczącego</a:t>
            </a:r>
          </a:p>
          <a:p>
            <a:pPr lvl="0"/>
            <a:r>
              <a:rPr lang="pl-PL" dirty="0"/>
              <a:t>Z posiedzeń Zespołu Opiniującego sporządza się </a:t>
            </a:r>
            <a:r>
              <a:rPr lang="pl-PL" dirty="0" smtClean="0"/>
              <a:t>protokół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5796" y="686311"/>
            <a:ext cx="2718816" cy="1156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2257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WZORY DOKUMENTÓW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162061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Zespół Interdyscyplinarny </a:t>
            </a:r>
            <a:br>
              <a:rPr lang="pl-PL" sz="2000" dirty="0" smtClean="0"/>
            </a:br>
            <a:r>
              <a:rPr lang="pl-PL" sz="2000" dirty="0" smtClean="0"/>
              <a:t>ds. przeciwdziałania przemocy w rodzinie </a:t>
            </a:r>
            <a:br>
              <a:rPr lang="pl-PL" sz="2000" dirty="0" smtClean="0"/>
            </a:br>
            <a:r>
              <a:rPr lang="pl-PL" sz="2000" dirty="0" smtClean="0"/>
              <a:t>w Poznaniu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pl-PL" dirty="0" smtClean="0"/>
              <a:t>Kwestionariusz </a:t>
            </a:r>
            <a:r>
              <a:rPr lang="pl-PL" dirty="0"/>
              <a:t>oceny ryzyka </a:t>
            </a:r>
            <a:r>
              <a:rPr lang="pl-PL" dirty="0" smtClean="0"/>
              <a:t>– co zawiera?</a:t>
            </a:r>
          </a:p>
          <a:p>
            <a:pPr lvl="1"/>
            <a:r>
              <a:rPr lang="pl-PL" dirty="0" smtClean="0"/>
              <a:t>Postrzeganie sytuacji przez Klienta – powody, obawy, wcześniejsze doświadczenia, nękanie, manipulowanie, eskalacja zdarzeń, wsparcie ze środowiska zewnętrznego – zasoby (rodzina, znajomi), swobody – zamieszkiwania, dostępu do przedmiotó</a:t>
            </a:r>
            <a:r>
              <a:rPr lang="pl-PL" dirty="0" smtClean="0"/>
              <a:t>w i rzeczy</a:t>
            </a:r>
          </a:p>
          <a:p>
            <a:pPr lvl="1"/>
            <a:r>
              <a:rPr lang="pl-PL" dirty="0" smtClean="0"/>
              <a:t>Oczekiwania klienta, generowane przez niego rozwiązania</a:t>
            </a:r>
          </a:p>
          <a:p>
            <a:pPr lvl="1"/>
            <a:r>
              <a:rPr lang="pl-PL" dirty="0" smtClean="0"/>
              <a:t>USTALENIA PRACOWNIKA </a:t>
            </a:r>
          </a:p>
          <a:p>
            <a:pPr lvl="2"/>
            <a:r>
              <a:rPr lang="pl-PL" dirty="0" smtClean="0"/>
              <a:t>Deklaracja współpracy</a:t>
            </a:r>
          </a:p>
          <a:p>
            <a:pPr lvl="2"/>
            <a:r>
              <a:rPr lang="pl-PL" dirty="0" smtClean="0"/>
              <a:t>Spójność zachowania z przekazywanymi informacjami</a:t>
            </a:r>
          </a:p>
          <a:p>
            <a:pPr lvl="2"/>
            <a:r>
              <a:rPr lang="pl-PL" dirty="0" smtClean="0"/>
              <a:t>Wątpliwości </a:t>
            </a:r>
          </a:p>
          <a:p>
            <a:pPr lvl="2"/>
            <a:r>
              <a:rPr lang="pl-PL" dirty="0" smtClean="0"/>
              <a:t>Czynności podjęte w ramach diagnozy</a:t>
            </a:r>
            <a:endParaRPr lang="pl-PL" dirty="0" smtClean="0"/>
          </a:p>
          <a:p>
            <a:pPr lvl="2"/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5796" y="686311"/>
            <a:ext cx="2718816" cy="1156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5140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PIERWSZE DOŚWIADCZENIA</a:t>
            </a:r>
            <a:endParaRPr lang="pl-PL" dirty="0"/>
          </a:p>
        </p:txBody>
      </p:sp>
      <p:sp>
        <p:nvSpPr>
          <p:cNvPr id="3" name="Symbol zastępczy zawartości 2"/>
          <p:cNvSpPr txBox="1">
            <a:spLocks/>
          </p:cNvSpPr>
          <p:nvPr/>
        </p:nvSpPr>
        <p:spPr>
          <a:xfrm>
            <a:off x="2589212" y="2133600"/>
            <a:ext cx="8915400" cy="377762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/>
              <a:t>431 wypełnionych kwestionariusz oceny ryzyka (VII-XII’18)</a:t>
            </a:r>
          </a:p>
          <a:p>
            <a:r>
              <a:rPr lang="pl-PL" dirty="0" smtClean="0"/>
              <a:t>147 spraw z 354 zamkniętych na posiedzeniach Zespołów Opiniujących (brak zasadności prowadzenia działań)</a:t>
            </a:r>
          </a:p>
          <a:p>
            <a:r>
              <a:rPr lang="pl-PL" dirty="0"/>
              <a:t>3</a:t>
            </a:r>
            <a:r>
              <a:rPr lang="pl-PL" dirty="0" smtClean="0"/>
              <a:t> procedury koordynowane aktywnie przez pracownika socjalnego w skali miesiąca (średnio, w roku 2017 - 4)</a:t>
            </a:r>
          </a:p>
          <a:p>
            <a:r>
              <a:rPr lang="pl-PL" dirty="0" smtClean="0"/>
              <a:t>74 posiedzenia Zespołów Opiniujących w okresie VII-XII’18</a:t>
            </a:r>
          </a:p>
          <a:p>
            <a:r>
              <a:rPr lang="pl-PL" dirty="0" smtClean="0"/>
              <a:t>Doskonalenie dokumentacji ZI – opracowanie kwestionariusza rozmowy z osobą podejrzewaną o stosowanie przemocy</a:t>
            </a:r>
          </a:p>
          <a:p>
            <a:pPr lvl="2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72292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Zespół Interdyscyplinarny </a:t>
            </a:r>
            <a:br>
              <a:rPr lang="pl-PL" sz="2000" dirty="0" smtClean="0"/>
            </a:br>
            <a:r>
              <a:rPr lang="pl-PL" sz="2000" dirty="0" smtClean="0"/>
              <a:t>ds. przeciwdziałania przemocy w rodzinie </a:t>
            </a:r>
            <a:br>
              <a:rPr lang="pl-PL" sz="2000" dirty="0" smtClean="0"/>
            </a:br>
            <a:r>
              <a:rPr lang="pl-PL" sz="2000" dirty="0" smtClean="0"/>
              <a:t>w Poznaniu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Statystyka 2017</a:t>
            </a:r>
          </a:p>
          <a:p>
            <a:pPr lvl="0"/>
            <a:r>
              <a:rPr lang="pl-PL" b="1" dirty="0"/>
              <a:t>1.802</a:t>
            </a:r>
            <a:r>
              <a:rPr lang="pl-PL" dirty="0"/>
              <a:t> – liczba spisanych formularzy NK </a:t>
            </a:r>
          </a:p>
          <a:p>
            <a:pPr lvl="0"/>
            <a:r>
              <a:rPr lang="pl-PL" b="1" dirty="0"/>
              <a:t>954</a:t>
            </a:r>
            <a:r>
              <a:rPr lang="pl-PL" dirty="0"/>
              <a:t> – liczba wszczętych procedur NK / </a:t>
            </a:r>
            <a:r>
              <a:rPr lang="pl-PL" b="1" dirty="0"/>
              <a:t>1.436</a:t>
            </a:r>
            <a:r>
              <a:rPr lang="pl-PL" dirty="0"/>
              <a:t> liczba prowadzonych procedur NK </a:t>
            </a:r>
          </a:p>
          <a:p>
            <a:pPr lvl="0"/>
            <a:r>
              <a:rPr lang="pl-PL" b="1" dirty="0"/>
              <a:t>777</a:t>
            </a:r>
            <a:r>
              <a:rPr lang="pl-PL" dirty="0"/>
              <a:t> – liczba powołanych grup roboczych / </a:t>
            </a:r>
            <a:r>
              <a:rPr lang="pl-PL" b="1" dirty="0"/>
              <a:t>2.492</a:t>
            </a:r>
            <a:r>
              <a:rPr lang="pl-PL" dirty="0"/>
              <a:t> liczba posiedzeń grup roboczych 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5796" y="686311"/>
            <a:ext cx="2718816" cy="1156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7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DZIĘKUJĘ ZA UWAGĘ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40659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Zespół Interdyscyplinarny </a:t>
            </a:r>
            <a:br>
              <a:rPr lang="pl-PL" sz="2000" dirty="0" smtClean="0"/>
            </a:br>
            <a:r>
              <a:rPr lang="pl-PL" sz="2000" dirty="0" smtClean="0"/>
              <a:t>ds. przeciwdziałania przemocy w rodzinie </a:t>
            </a:r>
            <a:br>
              <a:rPr lang="pl-PL" sz="2000" dirty="0" smtClean="0"/>
            </a:br>
            <a:r>
              <a:rPr lang="pl-PL" sz="2000" dirty="0" smtClean="0"/>
              <a:t>w Poznaniu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Statystyka 2017</a:t>
            </a:r>
          </a:p>
          <a:p>
            <a:pPr marL="0" indent="0">
              <a:buNone/>
            </a:pPr>
            <a:r>
              <a:rPr lang="pl-PL" u="sng" dirty="0"/>
              <a:t>858 – liczba procedur zamkniętych w 2017 r. </a:t>
            </a:r>
            <a:endParaRPr lang="pl-PL" u="sng" dirty="0" smtClean="0"/>
          </a:p>
          <a:p>
            <a:r>
              <a:rPr lang="pl-PL" dirty="0" smtClean="0"/>
              <a:t>558 </a:t>
            </a:r>
            <a:r>
              <a:rPr lang="pl-PL" dirty="0"/>
              <a:t>– bezzasadność tj. przemoc nie występowała – </a:t>
            </a:r>
            <a:r>
              <a:rPr lang="pl-PL" b="1" dirty="0"/>
              <a:t>65%</a:t>
            </a:r>
            <a:r>
              <a:rPr lang="pl-PL" dirty="0"/>
              <a:t> </a:t>
            </a:r>
          </a:p>
          <a:p>
            <a:r>
              <a:rPr lang="pl-PL" dirty="0"/>
              <a:t>300 – ustanie </a:t>
            </a:r>
            <a:r>
              <a:rPr lang="pl-PL" dirty="0" smtClean="0"/>
              <a:t>przemocy</a:t>
            </a:r>
          </a:p>
          <a:p>
            <a:pPr lvl="1"/>
            <a:r>
              <a:rPr lang="pl-PL" i="1" dirty="0" smtClean="0">
                <a:solidFill>
                  <a:srgbClr val="FF0000"/>
                </a:solidFill>
              </a:rPr>
              <a:t>ustanie przemocy a zrealizowanie indywidualnego planu pomocy                                        w indywidualnych przypadkach wystąpienia przemocy w rodzinie?</a:t>
            </a:r>
            <a:endParaRPr lang="pl-PL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5796" y="686311"/>
            <a:ext cx="2718816" cy="1156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69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Zespół Interdyscyplinarny </a:t>
            </a:r>
            <a:br>
              <a:rPr lang="pl-PL" sz="2000" dirty="0" smtClean="0"/>
            </a:br>
            <a:r>
              <a:rPr lang="pl-PL" sz="2000" dirty="0" smtClean="0"/>
              <a:t>ds. przeciwdziałania przemocy w rodzinie </a:t>
            </a:r>
            <a:br>
              <a:rPr lang="pl-PL" sz="2000" dirty="0" smtClean="0"/>
            </a:br>
            <a:r>
              <a:rPr lang="pl-PL" sz="2000" dirty="0" smtClean="0"/>
              <a:t>w Poznaniu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zgodnie z art. 9b ust. 3, zawierającego zadania grup roboczych,  wynika obowiązek opracowania przez grupę roboczą (w przypadku jej utworzenia) indywidualnego  planu pomocy i jego realizacji, zawartego w NK-C, stanowiącej obligatoryjną część procedury. 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i="1" dirty="0"/>
              <a:t>art. 9b ust. 3:</a:t>
            </a:r>
          </a:p>
          <a:p>
            <a:r>
              <a:rPr lang="pl-PL" i="1" dirty="0"/>
              <a:t>Do zadań grup roboczych należy, w szczególności: </a:t>
            </a:r>
          </a:p>
          <a:p>
            <a:pPr marL="0" indent="0">
              <a:buNone/>
            </a:pPr>
            <a:r>
              <a:rPr lang="pl-PL" i="1" dirty="0"/>
              <a:t>1) opracowanie i realizacja planu pomocy w indywidualnych przypadkach wystąpienia przemocy w rodzinie;...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5796" y="686311"/>
            <a:ext cx="2718816" cy="1156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27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Zespół Interdyscyplinarny </a:t>
            </a:r>
            <a:br>
              <a:rPr lang="pl-PL" sz="2000" dirty="0" smtClean="0"/>
            </a:br>
            <a:r>
              <a:rPr lang="pl-PL" sz="2000" dirty="0" smtClean="0"/>
              <a:t>ds. przeciwdziałania przemocy w rodzinie </a:t>
            </a:r>
            <a:br>
              <a:rPr lang="pl-PL" sz="2000" dirty="0" smtClean="0"/>
            </a:br>
            <a:r>
              <a:rPr lang="pl-PL" sz="2000" dirty="0" smtClean="0"/>
              <a:t>w Poznaniu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 ramach procedury NK członkowie zespołu lub grupy roboczej zapraszają osobę doznającą przemocy na spotkanie i w obecności zaproszonej osoby dokonują analizy sytuacji w środowisku domowym oraz wypełniają formularz „</a:t>
            </a:r>
            <a:r>
              <a:rPr lang="pl-PL" b="1" dirty="0"/>
              <a:t>Niebieska Karta-C”, tj. dokonują diagnozy sytuacji osoby, co do której istnieje podejrzenie, że jest dotknięta przemocą domową, opracowują indywidualny plan pomocy, określają działania przedstawicieli poszczególnych służb, ustalają cele oraz sposób ich realizacji.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5796" y="686311"/>
            <a:ext cx="2718816" cy="1156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9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Zespół Interdyscyplinarny </a:t>
            </a:r>
            <a:br>
              <a:rPr lang="pl-PL" sz="2000" dirty="0" smtClean="0"/>
            </a:br>
            <a:r>
              <a:rPr lang="pl-PL" sz="2000" dirty="0" smtClean="0"/>
              <a:t>ds. przeciwdziałania przemocy w rodzinie </a:t>
            </a:r>
            <a:br>
              <a:rPr lang="pl-PL" sz="2000" dirty="0" smtClean="0"/>
            </a:br>
            <a:r>
              <a:rPr lang="pl-PL" sz="2000" dirty="0" smtClean="0"/>
              <a:t>w Poznaniu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u="sng" dirty="0"/>
              <a:t>Rozporządzenie w sprawie procedury NK nie wskazuje co prawda terminów, w jakich członkowie  zespołu lub grupy roboczej powinni przygotować indywidualny plan pomocy dla osoby pokrzywdzonej</a:t>
            </a:r>
            <a:r>
              <a:rPr lang="pl-PL" b="1" dirty="0"/>
              <a:t>,</a:t>
            </a:r>
            <a:r>
              <a:rPr lang="pl-PL" dirty="0"/>
              <a:t> </a:t>
            </a: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jednak </a:t>
            </a:r>
            <a:r>
              <a:rPr lang="pl-PL" dirty="0"/>
              <a:t>biorąc pod uwagę trudną sytuację ofiary, która nierzadko doznaje przemocy fizycznej grożącej jej zdrowiu czy życiu oraz szczególne znaczenie takiego planu dla poprawy sytuacji życiowej tej osoby i jej rodziny, czas jaki powinien upłynąć od przekazania członkom grupy roboczej formularza NK-A do dnia zorganizowania pierwszego posiedzenia grupy roboczej, na którym formułuje się plan pomocy, powinien – w ocenie NIK – być jak najkrótszy. 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5796" y="686311"/>
            <a:ext cx="2718816" cy="1156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39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Zespół Interdyscyplinarny </a:t>
            </a:r>
            <a:br>
              <a:rPr lang="pl-PL" sz="2000" dirty="0" smtClean="0"/>
            </a:br>
            <a:r>
              <a:rPr lang="pl-PL" sz="2000" dirty="0" smtClean="0"/>
              <a:t>ds. przeciwdziałania przemocy w rodzinie </a:t>
            </a:r>
            <a:br>
              <a:rPr lang="pl-PL" sz="2000" dirty="0" smtClean="0"/>
            </a:br>
            <a:r>
              <a:rPr lang="pl-PL" sz="2000" dirty="0" smtClean="0"/>
              <a:t>w Poznaniu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Zdaniem NIK, przypadki w których ww. okres jest dłuższy niż miesiąc, nawet przy uwzględnieniu różnorodnych okoliczności i uwarunkowań, wskazują na nierzetelność działań grup roboczych. 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5796" y="686311"/>
            <a:ext cx="2718816" cy="1156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37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Zespół Interdyscyplinarny </a:t>
            </a:r>
            <a:br>
              <a:rPr lang="pl-PL" sz="2000" dirty="0" smtClean="0"/>
            </a:br>
            <a:r>
              <a:rPr lang="pl-PL" sz="2000" dirty="0" smtClean="0"/>
              <a:t>ds. przeciwdziałania przemocy w rodzinie </a:t>
            </a:r>
            <a:br>
              <a:rPr lang="pl-PL" sz="2000" dirty="0" smtClean="0"/>
            </a:br>
            <a:r>
              <a:rPr lang="pl-PL" sz="2000" dirty="0" smtClean="0"/>
              <a:t>w Poznaniu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Najwyższa Izba Kontroli </a:t>
            </a:r>
            <a:r>
              <a:rPr lang="pl-PL" u="sng" dirty="0"/>
              <a:t>dostrzegając wagę pomocy doraźnej, udzielanej jeszcze przed opracowaniem planu pomocy</a:t>
            </a:r>
            <a:r>
              <a:rPr lang="pl-PL" dirty="0"/>
              <a:t>, </a:t>
            </a:r>
            <a:r>
              <a:rPr lang="pl-PL" b="1" dirty="0"/>
              <a:t>zwraca jednak uwagę na znaczenie pomocy nieprzypadkowej, zaplanowanej indywidualnie. 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5796" y="686311"/>
            <a:ext cx="2718816" cy="1156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39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muga">
  <a:themeElements>
    <a:clrScheme name="Smuga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Smug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mug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340</TotalTime>
  <Words>1451</Words>
  <Application>Microsoft Office PowerPoint</Application>
  <PresentationFormat>Panoramiczny</PresentationFormat>
  <Paragraphs>160</Paragraphs>
  <Slides>30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5" baseType="lpstr">
      <vt:lpstr>Arial</vt:lpstr>
      <vt:lpstr>Century Gothic</vt:lpstr>
      <vt:lpstr>Times New Roman</vt:lpstr>
      <vt:lpstr>Wingdings 3</vt:lpstr>
      <vt:lpstr>Smuga</vt:lpstr>
      <vt:lpstr>Zespół interdyscyplinarny  ds. przeciwdziałania przemocy w rodzinie  w Poznaniu</vt:lpstr>
      <vt:lpstr>Zespół Interdyscyplinarny  ds. przeciwdziałania przemocy w rodzinie  w Poznaniu</vt:lpstr>
      <vt:lpstr>Zespół Interdyscyplinarny  ds. przeciwdziałania przemocy w rodzinie  w Poznaniu</vt:lpstr>
      <vt:lpstr>Zespół Interdyscyplinarny  ds. przeciwdziałania przemocy w rodzinie  w Poznaniu</vt:lpstr>
      <vt:lpstr>Zespół Interdyscyplinarny  ds. przeciwdziałania przemocy w rodzinie  w Poznaniu</vt:lpstr>
      <vt:lpstr>Zespół Interdyscyplinarny  ds. przeciwdziałania przemocy w rodzinie  w Poznaniu</vt:lpstr>
      <vt:lpstr>Zespół Interdyscyplinarny  ds. przeciwdziałania przemocy w rodzinie  w Poznaniu</vt:lpstr>
      <vt:lpstr>Zespół Interdyscyplinarny  ds. przeciwdziałania przemocy w rodzinie  w Poznaniu</vt:lpstr>
      <vt:lpstr>Zespół Interdyscyplinarny  ds. przeciwdziałania przemocy w rodzinie  w Poznaniu</vt:lpstr>
      <vt:lpstr>Zespół Interdyscyplinarny  ds. przeciwdziałania przemocy w rodzinie  w Poznaniu</vt:lpstr>
      <vt:lpstr>Zespół Interdyscyplinarny  ds. przeciwdziałania przemocy w rodzinie  w Poznaniu</vt:lpstr>
      <vt:lpstr>Zespół Interdyscyplinarny  ds. przeciwdziałania przemocy w rodzinie  w Poznaniu</vt:lpstr>
      <vt:lpstr>Zespół Interdyscyplinarny  ds. przeciwdziałania przemocy w rodzinie  w Poznaniu</vt:lpstr>
      <vt:lpstr>Zespół Interdyscyplinarny  ds. przeciwdziałania przemocy w rodzinie  w Poznaniu</vt:lpstr>
      <vt:lpstr>Zespół Interdyscyplinarny  ds. przeciwdziałania przemocy w rodzinie  w Poznaniu</vt:lpstr>
      <vt:lpstr>Zespół Interdyscyplinarny  ds. przeciwdziałania przemocy w rodzinie  w Poznaniu</vt:lpstr>
      <vt:lpstr>Zespół Interdyscyplinarny  ds. przeciwdziałania przemocy w rodzinie  w Poznaniu</vt:lpstr>
      <vt:lpstr>Zespół Interdyscyplinarny  ds. przeciwdziałania przemocy w rodzinie  w Poznaniu</vt:lpstr>
      <vt:lpstr>Zespół Interdyscyplinarny  ds. przeciwdziałania przemocy w rodzinie  w Poznaniu</vt:lpstr>
      <vt:lpstr>Zespół Interdyscyplinarny  ds. przeciwdziałania przemocy w rodzinie  w Poznaniu</vt:lpstr>
      <vt:lpstr>Zespół Interdyscyplinarny  ds. przeciwdziałania przemocy w rodzinie  w Poznaniu</vt:lpstr>
      <vt:lpstr>Zespół Interdyscyplinarny  ds. przeciwdziałania przemocy w rodzinie  w Poznaniu</vt:lpstr>
      <vt:lpstr>Regulamin Zespołu Interdyscyplinarnego ds. przeciwdziałania przemocy w rodzinie  w Poznaniu – wybrane aspekty</vt:lpstr>
      <vt:lpstr>ORGANIZACJA PRAC  ZESPOŁU OPINIUJĄCEGO</vt:lpstr>
      <vt:lpstr>Zespół Interdyscyplinarny  ds. przeciwdziałania przemocy w rodzinie  w Poznaniu</vt:lpstr>
      <vt:lpstr>Zespół Interdyscyplinarny  ds. przeciwdziałania przemocy w rodzinie  w Poznaniu</vt:lpstr>
      <vt:lpstr>WZORY DOKUMENTÓW</vt:lpstr>
      <vt:lpstr>Zespół Interdyscyplinarny  ds. przeciwdziałania przemocy w rodzinie  w Poznaniu</vt:lpstr>
      <vt:lpstr>PIERWSZE DOŚWIADCZENIA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Piotr Czajka</dc:creator>
  <cp:lastModifiedBy>mopr mopr</cp:lastModifiedBy>
  <cp:revision>18</cp:revision>
  <dcterms:created xsi:type="dcterms:W3CDTF">2018-04-17T08:19:53Z</dcterms:created>
  <dcterms:modified xsi:type="dcterms:W3CDTF">2019-05-14T10:49:46Z</dcterms:modified>
</cp:coreProperties>
</file>