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2" r:id="rId8"/>
    <p:sldId id="261" r:id="rId9"/>
    <p:sldId id="270" r:id="rId10"/>
    <p:sldId id="264" r:id="rId11"/>
    <p:sldId id="265" r:id="rId12"/>
    <p:sldId id="263" r:id="rId13"/>
    <p:sldId id="266" r:id="rId14"/>
    <p:sldId id="267" r:id="rId15"/>
    <p:sldId id="268" r:id="rId16"/>
    <p:sldId id="271" r:id="rId17"/>
    <p:sldId id="272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56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867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39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364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43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234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41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042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242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406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599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F0607-B886-46D9-84EE-8DFBABA8F3E9}" type="datetimeFigureOut">
              <a:rPr lang="pl-PL" smtClean="0"/>
              <a:t>2019-04-24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CCABA-5401-4C3E-8AE5-2FA0F9AA2E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82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 fontScale="90000"/>
          </a:bodyPr>
          <a:lstStyle/>
          <a:p>
            <a:r>
              <a:rPr lang="pl-PL" b="1" dirty="0">
                <a:solidFill>
                  <a:srgbClr val="002060"/>
                </a:solidFill>
              </a:rPr>
              <a:t>Demograficzne uwarunkowania rozwoju miast małych i średnich na Dolnym Śląsku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20239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dr hab. Robert </a:t>
            </a:r>
            <a:r>
              <a:rPr lang="pl-PL" b="1" dirty="0" err="1" smtClean="0"/>
              <a:t>Szmytkie</a:t>
            </a:r>
            <a:endParaRPr lang="pl-PL" b="1" dirty="0" smtClean="0"/>
          </a:p>
          <a:p>
            <a:r>
              <a:rPr lang="pl-PL" dirty="0" smtClean="0"/>
              <a:t>Uniwersytet Wrocławski</a:t>
            </a:r>
          </a:p>
          <a:p>
            <a:r>
              <a:rPr lang="pl-PL" dirty="0" smtClean="0"/>
              <a:t>Instytut Geografii i Rozwoju Regionalnego</a:t>
            </a:r>
          </a:p>
          <a:p>
            <a:r>
              <a:rPr lang="pl-PL" dirty="0" smtClean="0"/>
              <a:t>Zakład Geografii Społeczno-Ekonomicznej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315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"/>
            <a:ext cx="5153891" cy="2032001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Zmiany ludnościowe 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miastach województwa dolnośląskiego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latach 1999-2013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436" y="8225"/>
            <a:ext cx="7407564" cy="6849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817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"/>
            <a:ext cx="5153891" cy="2032001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Zmiany ludnościowe 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miastach województwa dolnośląskiego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latach 1999-2013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6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-315"/>
            <a:ext cx="7416800" cy="6858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59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"/>
            <a:ext cx="5153891" cy="2032001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Zmiany ludnościowe 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miastach województwa dolnośląskiego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latach 2013-2035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6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540" y="-1"/>
            <a:ext cx="7416460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837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"/>
            <a:ext cx="5153891" cy="2032001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Zmiany ludnościowe 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miastach województwa dolnośląskiego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latach 2013-2035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-4502"/>
            <a:ext cx="7416800" cy="68625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508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"/>
            <a:ext cx="5153891" cy="2032001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Procesy </a:t>
            </a:r>
            <a:r>
              <a:rPr lang="pl-PL" sz="3600" b="1" dirty="0" err="1" smtClean="0">
                <a:solidFill>
                  <a:srgbClr val="002060"/>
                </a:solidFill>
                <a:latin typeface="+mn-lt"/>
              </a:rPr>
              <a:t>suburbanizacji</a:t>
            </a: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 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województwie dolnośląskim w latach 2007-2017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280" y="0"/>
            <a:ext cx="72860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80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"/>
            <a:ext cx="5153891" cy="2032001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Procesy </a:t>
            </a:r>
            <a:r>
              <a:rPr lang="pl-PL" sz="3600" b="1" dirty="0" err="1" smtClean="0">
                <a:solidFill>
                  <a:srgbClr val="002060"/>
                </a:solidFill>
                <a:latin typeface="+mn-lt"/>
              </a:rPr>
              <a:t>suburbanizacji</a:t>
            </a: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 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województwie dolnośląskim w latach 2007-2017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219" y="-19143"/>
            <a:ext cx="7767782" cy="687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10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738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Wnioski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0" y="621943"/>
            <a:ext cx="1219200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Większość małych i średnich miast województwa dolnośląskiego znajduje się w niekorzystnej sytuacji ludnościowej, co związane jest z postępującą depopulacją i niekorzystnymi zmianami w strukturach ludności.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W miastach województwa dolnośląskiego postępują procesy starzenia się ludności. Wzrost udziału ludności w wieku poprodukcyjnym następuje obecnie kosztem spadku udziału ludności w wieku produkcyjnym (kurczenie się zasobów siły roboczej).</a:t>
            </a:r>
            <a:endParaRPr lang="pl-PL" sz="24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Niekorzystne trendy zmian demograficznych nie są łagodzone przez procesy </a:t>
            </a:r>
            <a:r>
              <a:rPr lang="pl-PL" sz="2400" dirty="0" err="1" smtClean="0"/>
              <a:t>suburbanizacji</a:t>
            </a:r>
            <a:r>
              <a:rPr lang="pl-PL" sz="2400" dirty="0" smtClean="0"/>
              <a:t> zachodzące wokół ośrodków regionalnych, powiatowych czy lokalnych.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W najkorzystniejszej sytuacji demograficznej w skali regionu znajduje się Wrocław i jego miasta satelickie.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 Co więcej, prognoza demograficzna do 2035 r. wskazuje, że niekorzystne tendencje zmian ludnościowych w miastach województwa jeszcze się pogłębią.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9377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738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Rekomendacje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0" y="621943"/>
            <a:ext cx="12192000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Wypracowanie </a:t>
            </a:r>
            <a:r>
              <a:rPr lang="pl-PL" sz="2400" dirty="0" smtClean="0"/>
              <a:t>skutecznych mechanizmów </a:t>
            </a:r>
            <a:r>
              <a:rPr lang="pl-PL" sz="2400" dirty="0" smtClean="0"/>
              <a:t>przeciwdziałających odpływowi </a:t>
            </a:r>
            <a:r>
              <a:rPr lang="pl-PL" sz="2400" dirty="0" smtClean="0"/>
              <a:t>mieszkańców, zwłaszcza ludności młodej, dobrze wykształconej (przeciwdziałanie drenażowi).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Poprawa jakości życia w mieście, tak żeby stało się konkurencyjne względem dużych miast i ich stref podmiejskich (wolniejsze tempo życia, w komfortowych warunkach).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Stwarzanie warunków do podejmowania e-pracy lub pracy zdalnej.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Wspieranie rozwoju lokalnej przedsiębiorczości.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/>
              <a:t>Dostrzeżenie potencjału </a:t>
            </a:r>
            <a:r>
              <a:rPr lang="pl-PL" sz="2400" smtClean="0"/>
              <a:t>i zasobów lokalnych.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2057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738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Zarys problematyki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0" y="621943"/>
            <a:ext cx="12192000" cy="6267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ea typeface="BatangChe" panose="02030609000101010101" pitchFamily="49" charset="-127"/>
              </a:rPr>
              <a:t>Jednym z czynników determinujących rozwój społeczno-gospodarczy miast (i regionów) jest ich sytuacja demograficzna. </a:t>
            </a:r>
            <a:endParaRPr lang="pl-PL" sz="2400" dirty="0" smtClean="0">
              <a:ea typeface="BatangChe" panose="02030609000101010101" pitchFamily="49" charset="-127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>
                <a:ea typeface="BatangChe" panose="02030609000101010101" pitchFamily="49" charset="-127"/>
              </a:rPr>
              <a:t>W </a:t>
            </a:r>
            <a:r>
              <a:rPr lang="pl-PL" sz="2400" dirty="0">
                <a:ea typeface="BatangChe" panose="02030609000101010101" pitchFamily="49" charset="-127"/>
              </a:rPr>
              <a:t>literaturze najwięcej miejsca poświęca się miastom dużym, w przypadku których skala obserwowanych zjawisk i procesów jest najbardziej spektakularna, głównie z uwagi na ich wielkość. Zainteresowanie badaczy skupia się m.in. na zagadnieniach </a:t>
            </a:r>
            <a:r>
              <a:rPr lang="pl-PL" sz="2400" dirty="0" err="1">
                <a:ea typeface="BatangChe" panose="02030609000101010101" pitchFamily="49" charset="-127"/>
              </a:rPr>
              <a:t>suburbanizacji</a:t>
            </a:r>
            <a:r>
              <a:rPr lang="pl-PL" sz="2400" dirty="0">
                <a:ea typeface="BatangChe" panose="02030609000101010101" pitchFamily="49" charset="-127"/>
              </a:rPr>
              <a:t>, depopulacji czy kurczenia się dużych miast. </a:t>
            </a:r>
            <a:endParaRPr lang="pl-PL" sz="2400" dirty="0" smtClean="0">
              <a:ea typeface="BatangChe" panose="02030609000101010101" pitchFamily="49" charset="-127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>
                <a:ea typeface="BatangChe" panose="02030609000101010101" pitchFamily="49" charset="-127"/>
              </a:rPr>
              <a:t>Podobne </a:t>
            </a:r>
            <a:r>
              <a:rPr lang="pl-PL" sz="2400" dirty="0">
                <a:ea typeface="BatangChe" panose="02030609000101010101" pitchFamily="49" charset="-127"/>
              </a:rPr>
              <a:t>problemy dotykają jednak również miasta małe i średniej wielkości. Co więcej </a:t>
            </a:r>
            <a:r>
              <a:rPr lang="pl-PL" sz="2400" dirty="0" smtClean="0">
                <a:ea typeface="BatangChe" panose="02030609000101010101" pitchFamily="49" charset="-127"/>
              </a:rPr>
              <a:t/>
            </a:r>
            <a:br>
              <a:rPr lang="pl-PL" sz="2400" dirty="0" smtClean="0">
                <a:ea typeface="BatangChe" panose="02030609000101010101" pitchFamily="49" charset="-127"/>
              </a:rPr>
            </a:br>
            <a:r>
              <a:rPr lang="pl-PL" sz="2400" dirty="0" smtClean="0">
                <a:ea typeface="BatangChe" panose="02030609000101010101" pitchFamily="49" charset="-127"/>
              </a:rPr>
              <a:t>w </a:t>
            </a:r>
            <a:r>
              <a:rPr lang="pl-PL" sz="2400" dirty="0">
                <a:ea typeface="BatangChe" panose="02030609000101010101" pitchFamily="49" charset="-127"/>
              </a:rPr>
              <a:t>przypadku tych kategorii miast trendy w zakresie zmian ludnościowych są bardziej złożone, a kluczową rolę odgrywa położenie miast względem głównych ośrodków </a:t>
            </a:r>
            <a:r>
              <a:rPr lang="pl-PL" sz="2400" dirty="0" smtClean="0">
                <a:ea typeface="BatangChe" panose="02030609000101010101" pitchFamily="49" charset="-127"/>
              </a:rPr>
              <a:t>miejskich.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>
                <a:ea typeface="BatangChe" panose="02030609000101010101" pitchFamily="49" charset="-127"/>
              </a:rPr>
              <a:t>Dobrym </a:t>
            </a:r>
            <a:r>
              <a:rPr lang="pl-PL" sz="2400" dirty="0">
                <a:ea typeface="BatangChe" panose="02030609000101010101" pitchFamily="49" charset="-127"/>
              </a:rPr>
              <a:t>tego przykładem jest obszar województwa dolnośląskiego, cechujący się dużym zróżnicowaniem procesów demograficznych w miastach małych i średnich oraz w ich otoczeniu. </a:t>
            </a:r>
            <a:endParaRPr lang="pl-PL" sz="2400" dirty="0" smtClean="0">
              <a:ea typeface="BatangChe" panose="02030609000101010101" pitchFamily="49" charset="-127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 smtClean="0">
                <a:ea typeface="BatangChe" panose="02030609000101010101" pitchFamily="49" charset="-127"/>
              </a:rPr>
              <a:t>Celem </a:t>
            </a:r>
            <a:r>
              <a:rPr lang="pl-PL" sz="2400" dirty="0">
                <a:ea typeface="BatangChe" panose="02030609000101010101" pitchFamily="49" charset="-127"/>
              </a:rPr>
              <a:t>wystąpienia będzie identyfikacja zasadniczych trendów zmian ludnościowych </a:t>
            </a:r>
            <a:r>
              <a:rPr lang="pl-PL" sz="2400" dirty="0" smtClean="0">
                <a:ea typeface="BatangChe" panose="02030609000101010101" pitchFamily="49" charset="-127"/>
              </a:rPr>
              <a:t/>
            </a:r>
            <a:br>
              <a:rPr lang="pl-PL" sz="2400" dirty="0" smtClean="0">
                <a:ea typeface="BatangChe" panose="02030609000101010101" pitchFamily="49" charset="-127"/>
              </a:rPr>
            </a:br>
            <a:r>
              <a:rPr lang="pl-PL" sz="2400" dirty="0" smtClean="0">
                <a:ea typeface="BatangChe" panose="02030609000101010101" pitchFamily="49" charset="-127"/>
              </a:rPr>
              <a:t>w </a:t>
            </a:r>
            <a:r>
              <a:rPr lang="pl-PL" sz="2400" dirty="0">
                <a:ea typeface="BatangChe" panose="02030609000101010101" pitchFamily="49" charset="-127"/>
              </a:rPr>
              <a:t>miastach małych i średnich Dolnego Śląska.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0602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738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Miejska sieć osadnicza województwa dolnośląskiego w 2017 r.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920123"/>
              </p:ext>
            </p:extLst>
          </p:nvPr>
        </p:nvGraphicFramePr>
        <p:xfrm>
          <a:off x="1108363" y="757382"/>
          <a:ext cx="9975273" cy="5928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1601">
                  <a:extLst>
                    <a:ext uri="{9D8B030D-6E8A-4147-A177-3AD203B41FA5}">
                      <a16:colId xmlns:a16="http://schemas.microsoft.com/office/drawing/2014/main" val="4158818663"/>
                    </a:ext>
                  </a:extLst>
                </a:gridCol>
                <a:gridCol w="1833418">
                  <a:extLst>
                    <a:ext uri="{9D8B030D-6E8A-4147-A177-3AD203B41FA5}">
                      <a16:colId xmlns:a16="http://schemas.microsoft.com/office/drawing/2014/main" val="2883859848"/>
                    </a:ext>
                  </a:extLst>
                </a:gridCol>
                <a:gridCol w="1833418">
                  <a:extLst>
                    <a:ext uri="{9D8B030D-6E8A-4147-A177-3AD203B41FA5}">
                      <a16:colId xmlns:a16="http://schemas.microsoft.com/office/drawing/2014/main" val="201439627"/>
                    </a:ext>
                  </a:extLst>
                </a:gridCol>
                <a:gridCol w="1833418">
                  <a:extLst>
                    <a:ext uri="{9D8B030D-6E8A-4147-A177-3AD203B41FA5}">
                      <a16:colId xmlns:a16="http://schemas.microsoft.com/office/drawing/2014/main" val="3870899520"/>
                    </a:ext>
                  </a:extLst>
                </a:gridCol>
                <a:gridCol w="1833418">
                  <a:extLst>
                    <a:ext uri="{9D8B030D-6E8A-4147-A177-3AD203B41FA5}">
                      <a16:colId xmlns:a16="http://schemas.microsoft.com/office/drawing/2014/main" val="457140206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</a:rPr>
                        <a:t> </a:t>
                      </a:r>
                      <a:endParaRPr lang="pl-PL" sz="20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Liczba miast</a:t>
                      </a:r>
                      <a:endParaRPr lang="pl-PL" sz="2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Wskaźnik urbanizacji</a:t>
                      </a:r>
                      <a:endParaRPr lang="pl-PL" sz="2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Średnia </a:t>
                      </a:r>
                      <a:r>
                        <a:rPr lang="pl-PL" sz="2000" b="1" u="none" strike="noStrike" dirty="0" smtClean="0">
                          <a:effectLst/>
                        </a:rPr>
                        <a:t/>
                      </a:r>
                      <a:br>
                        <a:rPr lang="pl-PL" sz="2000" b="1" u="none" strike="noStrike" dirty="0" smtClean="0">
                          <a:effectLst/>
                        </a:rPr>
                      </a:br>
                      <a:r>
                        <a:rPr lang="pl-PL" sz="2000" b="1" u="none" strike="noStrike" dirty="0" smtClean="0">
                          <a:effectLst/>
                        </a:rPr>
                        <a:t>wielkość </a:t>
                      </a:r>
                      <a:r>
                        <a:rPr lang="pl-PL" sz="2000" b="1" u="none" strike="noStrike" dirty="0">
                          <a:effectLst/>
                        </a:rPr>
                        <a:t>miast</a:t>
                      </a:r>
                      <a:endParaRPr lang="pl-PL" sz="2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Gęstość </a:t>
                      </a:r>
                      <a:r>
                        <a:rPr lang="pl-PL" sz="2000" b="1" u="none" strike="noStrike" dirty="0" smtClean="0">
                          <a:effectLst/>
                        </a:rPr>
                        <a:t/>
                      </a:r>
                      <a:br>
                        <a:rPr lang="pl-PL" sz="2000" b="1" u="none" strike="noStrike" dirty="0" smtClean="0">
                          <a:effectLst/>
                        </a:rPr>
                      </a:br>
                      <a:r>
                        <a:rPr lang="pl-PL" sz="2000" b="1" u="none" strike="noStrike" dirty="0" smtClean="0">
                          <a:effectLst/>
                        </a:rPr>
                        <a:t>sieci </a:t>
                      </a:r>
                      <a:r>
                        <a:rPr lang="pl-PL" sz="2000" b="1" u="none" strike="noStrike" dirty="0">
                          <a:effectLst/>
                        </a:rPr>
                        <a:t>miast</a:t>
                      </a:r>
                      <a:endParaRPr lang="pl-PL" sz="2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734418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 O L S K A...................</a:t>
                      </a:r>
                      <a:endParaRPr lang="pl-PL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923</a:t>
                      </a:r>
                      <a:endParaRPr lang="pl-PL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60,2</a:t>
                      </a:r>
                      <a:endParaRPr lang="pl-PL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25080</a:t>
                      </a:r>
                      <a:endParaRPr lang="pl-PL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338,8</a:t>
                      </a:r>
                      <a:endParaRPr lang="pl-PL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267733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Dolnośląskie................</a:t>
                      </a:r>
                      <a:endParaRPr lang="pl-PL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91</a:t>
                      </a:r>
                      <a:endParaRPr lang="pl-PL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69,0</a:t>
                      </a:r>
                      <a:endParaRPr lang="pl-PL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22001</a:t>
                      </a:r>
                      <a:endParaRPr lang="pl-PL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219,2</a:t>
                      </a:r>
                      <a:endParaRPr lang="pl-PL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863435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</a:rPr>
                        <a:t>Kujawsko-pomorskie....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52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59,5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23833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345,6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340251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</a:rPr>
                        <a:t>Lubelskie.....................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47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46,5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21097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534,5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82786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</a:rPr>
                        <a:t>Lubuskie......................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42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64,9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15724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333,0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390623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Łódzkie........................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44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62,9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35536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414,1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776702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Małopolskie.................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61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48,4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26843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248,9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360501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Mazowieckie...............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86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64,3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40111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413,5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598035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Opolskie......................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35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52,8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14981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268,9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625191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Podkarpackie...............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51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41,2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17191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349,9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99769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Podlaskie.....................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40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60,6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17992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504,7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853533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Pomorskie...................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42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64,2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35375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436,0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85929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Śląskie.........................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71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77,0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49437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173,7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020953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Świętokrzyskie.............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33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44,7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16974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354,9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839077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Warmińsko-mazurskie..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49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59,0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17305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493,3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589054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Wielkopolskie..............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113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54,8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16879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263,9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367027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Zachodniopomorskie....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66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68,7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17773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346,8</a:t>
                      </a:r>
                      <a:endParaRPr lang="pl-PL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50958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9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738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Miejska sieć osadnicza województwa dolnośląskiego w 2017 r.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034514"/>
              </p:ext>
            </p:extLst>
          </p:nvPr>
        </p:nvGraphicFramePr>
        <p:xfrm>
          <a:off x="891308" y="563880"/>
          <a:ext cx="10409384" cy="6294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1528">
                  <a:extLst>
                    <a:ext uri="{9D8B030D-6E8A-4147-A177-3AD203B41FA5}">
                      <a16:colId xmlns:a16="http://schemas.microsoft.com/office/drawing/2014/main" val="2070706631"/>
                    </a:ext>
                  </a:extLst>
                </a:gridCol>
                <a:gridCol w="1971964">
                  <a:extLst>
                    <a:ext uri="{9D8B030D-6E8A-4147-A177-3AD203B41FA5}">
                      <a16:colId xmlns:a16="http://schemas.microsoft.com/office/drawing/2014/main" val="1044613712"/>
                    </a:ext>
                  </a:extLst>
                </a:gridCol>
                <a:gridCol w="1971964">
                  <a:extLst>
                    <a:ext uri="{9D8B030D-6E8A-4147-A177-3AD203B41FA5}">
                      <a16:colId xmlns:a16="http://schemas.microsoft.com/office/drawing/2014/main" val="1946594188"/>
                    </a:ext>
                  </a:extLst>
                </a:gridCol>
                <a:gridCol w="1971964">
                  <a:extLst>
                    <a:ext uri="{9D8B030D-6E8A-4147-A177-3AD203B41FA5}">
                      <a16:colId xmlns:a16="http://schemas.microsoft.com/office/drawing/2014/main" val="3978215335"/>
                    </a:ext>
                  </a:extLst>
                </a:gridCol>
                <a:gridCol w="1971964">
                  <a:extLst>
                    <a:ext uri="{9D8B030D-6E8A-4147-A177-3AD203B41FA5}">
                      <a16:colId xmlns:a16="http://schemas.microsoft.com/office/drawing/2014/main" val="4171897396"/>
                    </a:ext>
                  </a:extLst>
                </a:gridCol>
              </a:tblGrid>
              <a:tr h="1676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 </a:t>
                      </a:r>
                      <a:endParaRPr lang="pl-PL" sz="20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Udział </a:t>
                      </a:r>
                      <a:r>
                        <a:rPr lang="pl-PL" sz="2000" b="1" u="none" strike="noStrike" dirty="0" smtClean="0">
                          <a:effectLst/>
                        </a:rPr>
                        <a:t>miast wg kategorii wielkościowych</a:t>
                      </a:r>
                      <a:endParaRPr lang="pl-PL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22217"/>
                  </a:ext>
                </a:extLst>
              </a:tr>
              <a:tr h="67056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bardzo małych </a:t>
                      </a:r>
                      <a:endParaRPr lang="pl-PL" sz="20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l-PL" sz="1400" b="1" u="none" strike="noStrike" dirty="0" smtClean="0">
                          <a:effectLst/>
                        </a:rPr>
                        <a:t>[</a:t>
                      </a:r>
                      <a:r>
                        <a:rPr lang="pl-PL" sz="1400" b="1" u="none" strike="noStrike" dirty="0">
                          <a:effectLst/>
                        </a:rPr>
                        <a:t>do 5000 mieszk.]</a:t>
                      </a:r>
                      <a:endParaRPr lang="pl-PL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małych </a:t>
                      </a:r>
                      <a:endParaRPr lang="pl-PL" sz="20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l-PL" sz="1400" b="1" u="none" strike="noStrike" dirty="0" smtClean="0">
                          <a:effectLst/>
                        </a:rPr>
                        <a:t>[</a:t>
                      </a:r>
                      <a:r>
                        <a:rPr lang="pl-PL" sz="1400" b="1" u="none" strike="noStrike" dirty="0">
                          <a:effectLst/>
                        </a:rPr>
                        <a:t>5000-20000 mieszk.]</a:t>
                      </a:r>
                      <a:endParaRPr lang="pl-PL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średnich </a:t>
                      </a:r>
                      <a:endParaRPr lang="pl-PL" sz="20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l-PL" sz="1400" b="1" u="none" strike="noStrike" dirty="0" smtClean="0">
                          <a:effectLst/>
                        </a:rPr>
                        <a:t>[</a:t>
                      </a:r>
                      <a:r>
                        <a:rPr lang="pl-PL" sz="1400" b="1" u="none" strike="noStrike" dirty="0">
                          <a:effectLst/>
                        </a:rPr>
                        <a:t>20000-100000 mieszk.]</a:t>
                      </a:r>
                      <a:endParaRPr lang="pl-PL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dużych </a:t>
                      </a:r>
                      <a:endParaRPr lang="pl-PL" sz="20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l-PL" sz="1400" b="1" u="none" strike="noStrike" dirty="0" smtClean="0">
                          <a:effectLst/>
                        </a:rPr>
                        <a:t>[</a:t>
                      </a:r>
                      <a:r>
                        <a:rPr lang="pl-PL" sz="1400" b="1" u="none" strike="noStrike" dirty="0">
                          <a:effectLst/>
                        </a:rPr>
                        <a:t>pow. 100000 mieszk.]</a:t>
                      </a:r>
                      <a:endParaRPr lang="pl-PL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75854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u="none" strike="noStrike" dirty="0">
                          <a:effectLst/>
                        </a:rPr>
                        <a:t>P O L S K A...................</a:t>
                      </a:r>
                      <a:endParaRPr lang="pl-PL" sz="2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36,6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39,7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19,5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4,2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667748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Dolnośląskie................</a:t>
                      </a:r>
                      <a:endParaRPr lang="pl-PL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28,6</a:t>
                      </a:r>
                      <a:endParaRPr lang="pl-PL" sz="2000" b="1" i="0" u="none" strike="noStrike" dirty="0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50,5</a:t>
                      </a:r>
                      <a:endParaRPr lang="pl-PL" sz="2000" b="1" i="0" u="none" strike="noStrike" dirty="0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17,6</a:t>
                      </a:r>
                      <a:endParaRPr lang="pl-PL" sz="2000" b="1" i="0" u="none" strike="noStrike" dirty="0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3,3</a:t>
                      </a:r>
                      <a:endParaRPr lang="pl-PL" sz="2000" b="1" i="0" u="none" strike="noStrike" dirty="0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459106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Kujawsko-pomorskie....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38,5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48,1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7,7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5,8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73809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Lubelskie.....................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42,6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36,2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19,1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2,1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4804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Lubuskie......................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42,9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42,9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9,5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4,8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73203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Łódzkie........................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29,5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36,4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31,8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2,3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79236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Małopolskie.................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31,1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45,9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19,7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3,3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55467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Mazowieckie...............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31,4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39,5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25,6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3,5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053187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Opolskie......................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31,4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51,4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14,3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2,9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644526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Podkarpackie...............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39,2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41,2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17,6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2,0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33778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Podlaskie.....................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52,5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27,5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17,5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2,5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126435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Pomorskie...................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19,0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45,2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31,0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4,8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68470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Śląskie.........................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16,9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31,0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35,2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16,9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93253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Świętokrzyskie.............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48,5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36,4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12,1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3,0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9349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Warmińsko-mazurskie..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38,8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38,8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18,4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4,1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199921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Wielkopolskie..............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47,8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34,5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15,9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1,8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57734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Zachodniopomorskie....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51,5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31,8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13,6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3,0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0597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70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738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Miejska sieć osadnicza województwa dolnośląskiego w 2017 r.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995516"/>
              </p:ext>
            </p:extLst>
          </p:nvPr>
        </p:nvGraphicFramePr>
        <p:xfrm>
          <a:off x="891308" y="563880"/>
          <a:ext cx="10409384" cy="6294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1528">
                  <a:extLst>
                    <a:ext uri="{9D8B030D-6E8A-4147-A177-3AD203B41FA5}">
                      <a16:colId xmlns:a16="http://schemas.microsoft.com/office/drawing/2014/main" val="2070706631"/>
                    </a:ext>
                  </a:extLst>
                </a:gridCol>
                <a:gridCol w="1971964">
                  <a:extLst>
                    <a:ext uri="{9D8B030D-6E8A-4147-A177-3AD203B41FA5}">
                      <a16:colId xmlns:a16="http://schemas.microsoft.com/office/drawing/2014/main" val="1044613712"/>
                    </a:ext>
                  </a:extLst>
                </a:gridCol>
                <a:gridCol w="1971964">
                  <a:extLst>
                    <a:ext uri="{9D8B030D-6E8A-4147-A177-3AD203B41FA5}">
                      <a16:colId xmlns:a16="http://schemas.microsoft.com/office/drawing/2014/main" val="1946594188"/>
                    </a:ext>
                  </a:extLst>
                </a:gridCol>
                <a:gridCol w="1971964">
                  <a:extLst>
                    <a:ext uri="{9D8B030D-6E8A-4147-A177-3AD203B41FA5}">
                      <a16:colId xmlns:a16="http://schemas.microsoft.com/office/drawing/2014/main" val="3978215335"/>
                    </a:ext>
                  </a:extLst>
                </a:gridCol>
                <a:gridCol w="1971964">
                  <a:extLst>
                    <a:ext uri="{9D8B030D-6E8A-4147-A177-3AD203B41FA5}">
                      <a16:colId xmlns:a16="http://schemas.microsoft.com/office/drawing/2014/main" val="4171897396"/>
                    </a:ext>
                  </a:extLst>
                </a:gridCol>
              </a:tblGrid>
              <a:tr h="1676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>
                          <a:effectLst/>
                        </a:rPr>
                        <a:t> </a:t>
                      </a:r>
                      <a:endParaRPr lang="pl-PL" sz="20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Udział </a:t>
                      </a:r>
                      <a:r>
                        <a:rPr lang="pl-PL" sz="2000" b="1" u="none" strike="noStrike" dirty="0" smtClean="0">
                          <a:effectLst/>
                        </a:rPr>
                        <a:t>ludności miejskiej wg kategorii wielkościowych miast</a:t>
                      </a:r>
                      <a:endParaRPr lang="pl-PL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22217"/>
                  </a:ext>
                </a:extLst>
              </a:tr>
              <a:tr h="67056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bardzo małych </a:t>
                      </a:r>
                      <a:endParaRPr lang="pl-PL" sz="20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l-PL" sz="1400" b="1" u="none" strike="noStrike" dirty="0" smtClean="0">
                          <a:effectLst/>
                        </a:rPr>
                        <a:t>[</a:t>
                      </a:r>
                      <a:r>
                        <a:rPr lang="pl-PL" sz="1400" b="1" u="none" strike="noStrike" dirty="0">
                          <a:effectLst/>
                        </a:rPr>
                        <a:t>do 5000 mieszk.]</a:t>
                      </a:r>
                      <a:endParaRPr lang="pl-PL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małych </a:t>
                      </a:r>
                      <a:endParaRPr lang="pl-PL" sz="20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l-PL" sz="1400" b="1" u="none" strike="noStrike" dirty="0" smtClean="0">
                          <a:effectLst/>
                        </a:rPr>
                        <a:t>[</a:t>
                      </a:r>
                      <a:r>
                        <a:rPr lang="pl-PL" sz="1400" b="1" u="none" strike="noStrike" dirty="0">
                          <a:effectLst/>
                        </a:rPr>
                        <a:t>5000-20000 mieszk.]</a:t>
                      </a:r>
                      <a:endParaRPr lang="pl-PL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średnich </a:t>
                      </a:r>
                      <a:endParaRPr lang="pl-PL" sz="20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l-PL" sz="1400" b="1" u="none" strike="noStrike" dirty="0" smtClean="0">
                          <a:effectLst/>
                        </a:rPr>
                        <a:t>[</a:t>
                      </a:r>
                      <a:r>
                        <a:rPr lang="pl-PL" sz="1400" b="1" u="none" strike="noStrike" dirty="0">
                          <a:effectLst/>
                        </a:rPr>
                        <a:t>20000-100000 mieszk.]</a:t>
                      </a:r>
                      <a:endParaRPr lang="pl-PL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dużych </a:t>
                      </a:r>
                      <a:endParaRPr lang="pl-PL" sz="20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l-PL" sz="1400" b="1" u="none" strike="noStrike" dirty="0" smtClean="0">
                          <a:effectLst/>
                        </a:rPr>
                        <a:t>[</a:t>
                      </a:r>
                      <a:r>
                        <a:rPr lang="pl-PL" sz="1400" b="1" u="none" strike="noStrike" dirty="0">
                          <a:effectLst/>
                        </a:rPr>
                        <a:t>pow. 100000 mieszk.]</a:t>
                      </a:r>
                      <a:endParaRPr lang="pl-PL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75854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u="none" strike="noStrike" dirty="0">
                          <a:effectLst/>
                        </a:rPr>
                        <a:t>P O L S K A...................</a:t>
                      </a:r>
                      <a:endParaRPr lang="pl-PL" sz="2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effectLst/>
                          <a:latin typeface="+mn-lt"/>
                        </a:rPr>
                        <a:t>17,2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effectLst/>
                          <a:latin typeface="+mn-lt"/>
                        </a:rPr>
                        <a:t>31,6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effectLst/>
                          <a:latin typeface="+mn-lt"/>
                        </a:rPr>
                        <a:t>46,8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667748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Dolnośląskie................</a:t>
                      </a:r>
                      <a:endParaRPr lang="pl-PL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42,6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459106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Kujawsko-pomorskie....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5,2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22,7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18,1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54,0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73809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Lubelskie.....................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5,2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21,4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39,1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34,3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4804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Lubuskie......................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8,9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32,2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19,0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39,9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73203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Łódzkie........................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40,9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44,5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79236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Małopolskie.................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18,1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24,6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53,4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55467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Mazowieckie...............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12,7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24,1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60,6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053187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Opolskie......................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6,2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33,5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35,9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24,4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644526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Podkarpackie...............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6,1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22,5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49,9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21,5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33778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Podlaskie.....................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7,3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16,2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35,3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41,2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126435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Pomorskie...................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1,7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12,3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38,2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47,8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68470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Śląskie.........................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1,2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7,0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32,9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58,9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93253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Świętokrzyskie.............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7,5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23,1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34,1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35,3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9349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Warmińsko-mazurskie..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6,8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26,0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32,5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34,7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199921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Wielkopolskie..............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8,2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21,7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36,4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33,7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57734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Zachodniopomorskie....</a:t>
                      </a:r>
                      <a:endParaRPr lang="pl-PL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8,4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20,3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>
                          <a:effectLst/>
                          <a:latin typeface="+mn-lt"/>
                        </a:rPr>
                        <a:t>27,6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>
                          <a:effectLst/>
                          <a:latin typeface="+mn-lt"/>
                        </a:rPr>
                        <a:t>43,7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0597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65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"/>
            <a:ext cx="5153891" cy="1607127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Miejska sieć osadnicza województwa dolnośląskiego w 2017 r.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727" y="-759"/>
            <a:ext cx="7435273" cy="68587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06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"/>
            <a:ext cx="5153891" cy="2032001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Zmiany ludnościowe 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miastach województwa dolnośląskiego</a:t>
            </a:r>
            <a:br>
              <a:rPr lang="pl-P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w latach 1999-2013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964" y="-8855"/>
            <a:ext cx="7426036" cy="68668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74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738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Zmiany ludnościowe w miastach województwa dolnośląskiego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680558"/>
              </p:ext>
            </p:extLst>
          </p:nvPr>
        </p:nvGraphicFramePr>
        <p:xfrm>
          <a:off x="0" y="1696316"/>
          <a:ext cx="12192003" cy="3448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4911">
                  <a:extLst>
                    <a:ext uri="{9D8B030D-6E8A-4147-A177-3AD203B41FA5}">
                      <a16:colId xmlns:a16="http://schemas.microsoft.com/office/drawing/2014/main" val="653310891"/>
                    </a:ext>
                  </a:extLst>
                </a:gridCol>
                <a:gridCol w="1279413">
                  <a:extLst>
                    <a:ext uri="{9D8B030D-6E8A-4147-A177-3AD203B41FA5}">
                      <a16:colId xmlns:a16="http://schemas.microsoft.com/office/drawing/2014/main" val="3502915457"/>
                    </a:ext>
                  </a:extLst>
                </a:gridCol>
                <a:gridCol w="1279413">
                  <a:extLst>
                    <a:ext uri="{9D8B030D-6E8A-4147-A177-3AD203B41FA5}">
                      <a16:colId xmlns:a16="http://schemas.microsoft.com/office/drawing/2014/main" val="3734895190"/>
                    </a:ext>
                  </a:extLst>
                </a:gridCol>
                <a:gridCol w="1279413">
                  <a:extLst>
                    <a:ext uri="{9D8B030D-6E8A-4147-A177-3AD203B41FA5}">
                      <a16:colId xmlns:a16="http://schemas.microsoft.com/office/drawing/2014/main" val="1362031965"/>
                    </a:ext>
                  </a:extLst>
                </a:gridCol>
                <a:gridCol w="1279413">
                  <a:extLst>
                    <a:ext uri="{9D8B030D-6E8A-4147-A177-3AD203B41FA5}">
                      <a16:colId xmlns:a16="http://schemas.microsoft.com/office/drawing/2014/main" val="15911227"/>
                    </a:ext>
                  </a:extLst>
                </a:gridCol>
                <a:gridCol w="1279413">
                  <a:extLst>
                    <a:ext uri="{9D8B030D-6E8A-4147-A177-3AD203B41FA5}">
                      <a16:colId xmlns:a16="http://schemas.microsoft.com/office/drawing/2014/main" val="1262967922"/>
                    </a:ext>
                  </a:extLst>
                </a:gridCol>
                <a:gridCol w="1500027">
                  <a:extLst>
                    <a:ext uri="{9D8B030D-6E8A-4147-A177-3AD203B41FA5}">
                      <a16:colId xmlns:a16="http://schemas.microsoft.com/office/drawing/2014/main" val="1365562759"/>
                    </a:ext>
                  </a:extLst>
                </a:gridCol>
              </a:tblGrid>
              <a:tr h="30644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Udział ludności</a:t>
                      </a:r>
                      <a:r>
                        <a:rPr lang="pl-PL" sz="2400" baseline="0" dirty="0" smtClean="0"/>
                        <a:t> miejskiej</a:t>
                      </a:r>
                      <a:endParaRPr lang="pl-PL" sz="2400" dirty="0"/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pl-PL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Zmiana udziału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18404879"/>
                  </a:ext>
                </a:extLst>
              </a:tr>
              <a:tr h="36356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1999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2003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2008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2013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2017</a:t>
                      </a:r>
                      <a:endParaRPr lang="pl-PL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768610"/>
                  </a:ext>
                </a:extLst>
              </a:tr>
              <a:tr h="45281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Wrocław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solidFill>
                            <a:srgbClr val="00B050"/>
                          </a:solidFill>
                          <a:effectLst/>
                        </a:rPr>
                        <a:t>30,8</a:t>
                      </a:r>
                      <a:endParaRPr lang="pl-PL" sz="28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solidFill>
                            <a:srgbClr val="00B050"/>
                          </a:solidFill>
                          <a:effectLst/>
                        </a:rPr>
                        <a:t>30,9</a:t>
                      </a:r>
                      <a:endParaRPr lang="pl-PL" sz="28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solidFill>
                            <a:srgbClr val="00B050"/>
                          </a:solidFill>
                          <a:effectLst/>
                        </a:rPr>
                        <a:t>31,2</a:t>
                      </a:r>
                      <a:endParaRPr lang="pl-PL" sz="28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solidFill>
                            <a:srgbClr val="00B050"/>
                          </a:solidFill>
                          <a:effectLst/>
                        </a:rPr>
                        <a:t>31,3</a:t>
                      </a:r>
                      <a:endParaRPr lang="pl-PL" sz="28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31,9</a:t>
                      </a:r>
                      <a:endParaRPr lang="pl-PL" sz="24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solidFill>
                            <a:srgbClr val="00B050"/>
                          </a:solidFill>
                          <a:effectLst/>
                        </a:rPr>
                        <a:t>+1,1</a:t>
                      </a:r>
                      <a:endParaRPr lang="pl-PL" sz="28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4536346"/>
                  </a:ext>
                </a:extLst>
              </a:tr>
              <a:tr h="45281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Jelenia Góra, Legnica, Wałbrzych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solidFill>
                            <a:srgbClr val="FF0000"/>
                          </a:solidFill>
                          <a:effectLst/>
                        </a:rPr>
                        <a:t>15,9</a:t>
                      </a:r>
                      <a:endParaRPr lang="pl-P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solidFill>
                            <a:srgbClr val="FF0000"/>
                          </a:solidFill>
                          <a:effectLst/>
                        </a:rPr>
                        <a:t>15,7</a:t>
                      </a:r>
                      <a:endParaRPr lang="pl-P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solidFill>
                            <a:srgbClr val="FF0000"/>
                          </a:solidFill>
                          <a:effectLst/>
                        </a:rPr>
                        <a:t>15,4</a:t>
                      </a:r>
                      <a:endParaRPr lang="pl-P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solidFill>
                            <a:srgbClr val="FF0000"/>
                          </a:solidFill>
                          <a:effectLst/>
                        </a:rPr>
                        <a:t>15,0</a:t>
                      </a:r>
                      <a:endParaRPr lang="pl-P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14,8</a:t>
                      </a:r>
                      <a:endParaRPr lang="pl-PL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solidFill>
                            <a:srgbClr val="FF0000"/>
                          </a:solidFill>
                          <a:effectLst/>
                        </a:rPr>
                        <a:t>-1,1</a:t>
                      </a:r>
                      <a:endParaRPr lang="pl-P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55171128"/>
                  </a:ext>
                </a:extLst>
              </a:tr>
              <a:tr h="45281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miasta liczące 50-80 tys. mieszk.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10,1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10,1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10,0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10,0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10,0</a:t>
                      </a:r>
                      <a:endParaRPr lang="pl-PL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-0,1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75466820"/>
                  </a:ext>
                </a:extLst>
              </a:tr>
              <a:tr h="45281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miasta liczące 20-50 tys. mieszk.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18,4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18,3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18,2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18,3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18,2</a:t>
                      </a:r>
                      <a:endParaRPr lang="pl-PL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-0,2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65275382"/>
                  </a:ext>
                </a:extLst>
              </a:tr>
              <a:tr h="45281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miasta liczące 10-20 tys. mieszk.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11,3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11,4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11,4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11,4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11,4</a:t>
                      </a:r>
                      <a:endParaRPr lang="pl-PL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+0,1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82069938"/>
                  </a:ext>
                </a:extLst>
              </a:tr>
              <a:tr h="45281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miasta liczące do 10 tys. mieszk.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13,5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13,6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>
                          <a:effectLst/>
                        </a:rPr>
                        <a:t>13,8</a:t>
                      </a:r>
                      <a:endParaRPr lang="pl-PL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14,0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13,9</a:t>
                      </a:r>
                      <a:endParaRPr lang="pl-PL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dirty="0">
                          <a:effectLst/>
                        </a:rPr>
                        <a:t>+</a:t>
                      </a:r>
                      <a:r>
                        <a:rPr lang="pl-PL" sz="2400" dirty="0" smtClean="0">
                          <a:effectLst/>
                        </a:rPr>
                        <a:t>0,4</a:t>
                      </a:r>
                      <a:endParaRPr lang="pl-PL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62596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1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738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latin typeface="+mn-lt"/>
              </a:rPr>
              <a:t>Zmiany ludnościowe w miastach województwa dolnośląskiego</a:t>
            </a:r>
            <a:endParaRPr lang="pl-PL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255" y="757380"/>
            <a:ext cx="5929745" cy="592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68" y="757381"/>
            <a:ext cx="5929745" cy="592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37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821</Words>
  <Application>Microsoft Office PowerPoint</Application>
  <PresentationFormat>Panoramiczny</PresentationFormat>
  <Paragraphs>366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5" baseType="lpstr">
      <vt:lpstr>BatangChe</vt:lpstr>
      <vt:lpstr>Arial</vt:lpstr>
      <vt:lpstr>Arial CE</vt:lpstr>
      <vt:lpstr>Calibri</vt:lpstr>
      <vt:lpstr>Calibri Light</vt:lpstr>
      <vt:lpstr>Czcionka tekstu podstawowego</vt:lpstr>
      <vt:lpstr>Times New Roman</vt:lpstr>
      <vt:lpstr>Motyw pakietu Office</vt:lpstr>
      <vt:lpstr>Demograficzne uwarunkowania rozwoju miast małych i średnich na Dolnym Śląsku</vt:lpstr>
      <vt:lpstr>Zarys problematyki</vt:lpstr>
      <vt:lpstr>Miejska sieć osadnicza województwa dolnośląskiego w 2017 r.</vt:lpstr>
      <vt:lpstr>Miejska sieć osadnicza województwa dolnośląskiego w 2017 r.</vt:lpstr>
      <vt:lpstr>Miejska sieć osadnicza województwa dolnośląskiego w 2017 r.</vt:lpstr>
      <vt:lpstr>Miejska sieć osadnicza województwa dolnośląskiego w 2017 r.</vt:lpstr>
      <vt:lpstr>Zmiany ludnościowe  w miastach województwa dolnośląskiego w latach 1999-2013</vt:lpstr>
      <vt:lpstr>Zmiany ludnościowe w miastach województwa dolnośląskiego</vt:lpstr>
      <vt:lpstr>Zmiany ludnościowe w miastach województwa dolnośląskiego</vt:lpstr>
      <vt:lpstr>Zmiany ludnościowe  w miastach województwa dolnośląskiego w latach 1999-2013</vt:lpstr>
      <vt:lpstr>Zmiany ludnościowe  w miastach województwa dolnośląskiego w latach 1999-2013</vt:lpstr>
      <vt:lpstr>Zmiany ludnościowe  w miastach województwa dolnośląskiego w latach 2013-2035</vt:lpstr>
      <vt:lpstr>Zmiany ludnościowe  w miastach województwa dolnośląskiego w latach 2013-2035</vt:lpstr>
      <vt:lpstr>Procesy suburbanizacji  w województwie dolnośląskim w latach 2007-2017</vt:lpstr>
      <vt:lpstr>Procesy suburbanizacji  w województwie dolnośląskim w latach 2007-2017</vt:lpstr>
      <vt:lpstr>Wnioski</vt:lpstr>
      <vt:lpstr>Rekomendacje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Demograficzne uwarunkowania rozwoju miast małych i średnich na Dolnym Śląsku</dc:title>
  <dc:creator>Robert</dc:creator>
  <cp:lastModifiedBy>Robert</cp:lastModifiedBy>
  <cp:revision>16</cp:revision>
  <dcterms:created xsi:type="dcterms:W3CDTF">2019-04-23T19:31:32Z</dcterms:created>
  <dcterms:modified xsi:type="dcterms:W3CDTF">2019-04-24T08:46:53Z</dcterms:modified>
</cp:coreProperties>
</file>